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6" r:id="rId6"/>
    <p:sldId id="267" r:id="rId7"/>
    <p:sldId id="273" r:id="rId8"/>
    <p:sldId id="26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9" r:id="rId18"/>
    <p:sldId id="290" r:id="rId19"/>
    <p:sldId id="291" r:id="rId20"/>
    <p:sldId id="292" r:id="rId21"/>
    <p:sldId id="293" r:id="rId22"/>
    <p:sldId id="295" r:id="rId23"/>
    <p:sldId id="296" r:id="rId24"/>
    <p:sldId id="297" r:id="rId25"/>
    <p:sldId id="298" r:id="rId26"/>
  </p:sldIdLst>
  <p:sldSz cx="9144000" cy="5715000"/>
  <p:notesSz cx="6858000" cy="9144000"/>
  <p:custDataLst>
    <p:tags r:id="rId30"/>
  </p:custDataLst>
  <p:defaultTextStyle>
    <a:defPPr>
      <a:defRPr lang="zh-CN"/>
    </a:defPPr>
    <a:lvl1pPr marL="0" lvl="0" indent="0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355600" lvl="1" indent="101600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713105" lvl="2" indent="20129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068705" lvl="3" indent="30289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425575" lvl="4" indent="40322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40322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40322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40322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403225" algn="l" defTabSz="713105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0F16"/>
    <a:srgbClr val="FB2D17"/>
    <a:srgbClr val="404040"/>
    <a:srgbClr val="E8E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7660"/>
    <p:restoredTop sz="94660"/>
  </p:normalViewPr>
  <p:slideViewPr>
    <p:cSldViewPr snapToGrid="0">
      <p:cViewPr>
        <p:scale>
          <a:sx n="75" d="100"/>
          <a:sy n="75" d="100"/>
        </p:scale>
        <p:origin x="13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11049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0825"/>
            <a:ext cx="788670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7488"/>
            <a:ext cx="2057400" cy="3032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47E418-D079-4BD0-BCD0-59FA31679323}" type="datetimeFigureOut">
              <a:rPr kumimoji="0" lang="zh-CN" alt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9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7488"/>
            <a:ext cx="3086100" cy="3032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9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7488"/>
            <a:ext cx="2057400" cy="3032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15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3443764" y="3654425"/>
            <a:ext cx="2454910" cy="5835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古代汉语</a:t>
            </a:r>
            <a:r>
              <a:rPr kumimoji="0" lang="en-US" altLang="zh-CN" sz="32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 2</a:t>
            </a:r>
            <a:endParaRPr kumimoji="0" lang="en-US" altLang="zh-CN" sz="3200" b="1" i="0" u="none" strike="noStrike" kern="1200" cap="none" spc="30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2052" name="图片 16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2338" y="630238"/>
            <a:ext cx="4956175" cy="2835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3647440" y="4275455"/>
            <a:ext cx="2455545" cy="307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713105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kern="1200" cap="none" spc="0" normalizeH="0" baseline="0" noProof="0" dirty="0" smtClean="0">
                <a:solidFill>
                  <a:srgbClr val="9F0F1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— </a:t>
            </a:r>
            <a:r>
              <a:rPr kumimoji="0" lang="zh-CN" sz="1405" b="1" kern="1200" cap="none" spc="0" normalizeH="0" baseline="0" noProof="0" dirty="0" smtClean="0">
                <a:solidFill>
                  <a:srgbClr val="9F0F1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教学处</a:t>
            </a:r>
            <a:r>
              <a:rPr kumimoji="0" lang="en-US" altLang="zh-CN" sz="1405" b="1" kern="1200" cap="none" spc="0" normalizeH="0" baseline="0" noProof="0" dirty="0" smtClean="0">
                <a:solidFill>
                  <a:srgbClr val="9F0F1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zh-CN" altLang="en-US" sz="1405" b="1" kern="1200" cap="none" spc="0" normalizeH="0" baseline="0" noProof="0" dirty="0" smtClean="0">
                <a:solidFill>
                  <a:srgbClr val="9F0F1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刘赛男</a:t>
            </a:r>
            <a:r>
              <a:rPr kumimoji="0" lang="en-US" altLang="zh-CN" sz="1405" b="1" kern="1200" cap="none" spc="0" normalizeH="0" baseline="0" noProof="0" dirty="0" smtClean="0">
                <a:solidFill>
                  <a:srgbClr val="9F0F1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—</a:t>
            </a:r>
            <a:endParaRPr kumimoji="0" lang="zh-CN" altLang="en-US" sz="1405" b="1" kern="1200" cap="none" spc="0" normalizeH="0" baseline="0" noProof="0" dirty="0">
              <a:solidFill>
                <a:srgbClr val="9F0F1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59100" y="4275138"/>
            <a:ext cx="3327400" cy="307975"/>
          </a:xfrm>
          <a:prstGeom prst="rect">
            <a:avLst/>
          </a:prstGeom>
          <a:noFill/>
          <a:ln>
            <a:solidFill>
              <a:srgbClr val="9F0F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780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之：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是指代对象不是第三者：指人时一般是第三者，但有时所指代的是说话人自己或听话人。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君将哀而生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乎？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您将哀怜我而使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活下去吗？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君亟定变法之虑，殆无顾天下之议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也。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君主您赶快下定变法的决心，不要顾及天下人非议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您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342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其：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“其”作代词，和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一样，也可以指代人、事、物，常用作定语，也用作主语，一般不作宾语，可译为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他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他们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它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等。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）见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二子焉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（老人留子路住宿，杀鸡做饭给他吃，）又叫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他的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两个二子出来拜见子路。（指代人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单数）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）各言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志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各人谈谈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他们的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志向（指代人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复数）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）问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价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问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它的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价钱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（指代物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小丘）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4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公闻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郑庄公听到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这件事的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日期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（指代事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共叔段偷袭的事情）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480" y="1728470"/>
            <a:ext cx="6888163" cy="4342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其：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“其”作代词，指代的对象有两种情况需要注意。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是指代对象有时不是第三者，而是说话人自己或听话人，应译为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、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你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、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你们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等。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孙子曰：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王徒好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言，不能用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实。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孙子说：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吴王只是喜好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学说，不能把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军事学说应用于实践。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坚默然良久，曰：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诸君各言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志。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”——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苻坚沉默了很久，说道：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各位请说说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你们的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志向。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19480" y="1728470"/>
            <a:ext cx="6888163" cy="3302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其：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是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用作定语时，有的只指示中心词而不称代，可译为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那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）我非爱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才而易之以羊也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我不是吝惜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那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钱才用羊换下牛的</a:t>
            </a:r>
            <a:endParaRPr kumimoji="0" sz="140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以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境过清，不可久居，乃记之而去。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由于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那</a:t>
            </a:r>
            <a:r>
              <a:rPr kumimoji="0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里的</a:t>
            </a:r>
            <a:r>
              <a:rPr kumimoji="0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环境过于凄清，不能长久的停留，（我）于是记录下这番情景便离开了。</a:t>
            </a:r>
            <a:endParaRPr kumimoji="0" sz="140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一犬坐于前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其中的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一只狼像狗一样坐在前面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（中心词是数词）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626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者：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“者”是一个比较特殊的代词，它不能单用，必须和动词、动词性词组、形容词、形容词性词组、数词、主谓词组、个别代词等结合，组成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字词组，才能指代人、事、物。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字词组相当于一个名词，可以在句中充当主语、谓语、定语。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）此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五者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，邦之蠹也。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五种人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是国家的蛀虫。（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数词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五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结合，代人，作主语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假舆马者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，非利足也，而致千里；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假舟楫者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，非能水也，而绝江河。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借助车马的人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，并不是脚走得快，但是能达到千里之外；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借助船只的人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，并不是能游泳，却能横渡江河。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动词性词组与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结合，代人，作主语）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500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者：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不为者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与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不能者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之形何以异？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不去做的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不能做的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表现形式有什么不一样呢？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不为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和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不能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分别与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结合，代人，作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形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的定语）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4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谁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为大王为此计者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谁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为大王您出的这个计策呢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?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（为大王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为此计与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结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合，代事物，作判断句谓语）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624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所：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“所”也是起辅助作用的代词，经常用在动词、主谓词组的谓语动词前，组成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字词组，相当于一个名词性的结构，在句中充当主语、谓语、宾语、定语，可以指代人、事、物。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）失其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失掉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自己的同盟者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所与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，代人，作宾语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所见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无非牛者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看见的牛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没有不是全牛的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所见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，代牛，作主语）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）粟者，民之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粮食是百姓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耕种的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（所种，代粮食，作谓语）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500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所：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4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）王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所赐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金帛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——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大王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赏赐的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钱财、丝绸（所赐，指物，作定语）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5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臣之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所好者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，道也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喜欢的东西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是事物的规律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所好者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，等于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所好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指事物，作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定语）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782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所：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要求大家在文言文阅读中能够明确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“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所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”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字结构具体指代的是什么就可以了。需要注意的是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“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所以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”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，在现代汉语里是一个连词，在古代汉语里是词组，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“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所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”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是代词，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“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以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”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是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介词，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主要用法有两种：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）表示凭借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所以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劝之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用来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鼓励他们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的方式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）表示原因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此其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所以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败也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这就是他们失败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的原因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5471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或：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肯定性无定代词，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可以指代人，也可以指代事物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，指代都不具体，在句中充当主语。现代汉语没有无定代词，所以翻译成现代汉语是词组：有的、有的人、有的东西。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如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或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知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尔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如果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有人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了解你们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（指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代了解你们的人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或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受之饥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有人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因此挨饿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指代挨饿的人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）宋人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或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得玉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宋国人中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有人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得到一块玉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（指代得到玉的人）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4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人固有一死，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或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重于泰山，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或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轻于鸿毛。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——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人终究免不了一死，但死的价值不同，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为了正义而死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就比泰山还重，而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为自私自利、损人利已而死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就比鸿毛还轻。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（指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代人的死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20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" name="五边形 23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6" name="图片 29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7" name="图片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700" y="1593850"/>
            <a:ext cx="723900" cy="7073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81" name="图片 22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668"/>
          <a:stretch>
            <a:fillRect/>
          </a:stretch>
        </p:blipFill>
        <p:spPr>
          <a:xfrm>
            <a:off x="-2720975" y="1260475"/>
            <a:ext cx="18288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/>
        </p:nvSpPr>
        <p:spPr>
          <a:xfrm>
            <a:off x="1033780" y="665480"/>
            <a:ext cx="44519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知识架构：</a:t>
            </a:r>
            <a:r>
              <a:rPr kumimoji="0" lang="zh-CN" altLang="en-US" sz="2400" b="0" i="0" u="none" strike="noStrike" kern="1200" cap="none" spc="60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          </a:t>
            </a:r>
            <a:endParaRPr kumimoji="0" lang="zh-CN" altLang="en-US" sz="2400" b="0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sp>
        <p:nvSpPr>
          <p:cNvPr id="27" name="椭圆 26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84" name="文本框 27"/>
          <p:cNvSpPr txBox="1"/>
          <p:nvPr/>
        </p:nvSpPr>
        <p:spPr>
          <a:xfrm>
            <a:off x="409575" y="592138"/>
            <a:ext cx="579438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一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0" y="4654550"/>
            <a:ext cx="766763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808913" y="4654550"/>
            <a:ext cx="133508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89" name="图片 34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1" contrast="-70000"/>
          </a:blip>
          <a:stretch>
            <a:fillRect/>
          </a:stretch>
        </p:blipFill>
        <p:spPr>
          <a:xfrm>
            <a:off x="957580" y="1780540"/>
            <a:ext cx="335280" cy="333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矩形 17"/>
          <p:cNvSpPr/>
          <p:nvPr/>
        </p:nvSpPr>
        <p:spPr>
          <a:xfrm>
            <a:off x="918845" y="1724025"/>
            <a:ext cx="5727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9F0F16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第一部分</a:t>
            </a:r>
            <a:endParaRPr kumimoji="0" lang="zh-CN" sz="1200" b="0" i="0" u="none" strike="noStrike" kern="1200" cap="none" spc="300" normalizeH="0" baseline="0" noProof="0" dirty="0">
              <a:ln>
                <a:noFill/>
              </a:ln>
              <a:solidFill>
                <a:srgbClr val="9F0F16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3094" name="图片 3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5443" t="10867" r="51891" b="52858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756410" y="1738630"/>
            <a:ext cx="5619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代词概述</a:t>
            </a:r>
            <a:endParaRPr lang="zh-CN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3" name="图片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700" y="2667000"/>
            <a:ext cx="723900" cy="7073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1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67715" y="3674745"/>
            <a:ext cx="723900" cy="7073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926465" y="2782570"/>
            <a:ext cx="565150" cy="460375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9F0F16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第二部分</a:t>
            </a:r>
            <a:endParaRPr kumimoji="0" lang="zh-CN" sz="1200" b="0" i="0" u="none" strike="noStrike" kern="1200" cap="none" spc="300" normalizeH="0" baseline="0" noProof="0" dirty="0">
              <a:ln>
                <a:noFill/>
              </a:ln>
              <a:solidFill>
                <a:srgbClr val="9F0F16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2655" y="3841115"/>
            <a:ext cx="565150" cy="460375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2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9F0F16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第三部分</a:t>
            </a:r>
            <a:endParaRPr kumimoji="0" lang="zh-CN" sz="1200" b="0" i="0" u="none" strike="noStrike" kern="1200" cap="none" spc="300" normalizeH="0" baseline="0" noProof="0" dirty="0">
              <a:ln>
                <a:noFill/>
              </a:ln>
              <a:solidFill>
                <a:srgbClr val="9F0F16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62125" y="2873375"/>
            <a:ext cx="5619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各类代词的用法和例句</a:t>
            </a:r>
            <a:endParaRPr lang="zh-CN" altLang="en-US" sz="280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756410" y="3930650"/>
            <a:ext cx="56197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课后作业</a:t>
            </a:r>
            <a:endParaRPr lang="zh-CN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546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莫：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否定性无定代词，和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或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相对应，表示否定的无定代词，也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可以指代人、事、物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，在句中充当主语。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知臣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莫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若君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了解臣下的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没有谁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能赶得上君主（指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代了解臣下的人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莫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之或止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没有谁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制止它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指代制止祸害的人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莫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不中音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没有什么声音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不合拍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（指代不合拍的声音）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4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不详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莫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大焉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——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不吉利的事中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没有什么事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比这件事更大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（指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代不吉利的事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782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莫：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在秦汉之前作无定代词，表示没有谁，没有什么，后来发展出否定副词的作用，表示不要、不能等意思，大家要注意分辨，尤其是在阅读秦汉之后的作品时，下面分别就无定代词和否定副词举几个现代汉语的例子，请注意区分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：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）无定代词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莫名其妙、莫不欣喜、莫大光荣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）否定副词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一筹莫展、爱莫能助、莫衷一是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5187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焉：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指示代词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位于动词、形容词之后，相当于介词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于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加代词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是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或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此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可以指代人、事、物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风雨兴焉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风雨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从山中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兴起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（指物）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尽弃其学而学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完全抛弃了自己向陈良学到的东西而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向许行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学习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4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不详</a:t>
            </a:r>
            <a:r>
              <a:rPr 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莫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大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焉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——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不吉利的事中没有什么事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比这件事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更大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（指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事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906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焉：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疑问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代词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位于动词前作状语，表示疑问或反问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辟害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那里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能够躲避祸害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将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取之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将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怎么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取得土地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4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足以知是且非邪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——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哪里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能够懂得对还是错呢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527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一、阅读教材中的《韩信拜将》和《艺文志序》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、分析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和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作代词的异同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、分析以下句中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和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的词性和意思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颍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考叔为颍谷封人，闻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，有献于公。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魏王怒公子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盗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其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兵符，矫杀晋鄙，公子亦自知也。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3</a:t>
            </a:r>
            <a:r>
              <a:rPr 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）此诚危急存亡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之</a:t>
            </a:r>
            <a:r>
              <a:rPr 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秋也。</a:t>
            </a:r>
            <a:endParaRPr lang="zh-CN" sz="1405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 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4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齐使以为奇，窃载与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之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齐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5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越国以鄙远，君知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其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难也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 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6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）旦日视</a:t>
            </a:r>
            <a:r>
              <a:rPr lang="zh-CN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其</a:t>
            </a: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书，乃《太公兵法》也。</a:t>
            </a:r>
            <a:endParaRPr lang="zh-CN" sz="1405" b="1" noProof="0" dirty="0">
              <a:ln>
                <a:noFill/>
              </a:ln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 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（</a:t>
            </a:r>
            <a:r>
              <a:rPr lang="en-US" altLang="zh-CN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7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）若之何</a:t>
            </a:r>
            <a:r>
              <a:rPr lang="zh-CN" altLang="en-US" sz="1405" b="1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其</a:t>
            </a:r>
            <a:r>
              <a:rPr lang="zh-CN" altLang="en-US" sz="1405" b="1" noProof="0" dirty="0">
                <a:ln>
                  <a:noFill/>
                </a:ln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以病败君之大事也。</a:t>
            </a:r>
            <a:endParaRPr lang="zh-CN" sz="1405" b="1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  </a:t>
            </a:r>
            <a:r>
              <a:rPr lang="zh-CN" altLang="en-US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</a:t>
            </a:r>
            <a:r>
              <a:rPr lang="en-US" alt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三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学习要求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课后作业</a:t>
            </a:r>
            <a:endParaRPr lang="zh-CN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2906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代词的结构功能一般具有实词的特点：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可以用作主语、谓语、宾语等。但是，代词并不具有像一般实词那样的词汇意义，它们只有语法意义，就是表示称代、指示、疑问等。在这方面，代词表现出虚词的特点，也可以说的通。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从《马氏文通》算起.马建忠、杨树达、陈承泽、金兆梓、黎锦熙等,在他们的语法著作中都把代词归入实词，到吕叔湘的《中国文法要略》,把代词划为"辅助词"(即虚词)的"指称词"中，王了一《中国语法纲要》认为代词是"半虚词".高名凯在《汉语的语词》中,把代词也划到"虚词"之中,属于"代表虚词"这一小类，吕叔湘、朱德熙《语法修辞讲话》明确地把代词归入虚词之中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代词概述</a:t>
            </a:r>
            <a:endParaRPr lang="zh-CN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2906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代词大致可以分为五类：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人称代词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指示代词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疑问代词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无定代词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辅助性代词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后两类是现代汉语中没有的，这也是</a:t>
            </a:r>
            <a:r>
              <a:rPr lang="zh-CN" sz="1405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sym typeface="+mn-ea"/>
              </a:rPr>
              <a:t>一个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古今汉语区别的地方。</a:t>
            </a:r>
            <a:endParaRPr lang="zh-CN" altLang="en-US" sz="1405" b="1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代词概述</a:t>
            </a:r>
            <a:endParaRPr lang="zh-CN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313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第一类：人称代词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第一人称代词：吾、我、予、余、朕等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第二人称代词：汝、女、尔、若、乃、而等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不同的原因：用法的问题，有的做主语，有的作定语；方言的问题；时代的问题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第三人称代词：在先秦还没有真正形成，本是指示代词的之、其、彼等可以起第三人称的作用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第二类：指示代词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近指代词：是、此、斯、兹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这、这个、这些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远指代词：彼、夫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那、那个、那些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旁指代词：他（不是现代汉语的他）、它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别的、另外的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405" b="1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405" b="1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代词概述</a:t>
            </a:r>
            <a:endParaRPr lang="zh-CN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750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第三类：疑问代词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指人：谁、孰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谁、哪一个、哪一种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指事物：何、胡、曷、奚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什么、为什么、怎么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指处所：安、恶、焉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哪里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第四类：无定代词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或、莫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第五类：辅助性代词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者、所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405" b="1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405" b="1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sym typeface="+mn-ea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代词概述</a:t>
            </a:r>
            <a:endParaRPr lang="zh-CN" altLang="en-US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06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之：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“之”作代词，指代的范围较宽，人、事、物都可以指代。在句中一般处于宾语的位置，既可以作动词的宾语，也可以作介词的宾语。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）爱共叔段，欲立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姜氏偏爱共叔段，想立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他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。（宾）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）为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请制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姜氏替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共叔段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请求制这个地方。（介宾）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）故赏以酒肉而重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以辞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所以赠送给他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酒和肉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并加上这些话。（宾）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4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）唯君图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希望您好好考虑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这件事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（宾）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5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二虫又何知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两个小动物又知道什么呢？（定语）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4624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之：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“之”作代词，指代的对象有三种情况需要注意。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一是指代对象的位置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爱共叔段，欲立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姜氏偏爱共叔段，想立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他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。（前文）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小子识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：苛政猛于虎也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你们要记住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这句话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：暴政比老虎还凶猛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。（后文）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3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婴闻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，橘生淮南则为橘，生于淮北则为枳。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我听说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这样的事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，橘树生长在淮河以南就是橘树，生长在淮河以北就是枳树。（后文）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</a:t>
            </a:r>
            <a:endParaRPr kumimoji="0" lang="en-US" alt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3"/>
          <p:cNvPicPr>
            <a:picLocks noChangeAspect="1"/>
          </p:cNvPicPr>
          <p:nvPr/>
        </p:nvPicPr>
        <p:blipFill>
          <a:blip r:embed="rId1"/>
          <a:srcRect l="5901" r="6305" b="5252"/>
          <a:stretch>
            <a:fillRect/>
          </a:stretch>
        </p:blipFill>
        <p:spPr>
          <a:xfrm>
            <a:off x="25400" y="0"/>
            <a:ext cx="9118600" cy="5727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五边形 20"/>
          <p:cNvSpPr/>
          <p:nvPr/>
        </p:nvSpPr>
        <p:spPr>
          <a:xfrm>
            <a:off x="28575" y="601663"/>
            <a:ext cx="6300788" cy="579438"/>
          </a:xfrm>
          <a:prstGeom prst="homePlat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4" name="图片 21"/>
          <p:cNvPicPr>
            <a:picLocks noChangeAspect="1"/>
          </p:cNvPicPr>
          <p:nvPr/>
        </p:nvPicPr>
        <p:blipFill>
          <a:blip r:embed="rId2">
            <a:clrChange>
              <a:clrFrom>
                <a:srgbClr val="EBEBEB"/>
              </a:clrFrom>
              <a:clrTo>
                <a:srgbClr val="EBEBEB">
                  <a:alpha val="0"/>
                </a:srgbClr>
              </a:clrTo>
            </a:clrChange>
          </a:blip>
          <a:srcRect b="17010"/>
          <a:stretch>
            <a:fillRect/>
          </a:stretch>
        </p:blipFill>
        <p:spPr>
          <a:xfrm rot="-923798">
            <a:off x="4524375" y="-479425"/>
            <a:ext cx="3609975" cy="208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>
            <a:off x="0" y="4654550"/>
            <a:ext cx="617538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30950" y="4654550"/>
            <a:ext cx="2813050" cy="550863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25500" y="1825625"/>
            <a:ext cx="6888163" cy="3780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之：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二是指代对象的不确定性：前后文中无法找到具体的称代对象，可略而不译。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例句：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1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知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为知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，不知为不知，是知也。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知道就是知道，不知道就是不知道，这就是聪明智慧。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（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2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）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语曰：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能行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者未必能言；能言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之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者未必能行。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”——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俗话说：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“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能做出行动的人不一定能说出来，能说出来的人不一定能行动。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”</a:t>
            </a: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</a:t>
            </a:r>
            <a:r>
              <a:rPr kumimoji="0" lang="en-US" altLang="zh-CN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华文行楷" panose="02010800040101010101" charset="-122"/>
                <a:ea typeface="华文行楷" panose="02010800040101010101" charset="-122"/>
                <a:cs typeface="+mn-cs"/>
              </a:rPr>
              <a:t>                        </a:t>
            </a:r>
            <a:endParaRPr kumimoji="0" lang="zh-CN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华文行楷" panose="02010800040101010101" charset="-122"/>
              <a:ea typeface="华文行楷" panose="02010800040101010101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lvl="0" indent="0" algn="l" defTabSz="713105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5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      </a:t>
            </a:r>
            <a:endParaRPr kumimoji="0" lang="zh-CN" altLang="en-US" sz="1405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430213" y="620713"/>
            <a:ext cx="527050" cy="5270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34" name="文本框 10"/>
          <p:cNvSpPr txBox="1"/>
          <p:nvPr/>
        </p:nvSpPr>
        <p:spPr>
          <a:xfrm>
            <a:off x="409575" y="592138"/>
            <a:ext cx="589280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None/>
            </a:pPr>
            <a:r>
              <a:rPr lang="zh-CN" altLang="en-US" sz="3200" dirty="0">
                <a:solidFill>
                  <a:srgbClr val="404040"/>
                </a:solidFill>
                <a:latin typeface="叶根友刀锋黑草" pitchFamily="2" charset="-122"/>
                <a:ea typeface="叶根友刀锋黑草" pitchFamily="2" charset="-122"/>
              </a:rPr>
              <a:t>二</a:t>
            </a:r>
            <a:endParaRPr lang="zh-CN" altLang="en-US" sz="3200" dirty="0">
              <a:solidFill>
                <a:srgbClr val="404040"/>
              </a:solidFill>
              <a:latin typeface="叶根友刀锋黑草" pitchFamily="2" charset="-122"/>
              <a:ea typeface="叶根友刀锋黑草" pitchFamily="2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68313" y="658813"/>
            <a:ext cx="450850" cy="452438"/>
          </a:xfrm>
          <a:prstGeom prst="ellipse">
            <a:avLst/>
          </a:prstGeom>
          <a:noFill/>
          <a:ln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5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028700" y="679450"/>
            <a:ext cx="4572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7131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叶根友刀锋黑草" pitchFamily="2" charset="-122"/>
                <a:ea typeface="叶根友刀锋黑草" pitchFamily="2" charset="-122"/>
                <a:cs typeface="+mn-cs"/>
              </a:rPr>
              <a:t>内容提要</a:t>
            </a:r>
            <a:endParaRPr kumimoji="0" lang="zh-CN" altLang="en-US" sz="24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叶根友刀锋黑草" pitchFamily="2" charset="-122"/>
              <a:ea typeface="叶根友刀锋黑草" pitchFamily="2" charset="-122"/>
              <a:cs typeface="+mn-cs"/>
            </a:endParaRPr>
          </a:p>
        </p:txBody>
      </p:sp>
      <p:pic>
        <p:nvPicPr>
          <p:cNvPr id="5137" name="图片 2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384" t="11348" r="30951" b="52377"/>
          <a:stretch>
            <a:fillRect/>
          </a:stretch>
        </p:blipFill>
        <p:spPr>
          <a:xfrm>
            <a:off x="7843838" y="293688"/>
            <a:ext cx="1004887" cy="1095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7" name="图片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9242"/>
          <a:stretch>
            <a:fillRect/>
          </a:stretch>
        </p:blipFill>
        <p:spPr>
          <a:xfrm>
            <a:off x="280670" y="1325245"/>
            <a:ext cx="424180" cy="3867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772160" y="1329690"/>
            <a:ext cx="47891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000"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  <a:sym typeface="+mn-ea"/>
              </a:rPr>
              <a:t>各类代词的用法和例句</a:t>
            </a:r>
            <a:endParaRPr lang="zh-CN" sz="20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jkxZTA0M2NlZDgyOWJkOTFjMGQyM2U0M2U5ZDJkNDQifQ==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5331</Words>
  <Application>WPS 演示</Application>
  <PresentationFormat>全屏显示(16:10)</PresentationFormat>
  <Paragraphs>417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5" baseType="lpstr">
      <vt:lpstr>Arial</vt:lpstr>
      <vt:lpstr>宋体</vt:lpstr>
      <vt:lpstr>Wingdings</vt:lpstr>
      <vt:lpstr>Calibri</vt:lpstr>
      <vt:lpstr>叶根友刀锋黑草</vt:lpstr>
      <vt:lpstr>黑体</vt:lpstr>
      <vt:lpstr>微软雅黑</vt:lpstr>
      <vt:lpstr>华文行楷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Administrator</cp:lastModifiedBy>
  <cp:revision>24</cp:revision>
  <dcterms:created xsi:type="dcterms:W3CDTF">2013-10-06T13:29:00Z</dcterms:created>
  <dcterms:modified xsi:type="dcterms:W3CDTF">2024-09-10T01:59:34Z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A9E36DF0EF8E48BD85CEB9382335C099</vt:lpwstr>
  </property>
  <property fmtid="{D5CDD505-2E9C-101B-9397-08002B2CF9AE}" pid="3" name="KSOProductBuildVer">
    <vt:lpwstr>2052-12.1.0.18240</vt:lpwstr>
  </property>
</Properties>
</file>