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71" r:id="rId5"/>
    <p:sldId id="272" r:id="rId6"/>
    <p:sldId id="273" r:id="rId7"/>
    <p:sldId id="286" r:id="rId8"/>
    <p:sldId id="328" r:id="rId9"/>
    <p:sldId id="329" r:id="rId10"/>
    <p:sldId id="330" r:id="rId11"/>
    <p:sldId id="331" r:id="rId12"/>
    <p:sldId id="333" r:id="rId13"/>
    <p:sldId id="334" r:id="rId14"/>
    <p:sldId id="289" r:id="rId15"/>
    <p:sldId id="294"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858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10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13.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597A1E-670F-41AC-883A-3958278FBA3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81" name="等腰三角形 80"/>
          <p:cNvSpPr/>
          <p:nvPr userDrawn="1"/>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userDrawn="1"/>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notesSlide" Target="../notesSlides/notesSlide11.xml"/><Relationship Id="rId12" Type="http://schemas.openxmlformats.org/officeDocument/2006/relationships/slideLayout" Target="../slideLayouts/slideLayout7.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1" Type="http://schemas.openxmlformats.org/officeDocument/2006/relationships/notesSlide" Target="../notesSlides/notesSlide4.xml"/><Relationship Id="rId60" Type="http://schemas.openxmlformats.org/officeDocument/2006/relationships/slideLayout" Target="../slideLayouts/slideLayout7.xml"/><Relationship Id="rId6" Type="http://schemas.openxmlformats.org/officeDocument/2006/relationships/tags" Target="../tags/tag7.xml"/><Relationship Id="rId59" Type="http://schemas.openxmlformats.org/officeDocument/2006/relationships/tags" Target="../tags/tag60.xml"/><Relationship Id="rId58" Type="http://schemas.openxmlformats.org/officeDocument/2006/relationships/tags" Target="../tags/tag59.xml"/><Relationship Id="rId57" Type="http://schemas.openxmlformats.org/officeDocument/2006/relationships/tags" Target="../tags/tag58.xml"/><Relationship Id="rId56" Type="http://schemas.openxmlformats.org/officeDocument/2006/relationships/tags" Target="../tags/tag57.xml"/><Relationship Id="rId55" Type="http://schemas.openxmlformats.org/officeDocument/2006/relationships/tags" Target="../tags/tag56.xml"/><Relationship Id="rId54" Type="http://schemas.openxmlformats.org/officeDocument/2006/relationships/tags" Target="../tags/tag55.xml"/><Relationship Id="rId53" Type="http://schemas.openxmlformats.org/officeDocument/2006/relationships/tags" Target="../tags/tag54.xml"/><Relationship Id="rId52" Type="http://schemas.openxmlformats.org/officeDocument/2006/relationships/tags" Target="../tags/tag53.xml"/><Relationship Id="rId51" Type="http://schemas.openxmlformats.org/officeDocument/2006/relationships/tags" Target="../tags/tag52.xml"/><Relationship Id="rId50" Type="http://schemas.openxmlformats.org/officeDocument/2006/relationships/tags" Target="../tags/tag51.xml"/><Relationship Id="rId5" Type="http://schemas.openxmlformats.org/officeDocument/2006/relationships/tags" Target="../tags/tag6.xml"/><Relationship Id="rId49" Type="http://schemas.openxmlformats.org/officeDocument/2006/relationships/tags" Target="../tags/tag50.xml"/><Relationship Id="rId48" Type="http://schemas.openxmlformats.org/officeDocument/2006/relationships/tags" Target="../tags/tag49.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 Type="http://schemas.openxmlformats.org/officeDocument/2006/relationships/tags" Target="../tags/tag43.xml"/><Relationship Id="rId41" Type="http://schemas.openxmlformats.org/officeDocument/2006/relationships/tags" Target="../tags/tag42.xml"/><Relationship Id="rId40" Type="http://schemas.openxmlformats.org/officeDocument/2006/relationships/tags" Target="../tags/tag41.xml"/><Relationship Id="rId4" Type="http://schemas.openxmlformats.org/officeDocument/2006/relationships/tags" Target="../tags/tag5.xml"/><Relationship Id="rId39" Type="http://schemas.openxmlformats.org/officeDocument/2006/relationships/tags" Target="../tags/tag40.xml"/><Relationship Id="rId38" Type="http://schemas.openxmlformats.org/officeDocument/2006/relationships/tags" Target="../tags/tag39.xml"/><Relationship Id="rId37" Type="http://schemas.openxmlformats.org/officeDocument/2006/relationships/tags" Target="../tags/tag38.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7" Type="http://schemas.openxmlformats.org/officeDocument/2006/relationships/notesSlide" Target="../notesSlides/notesSlide6.xml"/><Relationship Id="rId16" Type="http://schemas.openxmlformats.org/officeDocument/2006/relationships/slideLayout" Target="../slideLayouts/slideLayout7.xml"/><Relationship Id="rId15" Type="http://schemas.openxmlformats.org/officeDocument/2006/relationships/image" Target="../media/image5.png"/><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4" Type="http://schemas.openxmlformats.org/officeDocument/2006/relationships/notesSlide" Target="../notesSlides/notesSlide7.xml"/><Relationship Id="rId13" Type="http://schemas.openxmlformats.org/officeDocument/2006/relationships/slideLayout" Target="../slideLayouts/slideLayout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任意多边形: 形状 49"/>
          <p:cNvSpPr/>
          <p:nvPr/>
        </p:nvSpPr>
        <p:spPr>
          <a:xfrm rot="5400000" flipV="1">
            <a:off x="2019935" y="4224655"/>
            <a:ext cx="615950" cy="4653280"/>
          </a:xfrm>
          <a:custGeom>
            <a:avLst/>
            <a:gdLst>
              <a:gd name="connsiteX0" fmla="*/ 1191345 w 5934498"/>
              <a:gd name="connsiteY0" fmla="*/ 0 h 6858000"/>
              <a:gd name="connsiteX1" fmla="*/ 5934498 w 5934498"/>
              <a:gd name="connsiteY1" fmla="*/ 0 h 6858000"/>
              <a:gd name="connsiteX2" fmla="*/ 5934498 w 5934498"/>
              <a:gd name="connsiteY2" fmla="*/ 6858000 h 6858000"/>
              <a:gd name="connsiteX3" fmla="*/ 5817213 w 5934498"/>
              <a:gd name="connsiteY3" fmla="*/ 6858000 h 6858000"/>
              <a:gd name="connsiteX4" fmla="*/ 5809431 w 5934498"/>
              <a:gd name="connsiteY4" fmla="*/ 6746012 h 6858000"/>
              <a:gd name="connsiteX5" fmla="*/ 5096298 w 5934498"/>
              <a:gd name="connsiteY5" fmla="*/ 5410200 h 6858000"/>
              <a:gd name="connsiteX6" fmla="*/ 28998 w 5934498"/>
              <a:gd name="connsiteY6" fmla="*/ 1847850 h 6858000"/>
              <a:gd name="connsiteX7" fmla="*/ 932399 w 5934498"/>
              <a:gd name="connsiteY7" fmla="*/ 225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498" h="6858000">
                <a:moveTo>
                  <a:pt x="1191345" y="0"/>
                </a:moveTo>
                <a:lnTo>
                  <a:pt x="5934498" y="0"/>
                </a:lnTo>
                <a:lnTo>
                  <a:pt x="5934498" y="6858000"/>
                </a:lnTo>
                <a:lnTo>
                  <a:pt x="5817213" y="6858000"/>
                </a:lnTo>
                <a:lnTo>
                  <a:pt x="5809431" y="6746012"/>
                </a:lnTo>
                <a:cubicBezTo>
                  <a:pt x="5775401" y="6384876"/>
                  <a:pt x="5642795" y="5931694"/>
                  <a:pt x="5096298" y="5410200"/>
                </a:cubicBezTo>
                <a:cubicBezTo>
                  <a:pt x="4124748" y="4483100"/>
                  <a:pt x="371898" y="3003550"/>
                  <a:pt x="28998" y="1847850"/>
                </a:cubicBezTo>
                <a:cubicBezTo>
                  <a:pt x="-121021" y="1342232"/>
                  <a:pt x="330599" y="769156"/>
                  <a:pt x="932399" y="225138"/>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任意形状 16"/>
          <p:cNvSpPr/>
          <p:nvPr userDrawn="1"/>
        </p:nvSpPr>
        <p:spPr>
          <a:xfrm>
            <a:off x="9024506" y="0"/>
            <a:ext cx="3167494" cy="3116599"/>
          </a:xfrm>
          <a:custGeom>
            <a:avLst/>
            <a:gdLst>
              <a:gd name="connsiteX0" fmla="*/ 424479 w 3167494"/>
              <a:gd name="connsiteY0" fmla="*/ 0 h 3116599"/>
              <a:gd name="connsiteX1" fmla="*/ 3167494 w 3167494"/>
              <a:gd name="connsiteY1" fmla="*/ 0 h 3116599"/>
              <a:gd name="connsiteX2" fmla="*/ 3167494 w 3167494"/>
              <a:gd name="connsiteY2" fmla="*/ 3116599 h 3116599"/>
              <a:gd name="connsiteX3" fmla="*/ 1133821 w 3167494"/>
              <a:gd name="connsiteY3" fmla="*/ 3116599 h 3116599"/>
              <a:gd name="connsiteX4" fmla="*/ 0 w 3167494"/>
              <a:gd name="connsiteY4" fmla="*/ 848958 h 3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494" h="3116599">
                <a:moveTo>
                  <a:pt x="424479" y="0"/>
                </a:moveTo>
                <a:lnTo>
                  <a:pt x="3167494" y="0"/>
                </a:lnTo>
                <a:lnTo>
                  <a:pt x="3167494" y="3116599"/>
                </a:lnTo>
                <a:lnTo>
                  <a:pt x="1133821" y="3116599"/>
                </a:lnTo>
                <a:lnTo>
                  <a:pt x="0" y="848958"/>
                </a:lnTo>
                <a:close/>
              </a:path>
            </a:pathLst>
          </a:cu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17"/>
          <p:cNvSpPr/>
          <p:nvPr/>
        </p:nvSpPr>
        <p:spPr>
          <a:xfrm>
            <a:off x="6734628" y="0"/>
            <a:ext cx="5457371" cy="6858000"/>
          </a:xfrm>
          <a:custGeom>
            <a:avLst/>
            <a:gdLst>
              <a:gd name="connsiteX0" fmla="*/ 1191345 w 5934498"/>
              <a:gd name="connsiteY0" fmla="*/ 0 h 6858000"/>
              <a:gd name="connsiteX1" fmla="*/ 5934498 w 5934498"/>
              <a:gd name="connsiteY1" fmla="*/ 0 h 6858000"/>
              <a:gd name="connsiteX2" fmla="*/ 5934498 w 5934498"/>
              <a:gd name="connsiteY2" fmla="*/ 6858000 h 6858000"/>
              <a:gd name="connsiteX3" fmla="*/ 5817213 w 5934498"/>
              <a:gd name="connsiteY3" fmla="*/ 6858000 h 6858000"/>
              <a:gd name="connsiteX4" fmla="*/ 5809431 w 5934498"/>
              <a:gd name="connsiteY4" fmla="*/ 6746012 h 6858000"/>
              <a:gd name="connsiteX5" fmla="*/ 5096298 w 5934498"/>
              <a:gd name="connsiteY5" fmla="*/ 5410200 h 6858000"/>
              <a:gd name="connsiteX6" fmla="*/ 28998 w 5934498"/>
              <a:gd name="connsiteY6" fmla="*/ 1847850 h 6858000"/>
              <a:gd name="connsiteX7" fmla="*/ 932399 w 5934498"/>
              <a:gd name="connsiteY7" fmla="*/ 225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498" h="6858000">
                <a:moveTo>
                  <a:pt x="1191345" y="0"/>
                </a:moveTo>
                <a:lnTo>
                  <a:pt x="5934498" y="0"/>
                </a:lnTo>
                <a:lnTo>
                  <a:pt x="5934498" y="6858000"/>
                </a:lnTo>
                <a:lnTo>
                  <a:pt x="5817213" y="6858000"/>
                </a:lnTo>
                <a:lnTo>
                  <a:pt x="5809431" y="6746012"/>
                </a:lnTo>
                <a:cubicBezTo>
                  <a:pt x="5775401" y="6384876"/>
                  <a:pt x="5642795" y="5931694"/>
                  <a:pt x="5096298" y="5410200"/>
                </a:cubicBezTo>
                <a:cubicBezTo>
                  <a:pt x="4124748" y="4483100"/>
                  <a:pt x="371898" y="3003550"/>
                  <a:pt x="28998" y="1847850"/>
                </a:cubicBezTo>
                <a:cubicBezTo>
                  <a:pt x="-121021" y="1342232"/>
                  <a:pt x="330599" y="769156"/>
                  <a:pt x="932399" y="225138"/>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TextBox 1"/>
          <p:cNvSpPr txBox="1"/>
          <p:nvPr/>
        </p:nvSpPr>
        <p:spPr>
          <a:xfrm>
            <a:off x="1912620" y="2618105"/>
            <a:ext cx="8231505" cy="1197610"/>
          </a:xfrm>
          <a:prstGeom prst="rect">
            <a:avLst/>
          </a:prstGeom>
          <a:solidFill>
            <a:schemeClr val="bg1">
              <a:alpha val="70000"/>
            </a:schemeClr>
          </a:solidFill>
        </p:spPr>
        <p:txBody>
          <a:bodyPr wrap="square" lIns="91413" tIns="45706" rIns="91413" bIns="45706"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dist"/>
            <a:r>
              <a:rPr lang="zh-CN" sz="7200" b="1" dirty="0" smtClean="0">
                <a:gradFill>
                  <a:gsLst>
                    <a:gs pos="0">
                      <a:srgbClr val="E30000"/>
                    </a:gs>
                    <a:gs pos="100000">
                      <a:srgbClr val="760303"/>
                    </a:gs>
                  </a:gsLst>
                  <a:lin ang="5400000" scaled="0"/>
                </a:gradFill>
                <a:effectLst>
                  <a:innerShdw blurRad="63500" dist="50800" dir="13500000">
                    <a:srgbClr val="000000">
                      <a:alpha val="50000"/>
                    </a:srgbClr>
                  </a:innerShdw>
                </a:effectLst>
                <a:latin typeface="+mj-ea"/>
                <a:ea typeface="+mj-ea"/>
                <a:cs typeface="+mn-ea"/>
                <a:sym typeface="+mn-lt"/>
              </a:rPr>
              <a:t>团体社会工作</a:t>
            </a:r>
            <a:endParaRPr lang="zh-CN" sz="7200" b="1" dirty="0">
              <a:gradFill>
                <a:gsLst>
                  <a:gs pos="0">
                    <a:srgbClr val="E30000"/>
                  </a:gs>
                  <a:gs pos="100000">
                    <a:srgbClr val="760303"/>
                  </a:gs>
                </a:gsLst>
                <a:lin ang="5400000" scaled="0"/>
              </a:gradFill>
              <a:effectLst>
                <a:innerShdw blurRad="63500" dist="50800" dir="13500000">
                  <a:srgbClr val="000000">
                    <a:alpha val="50000"/>
                  </a:srgbClr>
                </a:innerShdw>
              </a:effectLst>
              <a:latin typeface="+mj-ea"/>
              <a:ea typeface="+mj-ea"/>
              <a:cs typeface="+mn-ea"/>
              <a:sym typeface="+mn-lt"/>
            </a:endParaRPr>
          </a:p>
        </p:txBody>
      </p:sp>
      <p:sp>
        <p:nvSpPr>
          <p:cNvPr id="101" name="TextBox 100"/>
          <p:cNvSpPr txBox="1"/>
          <p:nvPr/>
        </p:nvSpPr>
        <p:spPr>
          <a:xfrm>
            <a:off x="0" y="116840"/>
            <a:ext cx="2081530" cy="398780"/>
          </a:xfrm>
          <a:prstGeom prst="rect">
            <a:avLst/>
          </a:prstGeom>
          <a:noFill/>
        </p:spPr>
        <p:txBody>
          <a:bodyPr wrap="square" rtlCol="0">
            <a:spAutoFit/>
          </a:bodyPr>
          <a:lstStyle/>
          <a:p>
            <a:pPr marL="285750" indent="-285750">
              <a:buFont typeface="Wingdings" panose="05000000000000000000" charset="0"/>
              <a:buChar char="l"/>
            </a:pPr>
            <a:r>
              <a:rPr lang="zh-CN" altLang="en-US" sz="2000" b="1" dirty="0">
                <a:solidFill>
                  <a:srgbClr val="008582"/>
                </a:solidFill>
                <a:latin typeface="Agency FB" panose="020B0503020202020204" pitchFamily="34" charset="0"/>
                <a:ea typeface="微软雅黑" panose="020B0503020204020204" charset="-122"/>
              </a:rPr>
              <a:t>学校</a:t>
            </a:r>
            <a:r>
              <a:rPr lang="en-US" altLang="zh-CN" sz="2000" b="1" dirty="0">
                <a:solidFill>
                  <a:srgbClr val="008582"/>
                </a:solidFill>
                <a:latin typeface="Agency FB" panose="020B0503020202020204" pitchFamily="34" charset="0"/>
                <a:ea typeface="微软雅黑" panose="020B0503020204020204" charset="-122"/>
              </a:rPr>
              <a:t>LOGO</a:t>
            </a:r>
            <a:endParaRPr lang="en-US" altLang="zh-CN" sz="2000" b="1" dirty="0">
              <a:solidFill>
                <a:srgbClr val="008582"/>
              </a:solidFill>
              <a:latin typeface="Agency FB" panose="020B0503020202020204" pitchFamily="34" charset="0"/>
              <a:ea typeface="微软雅黑" panose="020B0503020204020204" charset="-122"/>
            </a:endParaRPr>
          </a:p>
        </p:txBody>
      </p:sp>
      <p:sp>
        <p:nvSpPr>
          <p:cNvPr id="31" name="圆角矩形 30"/>
          <p:cNvSpPr/>
          <p:nvPr/>
        </p:nvSpPr>
        <p:spPr>
          <a:xfrm>
            <a:off x="1056005" y="4519930"/>
            <a:ext cx="4049395" cy="431800"/>
          </a:xfrm>
          <a:prstGeom prst="roundRect">
            <a:avLst/>
          </a:prstGeom>
          <a:gradFill>
            <a:gsLst>
              <a:gs pos="0">
                <a:srgbClr val="E30000"/>
              </a:gs>
              <a:gs pos="100000">
                <a:srgbClr val="760303"/>
              </a:gs>
            </a:gsLst>
            <a:lin ang="5400000" scaled="0"/>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32" name="TextBox 23"/>
          <p:cNvSpPr txBox="1"/>
          <p:nvPr/>
        </p:nvSpPr>
        <p:spPr>
          <a:xfrm>
            <a:off x="1636781" y="4495550"/>
            <a:ext cx="2620010" cy="459105"/>
          </a:xfrm>
          <a:prstGeom prst="rect">
            <a:avLst/>
          </a:prstGeom>
          <a:noFill/>
        </p:spPr>
        <p:txBody>
          <a:bodyPr wrap="none" lIns="91413" tIns="45706" rIns="91413" bIns="45706" rtlCol="0">
            <a:spAutoFit/>
          </a:bodyPr>
          <a:lstStyle/>
          <a:p>
            <a:r>
              <a:rPr lang="zh-CN" altLang="en-US" sz="2400" b="1" dirty="0">
                <a:solidFill>
                  <a:schemeClr val="bg1"/>
                </a:solidFill>
                <a:latin typeface="微软雅黑" panose="020B0503020204020204" charset="-122"/>
                <a:ea typeface="微软雅黑" panose="020B0503020204020204" charset="-122"/>
              </a:rPr>
              <a:t>乌兰察布开放大学</a:t>
            </a:r>
            <a:endParaRPr lang="zh-CN" altLang="en-US" sz="2400" b="1" dirty="0">
              <a:solidFill>
                <a:schemeClr val="bg1"/>
              </a:solidFill>
              <a:latin typeface="微软雅黑" panose="020B0503020204020204" charset="-122"/>
              <a:ea typeface="微软雅黑" panose="020B0503020204020204" charset="-122"/>
            </a:endParaRPr>
          </a:p>
        </p:txBody>
      </p:sp>
      <p:grpSp>
        <p:nvGrpSpPr>
          <p:cNvPr id="33" name="Group 91"/>
          <p:cNvGrpSpPr/>
          <p:nvPr/>
        </p:nvGrpSpPr>
        <p:grpSpPr bwMode="auto">
          <a:xfrm>
            <a:off x="1063159" y="4531226"/>
            <a:ext cx="390552" cy="616758"/>
            <a:chOff x="936" y="1480"/>
            <a:chExt cx="1589" cy="2510"/>
          </a:xfrm>
        </p:grpSpPr>
        <p:grpSp>
          <p:nvGrpSpPr>
            <p:cNvPr id="34" name="组合 33"/>
            <p:cNvGrpSpPr/>
            <p:nvPr/>
          </p:nvGrpSpPr>
          <p:grpSpPr bwMode="auto">
            <a:xfrm>
              <a:off x="985" y="1583"/>
              <a:ext cx="1441" cy="2407"/>
              <a:chOff x="1754168" y="3653262"/>
              <a:chExt cx="1857599" cy="3107815"/>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印品黑体" panose="00000500000000000000" pitchFamily="2" charset="-122"/>
                  <a:ea typeface="方正超粗黑简体" panose="02010601030101010101" pitchFamily="65" charset="-122"/>
                </a:endParaRPr>
              </a:p>
            </p:txBody>
          </p:sp>
          <p:sp>
            <p:nvSpPr>
              <p:cNvPr id="36" name="椭圆 35"/>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印品黑体" panose="00000500000000000000" pitchFamily="2" charset="-122"/>
                  <a:ea typeface="印品黑体" panose="00000500000000000000" pitchFamily="2" charset="-122"/>
                </a:endParaRPr>
              </a:p>
            </p:txBody>
          </p:sp>
          <p:sp>
            <p:nvSpPr>
              <p:cNvPr id="37" name="椭圆 36"/>
              <p:cNvSpPr/>
              <p:nvPr/>
            </p:nvSpPr>
            <p:spPr>
              <a:xfrm>
                <a:off x="1890879" y="3789973"/>
                <a:ext cx="1584176" cy="1584174"/>
              </a:xfrm>
              <a:prstGeom prst="ellipse">
                <a:avLst/>
              </a:prstGeom>
              <a:solidFill>
                <a:srgbClr val="1A3F6C"/>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latin typeface="印品黑体" panose="00000500000000000000" pitchFamily="2" charset="-122"/>
                  <a:ea typeface="方正超粗黑简体" panose="02010601030101010101" pitchFamily="65" charset="-122"/>
                </a:endParaRPr>
              </a:p>
            </p:txBody>
          </p:sp>
          <p:sp>
            <p:nvSpPr>
              <p:cNvPr id="40" name="矩形 39"/>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dirty="0">
                  <a:solidFill>
                    <a:srgbClr val="CA0098"/>
                  </a:solidFill>
                  <a:latin typeface="印品黑体" panose="00000500000000000000" pitchFamily="2" charset="-122"/>
                  <a:ea typeface="印品黑体" panose="00000500000000000000" pitchFamily="2" charset="-122"/>
                </a:endParaRPr>
              </a:p>
            </p:txBody>
          </p:sp>
        </p:grpSp>
        <p:grpSp>
          <p:nvGrpSpPr>
            <p:cNvPr id="41" name="组合 4"/>
            <p:cNvGrpSpPr/>
            <p:nvPr/>
          </p:nvGrpSpPr>
          <p:grpSpPr bwMode="auto">
            <a:xfrm>
              <a:off x="936" y="1480"/>
              <a:ext cx="1589" cy="1588"/>
              <a:chOff x="3733576" y="3930057"/>
              <a:chExt cx="1801556" cy="1800152"/>
            </a:xfrm>
          </p:grpSpPr>
          <p:sp>
            <p:nvSpPr>
              <p:cNvPr id="42" name="椭圆 4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3"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grpSp>
      </p:grpSp>
      <p:pic>
        <p:nvPicPr>
          <p:cNvPr id="45"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16" y="4519737"/>
            <a:ext cx="1475294" cy="353577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6009640" y="298450"/>
            <a:ext cx="5981700" cy="6019165"/>
            <a:chOff x="9464" y="470"/>
            <a:chExt cx="9420" cy="9479"/>
          </a:xfrm>
        </p:grpSpPr>
        <p:sp>
          <p:nvSpPr>
            <p:cNvPr id="9" name="椭圆 8"/>
            <p:cNvSpPr/>
            <p:nvPr/>
          </p:nvSpPr>
          <p:spPr>
            <a:xfrm>
              <a:off x="9464" y="470"/>
              <a:ext cx="645" cy="645"/>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10" name="椭圆 9"/>
            <p:cNvSpPr/>
            <p:nvPr/>
          </p:nvSpPr>
          <p:spPr>
            <a:xfrm>
              <a:off x="12979" y="1606"/>
              <a:ext cx="748" cy="748"/>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11" name="椭圆 10"/>
            <p:cNvSpPr/>
            <p:nvPr/>
          </p:nvSpPr>
          <p:spPr>
            <a:xfrm>
              <a:off x="17506" y="2150"/>
              <a:ext cx="608" cy="608"/>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12" name="椭圆 11"/>
            <p:cNvSpPr/>
            <p:nvPr/>
          </p:nvSpPr>
          <p:spPr>
            <a:xfrm>
              <a:off x="11521" y="3562"/>
              <a:ext cx="561" cy="561"/>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17" name="椭圆 16"/>
            <p:cNvSpPr/>
            <p:nvPr/>
          </p:nvSpPr>
          <p:spPr>
            <a:xfrm>
              <a:off x="11066" y="7010"/>
              <a:ext cx="877" cy="877"/>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26" name="椭圆 25"/>
            <p:cNvSpPr/>
            <p:nvPr/>
          </p:nvSpPr>
          <p:spPr>
            <a:xfrm>
              <a:off x="14810" y="7852"/>
              <a:ext cx="561" cy="561"/>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6" name="椭圆 45"/>
            <p:cNvSpPr/>
            <p:nvPr/>
          </p:nvSpPr>
          <p:spPr>
            <a:xfrm>
              <a:off x="13727" y="9464"/>
              <a:ext cx="485" cy="485"/>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7" name="椭圆 46"/>
            <p:cNvSpPr/>
            <p:nvPr/>
          </p:nvSpPr>
          <p:spPr>
            <a:xfrm>
              <a:off x="16531" y="7887"/>
              <a:ext cx="349" cy="349"/>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8" name="椭圆 47"/>
            <p:cNvSpPr/>
            <p:nvPr/>
          </p:nvSpPr>
          <p:spPr>
            <a:xfrm>
              <a:off x="15694" y="9002"/>
              <a:ext cx="561" cy="561"/>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9" name="椭圆 48"/>
            <p:cNvSpPr/>
            <p:nvPr/>
          </p:nvSpPr>
          <p:spPr>
            <a:xfrm>
              <a:off x="14403" y="6022"/>
              <a:ext cx="1162" cy="1150"/>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16" name="椭圆 15"/>
            <p:cNvSpPr/>
            <p:nvPr/>
          </p:nvSpPr>
          <p:spPr>
            <a:xfrm>
              <a:off x="17229" y="7280"/>
              <a:ext cx="1655" cy="1655"/>
            </a:xfrm>
            <a:prstGeom prst="ellipse">
              <a:avLst/>
            </a:prstGeom>
            <a:gradFill>
              <a:gsLst>
                <a:gs pos="0">
                  <a:schemeClr val="bg1"/>
                </a:gs>
                <a:gs pos="51000">
                  <a:schemeClr val="bg1">
                    <a:lumMod val="95000"/>
                  </a:schemeClr>
                </a:gs>
                <a:gs pos="100000">
                  <a:schemeClr val="bg1">
                    <a:lumMod val="75000"/>
                  </a:schemeClr>
                </a:gs>
              </a:gsLst>
              <a:lin ang="18900000" scaled="0"/>
            </a:gradFill>
            <a:ln w="38100">
              <a:gradFill>
                <a:gsLst>
                  <a:gs pos="0">
                    <a:schemeClr val="bg1">
                      <a:lumMod val="95000"/>
                    </a:schemeClr>
                  </a:gs>
                  <a:gs pos="100000">
                    <a:schemeClr val="bg1">
                      <a:lumMod val="85000"/>
                    </a:schemeClr>
                  </a:gs>
                </a:gsLst>
                <a:lin ang="5400000" scaled="1"/>
              </a:gradFill>
            </a:ln>
            <a:effectLst>
              <a:outerShdw blurRad="317500" dist="152400" dir="8100000" algn="tr"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dirty="0">
                <a:solidFill>
                  <a:prstClr val="white"/>
                </a:solidFill>
                <a:latin typeface="印品黑体" panose="00000500000000000000" pitchFamily="2" charset="-122"/>
                <a:ea typeface="印品黑体" panose="00000500000000000000" pitchFamily="2" charset="-122"/>
              </a:endParaRPr>
            </a:p>
          </p:txBody>
        </p:sp>
      </p:grpSp>
      <p:grpSp>
        <p:nvGrpSpPr>
          <p:cNvPr id="2" name="组合 1"/>
          <p:cNvGrpSpPr/>
          <p:nvPr/>
        </p:nvGrpSpPr>
        <p:grpSpPr>
          <a:xfrm>
            <a:off x="1901190" y="1621790"/>
            <a:ext cx="2556510" cy="772795"/>
            <a:chOff x="5543931" y="-1171392"/>
            <a:chExt cx="2976613" cy="872282"/>
          </a:xfrm>
        </p:grpSpPr>
        <p:sp>
          <p:nvSpPr>
            <p:cNvPr id="4" name="Oval 33"/>
            <p:cNvSpPr/>
            <p:nvPr/>
          </p:nvSpPr>
          <p:spPr>
            <a:xfrm>
              <a:off x="5543931" y="-1155979"/>
              <a:ext cx="856869" cy="856869"/>
            </a:xfrm>
            <a:prstGeom prst="ellipse">
              <a:avLst/>
            </a:prstGeom>
            <a:gradFill>
              <a:gsLst>
                <a:gs pos="0">
                  <a:srgbClr val="E30000"/>
                </a:gs>
                <a:gs pos="100000">
                  <a:srgbClr val="760303"/>
                </a:gs>
              </a:gsLst>
              <a:lin ang="5400000" scaled="0"/>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2</a:t>
              </a:r>
              <a:endParaRPr lang="en-US" altLang="zh-CN" sz="3200" b="1" dirty="0">
                <a:solidFill>
                  <a:prstClr val="white"/>
                </a:solidFill>
                <a:latin typeface="微软雅黑" panose="020B0503020204020204" charset="-122"/>
                <a:ea typeface="微软雅黑" panose="020B0503020204020204" charset="-122"/>
              </a:endParaRPr>
            </a:p>
          </p:txBody>
        </p:sp>
        <p:sp>
          <p:nvSpPr>
            <p:cNvPr id="5" name="Oval 36"/>
            <p:cNvSpPr/>
            <p:nvPr/>
          </p:nvSpPr>
          <p:spPr>
            <a:xfrm>
              <a:off x="6229730" y="-1171391"/>
              <a:ext cx="856870" cy="856870"/>
            </a:xfrm>
            <a:prstGeom prst="ellipse">
              <a:avLst/>
            </a:prstGeom>
            <a:gradFill>
              <a:gsLst>
                <a:gs pos="0">
                  <a:srgbClr val="E30000"/>
                </a:gs>
                <a:gs pos="100000">
                  <a:srgbClr val="760303"/>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0</a:t>
              </a:r>
              <a:endParaRPr lang="en-US" altLang="zh-CN" sz="3200" b="1" dirty="0">
                <a:solidFill>
                  <a:prstClr val="white"/>
                </a:solidFill>
                <a:latin typeface="微软雅黑" panose="020B0503020204020204" charset="-122"/>
                <a:ea typeface="微软雅黑" panose="020B0503020204020204" charset="-122"/>
              </a:endParaRPr>
            </a:p>
          </p:txBody>
        </p:sp>
        <p:grpSp>
          <p:nvGrpSpPr>
            <p:cNvPr id="6" name="Group 39"/>
            <p:cNvGrpSpPr/>
            <p:nvPr/>
          </p:nvGrpSpPr>
          <p:grpSpPr>
            <a:xfrm>
              <a:off x="6965570" y="-1171392"/>
              <a:ext cx="1554974" cy="856869"/>
              <a:chOff x="5903848" y="1486873"/>
              <a:chExt cx="2939687" cy="1619915"/>
            </a:xfrm>
            <a:effectLst>
              <a:outerShdw blurRad="50800" dist="38100" dir="5400000" algn="t" rotWithShape="0">
                <a:prstClr val="black">
                  <a:alpha val="40000"/>
                </a:prstClr>
              </a:outerShdw>
            </a:effectLst>
          </p:grpSpPr>
          <p:sp>
            <p:nvSpPr>
              <p:cNvPr id="7" name="Oval 40"/>
              <p:cNvSpPr/>
              <p:nvPr/>
            </p:nvSpPr>
            <p:spPr>
              <a:xfrm>
                <a:off x="5903848" y="1486873"/>
                <a:ext cx="1619915" cy="1619915"/>
              </a:xfrm>
              <a:prstGeom prst="ellipse">
                <a:avLst/>
              </a:prstGeom>
              <a:gradFill>
                <a:gsLst>
                  <a:gs pos="0">
                    <a:srgbClr val="E30000"/>
                  </a:gs>
                  <a:gs pos="100000">
                    <a:srgbClr val="760303"/>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2</a:t>
                </a:r>
                <a:endParaRPr lang="en-US" altLang="zh-CN" sz="3200" b="1" dirty="0">
                  <a:solidFill>
                    <a:prstClr val="white"/>
                  </a:solidFill>
                  <a:latin typeface="微软雅黑" panose="020B0503020204020204" charset="-122"/>
                  <a:ea typeface="微软雅黑" panose="020B0503020204020204" charset="-122"/>
                </a:endParaRPr>
              </a:p>
            </p:txBody>
          </p:sp>
          <p:sp>
            <p:nvSpPr>
              <p:cNvPr id="8" name="Oval 40"/>
              <p:cNvSpPr/>
              <p:nvPr/>
            </p:nvSpPr>
            <p:spPr>
              <a:xfrm>
                <a:off x="7223620" y="1486873"/>
                <a:ext cx="1619915" cy="1619915"/>
              </a:xfrm>
              <a:prstGeom prst="ellipse">
                <a:avLst/>
              </a:prstGeom>
              <a:gradFill>
                <a:gsLst>
                  <a:gs pos="0">
                    <a:srgbClr val="E30000"/>
                  </a:gs>
                  <a:gs pos="100000">
                    <a:srgbClr val="760303"/>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4</a:t>
                </a:r>
                <a:endParaRPr lang="en-US" altLang="zh-CN" sz="3200" b="1" dirty="0">
                  <a:solidFill>
                    <a:prstClr val="white"/>
                  </a:solidFill>
                  <a:latin typeface="微软雅黑" panose="020B0503020204020204" charset="-122"/>
                  <a:ea typeface="微软雅黑" panose="020B0503020204020204" charset="-122"/>
                </a:endParaRPr>
              </a:p>
            </p:txBody>
          </p:sp>
        </p:grpSp>
      </p:grpSp>
      <p:pic>
        <p:nvPicPr>
          <p:cNvPr id="18" name="51miz-S302943-D3788EAB">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09600" y="-408136"/>
            <a:ext cx="609600" cy="609600"/>
          </a:xfrm>
          <a:prstGeom prst="rect">
            <a:avLst/>
          </a:prstGeom>
        </p:spPr>
      </p:pic>
      <p:sp>
        <p:nvSpPr>
          <p:cNvPr id="22" name="圆角矩形 21"/>
          <p:cNvSpPr/>
          <p:nvPr/>
        </p:nvSpPr>
        <p:spPr>
          <a:xfrm>
            <a:off x="1819910" y="5057775"/>
            <a:ext cx="2637155" cy="431800"/>
          </a:xfrm>
          <a:prstGeom prst="roundRect">
            <a:avLst/>
          </a:prstGeom>
          <a:gradFill>
            <a:gsLst>
              <a:gs pos="0">
                <a:srgbClr val="E30000"/>
              </a:gs>
              <a:gs pos="100000">
                <a:srgbClr val="760303"/>
              </a:gs>
            </a:gsLst>
            <a:lin ang="5400000" scaled="0"/>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23" name="TextBox 23"/>
          <p:cNvSpPr txBox="1"/>
          <p:nvPr/>
        </p:nvSpPr>
        <p:spPr>
          <a:xfrm>
            <a:off x="2297430" y="5074920"/>
            <a:ext cx="1976120" cy="397510"/>
          </a:xfrm>
          <a:prstGeom prst="rect">
            <a:avLst/>
          </a:prstGeom>
          <a:noFill/>
        </p:spPr>
        <p:txBody>
          <a:bodyPr wrap="square" lIns="91413" tIns="45706" rIns="91413" bIns="45706" rtlCol="0">
            <a:spAutoFit/>
          </a:bodyPr>
          <a:lstStyle/>
          <a:p>
            <a:r>
              <a:rPr lang="zh-CN" altLang="en-US" sz="2000" b="1" dirty="0">
                <a:solidFill>
                  <a:schemeClr val="bg1"/>
                </a:solidFill>
                <a:latin typeface="微软雅黑" panose="020B0503020204020204" charset="-122"/>
                <a:ea typeface="微软雅黑" panose="020B0503020204020204" charset="-122"/>
              </a:rPr>
              <a:t>汇报人：卢敏</a:t>
            </a:r>
            <a:endParaRPr lang="zh-CN" altLang="en-US" sz="2000" b="1" dirty="0">
              <a:solidFill>
                <a:schemeClr val="bg1"/>
              </a:solidFill>
              <a:latin typeface="微软雅黑" panose="020B0503020204020204" charset="-122"/>
              <a:ea typeface="微软雅黑" panose="020B0503020204020204" charset="-122"/>
            </a:endParaRPr>
          </a:p>
        </p:txBody>
      </p:sp>
      <p:pic>
        <p:nvPicPr>
          <p:cNvPr id="100" name="图片 99"/>
          <p:cNvPicPr/>
          <p:nvPr/>
        </p:nvPicPr>
        <p:blipFill>
          <a:blip r:embed="rId5"/>
          <a:stretch>
            <a:fillRect/>
          </a:stretch>
        </p:blipFill>
        <p:spPr>
          <a:xfrm>
            <a:off x="8890" y="-5715"/>
            <a:ext cx="1628140" cy="16281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18"/>
                </p:tgtEl>
              </p:cMediaNode>
            </p:audio>
          </p:childTnLst>
        </p:cTn>
      </p:par>
    </p:tnLst>
    <p:bldLst>
      <p:bldP spid="20" grpId="0" bldLvl="0" animBg="1"/>
      <p:bldP spid="20" grpId="1" animBg="1"/>
      <p:bldP spid="91" grpId="0" animBg="1"/>
      <p:bldP spid="91" grpId="1" animBg="1"/>
      <p:bldP spid="3" grpId="0" bldLvl="0" animBg="1"/>
      <p:bldP spid="3" grpId="1" animBg="1"/>
      <p:bldP spid="60" grpId="0" animBg="1"/>
      <p:bldP spid="60" grpId="1" animBg="1"/>
      <p:bldP spid="101" grpId="0"/>
      <p:bldP spid="101" grpId="1"/>
      <p:bldP spid="31" grpId="0" bldLvl="0" animBg="1"/>
      <p:bldP spid="32" grpId="0"/>
      <p:bldP spid="22" grpId="0" bldLvl="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
            </p:custDataLst>
          </p:nvPr>
        </p:nvSpPr>
        <p:spPr>
          <a:xfrm>
            <a:off x="114300" y="3155950"/>
            <a:ext cx="11957685" cy="2823210"/>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2"/>
            </p:custDataLst>
          </p:nvPr>
        </p:nvGrpSpPr>
        <p:grpSpPr>
          <a:xfrm>
            <a:off x="1493520" y="1457325"/>
            <a:ext cx="2086610" cy="849630"/>
            <a:chOff x="3607851" y="1182687"/>
            <a:chExt cx="2086801" cy="984922"/>
          </a:xfrm>
        </p:grpSpPr>
        <p:sp>
          <p:nvSpPr>
            <p:cNvPr id="74" name="圆角矩形 73"/>
            <p:cNvSpPr/>
            <p:nvPr>
              <p:custDataLst>
                <p:tags r:id="rId3"/>
              </p:custDataLst>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72" name="文本框 71"/>
            <p:cNvSpPr txBox="1"/>
            <p:nvPr>
              <p:custDataLst>
                <p:tags r:id="rId4"/>
              </p:custDataLst>
            </p:nvPr>
          </p:nvSpPr>
          <p:spPr>
            <a:xfrm>
              <a:off x="4351457" y="1458718"/>
              <a:ext cx="1044575" cy="4622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倾听</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33442" y="1297399"/>
            <a:ext cx="1266206" cy="1862902"/>
            <a:chOff x="3075297" y="1684749"/>
            <a:chExt cx="1266206" cy="1862902"/>
          </a:xfrm>
        </p:grpSpPr>
        <p:grpSp>
          <p:nvGrpSpPr>
            <p:cNvPr id="33" name="组合 32"/>
            <p:cNvGrpSpPr/>
            <p:nvPr/>
          </p:nvGrpSpPr>
          <p:grpSpPr>
            <a:xfrm>
              <a:off x="3075297" y="1684749"/>
              <a:ext cx="1266206" cy="1862902"/>
              <a:chOff x="2993266" y="1723328"/>
              <a:chExt cx="1411736" cy="2077014"/>
            </a:xfrm>
          </p:grpSpPr>
          <p:sp>
            <p:nvSpPr>
              <p:cNvPr id="34" name="圆角矩形 33"/>
              <p:cNvSpPr/>
              <p:nvPr>
                <p:custDataLst>
                  <p:tags r:id="rId6"/>
                </p:custDataLst>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5" name="椭圆 34"/>
              <p:cNvSpPr/>
              <p:nvPr>
                <p:custDataLst>
                  <p:tags r:id="rId7"/>
                </p:custDataLst>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36" name="圆角矩形 35"/>
              <p:cNvSpPr/>
              <p:nvPr>
                <p:custDataLst>
                  <p:tags r:id="rId8"/>
                </p:custDataLst>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7" name="椭圆 36"/>
              <p:cNvSpPr/>
              <p:nvPr>
                <p:custDataLst>
                  <p:tags r:id="rId9"/>
                </p:custDataLst>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3" name="组合 92"/>
            <p:cNvGrpSpPr/>
            <p:nvPr/>
          </p:nvGrpSpPr>
          <p:grpSpPr>
            <a:xfrm>
              <a:off x="3145018" y="1958461"/>
              <a:ext cx="685800" cy="602332"/>
              <a:chOff x="3145018" y="1958461"/>
              <a:chExt cx="685800" cy="602332"/>
            </a:xfrm>
          </p:grpSpPr>
          <p:sp>
            <p:nvSpPr>
              <p:cNvPr id="70" name="文本框 69"/>
              <p:cNvSpPr txBox="1"/>
              <p:nvPr>
                <p:custDataLst>
                  <p:tags r:id="rId10"/>
                </p:custDataLst>
              </p:nvPr>
            </p:nvSpPr>
            <p:spPr>
              <a:xfrm>
                <a:off x="3145018" y="1958461"/>
                <a:ext cx="685800" cy="52197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03</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1" name="文本框 90"/>
              <p:cNvSpPr txBox="1"/>
              <p:nvPr>
                <p:custDataLst>
                  <p:tags r:id="rId11"/>
                </p:custDataLst>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sp>
        <p:nvSpPr>
          <p:cNvPr id="3" name="Rectangle 13"/>
          <p:cNvSpPr>
            <a:spLocks noChangeArrowheads="1"/>
          </p:cNvSpPr>
          <p:nvPr/>
        </p:nvSpPr>
        <p:spPr bwMode="auto">
          <a:xfrm>
            <a:off x="2951551" y="5199439"/>
            <a:ext cx="651986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ea typeface="微软雅黑" panose="020B0503020204020204" charset="-122"/>
            </a:endParaRPr>
          </a:p>
        </p:txBody>
      </p:sp>
      <p:sp>
        <p:nvSpPr>
          <p:cNvPr id="12" name="文本框 11"/>
          <p:cNvSpPr txBox="1"/>
          <p:nvPr/>
        </p:nvSpPr>
        <p:spPr>
          <a:xfrm>
            <a:off x="279399" y="3156799"/>
            <a:ext cx="11269617" cy="2861310"/>
          </a:xfrm>
          <a:prstGeom prst="rect">
            <a:avLst/>
          </a:prstGeom>
          <a:noFill/>
        </p:spPr>
        <p:txBody>
          <a:bodyPr wrap="square" rtlCol="0">
            <a:spAutoFit/>
          </a:bodyPr>
          <a:p>
            <a:pPr>
              <a:lnSpc>
                <a:spcPct val="150000"/>
              </a:lnSpc>
            </a:pPr>
            <a:r>
              <a:rPr lang="zh-CN" altLang="en-US" sz="2400" b="1" dirty="0" smtClean="0">
                <a:latin typeface="仿宋" panose="02010609060101010101" charset="-122"/>
                <a:ea typeface="仿宋" panose="02010609060101010101" charset="-122"/>
                <a:cs typeface="仿宋" panose="02010609060101010101" charset="-122"/>
                <a:sym typeface="+mn-ea"/>
              </a:rPr>
              <a:t>(1)倾听谈话者，用点头等回应方式让谈话者了解你在倾听;</a:t>
            </a:r>
            <a:endParaRPr lang="zh-CN" altLang="en-US" sz="2400" b="1" dirty="0" smtClean="0">
              <a:latin typeface="仿宋" panose="02010609060101010101" charset="-122"/>
              <a:ea typeface="仿宋" panose="02010609060101010101" charset="-122"/>
              <a:cs typeface="仿宋" panose="02010609060101010101" charset="-122"/>
            </a:endParaRPr>
          </a:p>
          <a:p>
            <a:pPr>
              <a:lnSpc>
                <a:spcPct val="150000"/>
              </a:lnSpc>
            </a:pPr>
            <a:r>
              <a:rPr lang="zh-CN" altLang="en-US" sz="2400" b="1" dirty="0" smtClean="0">
                <a:latin typeface="仿宋" panose="02010609060101010101" charset="-122"/>
                <a:ea typeface="仿宋" panose="02010609060101010101" charset="-122"/>
                <a:cs typeface="仿宋" panose="02010609060101010101" charset="-122"/>
                <a:sym typeface="+mn-ea"/>
              </a:rPr>
              <a:t>(2)用眼睛扫视全体成员，倾听和观察他们的语言和非语言的姿态，特别是面部表情和身体移动;</a:t>
            </a:r>
            <a:endParaRPr lang="zh-CN" altLang="en-US" sz="2400" b="1" dirty="0" smtClean="0">
              <a:latin typeface="仿宋" panose="02010609060101010101" charset="-122"/>
              <a:ea typeface="仿宋" panose="02010609060101010101" charset="-122"/>
              <a:cs typeface="仿宋" panose="02010609060101010101" charset="-122"/>
            </a:endParaRPr>
          </a:p>
          <a:p>
            <a:pPr>
              <a:lnSpc>
                <a:spcPct val="150000"/>
              </a:lnSpc>
            </a:pPr>
            <a:r>
              <a:rPr lang="zh-CN" altLang="en-US" sz="2400" b="1" dirty="0" smtClean="0">
                <a:latin typeface="仿宋" panose="02010609060101010101" charset="-122"/>
                <a:ea typeface="仿宋" panose="02010609060101010101" charset="-122"/>
                <a:cs typeface="仿宋" panose="02010609060101010101" charset="-122"/>
                <a:sym typeface="+mn-ea"/>
              </a:rPr>
              <a:t>(3)用语言和非语言的方式，将你听到和观察到的内容挖掘出来，适度地表达出来，让全体成员知道。</a:t>
            </a:r>
            <a:endParaRPr lang="zh-CN" altLang="en-US" sz="2400" b="1" dirty="0" smtClean="0">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
            </p:custDataLst>
          </p:nvPr>
        </p:nvSpPr>
        <p:spPr>
          <a:xfrm>
            <a:off x="114300" y="3155950"/>
            <a:ext cx="11957685" cy="2823210"/>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2"/>
            </p:custDataLst>
          </p:nvPr>
        </p:nvGrpSpPr>
        <p:grpSpPr>
          <a:xfrm>
            <a:off x="1493520" y="1457325"/>
            <a:ext cx="2086610" cy="849630"/>
            <a:chOff x="3607851" y="1182687"/>
            <a:chExt cx="2086801" cy="984922"/>
          </a:xfrm>
        </p:grpSpPr>
        <p:sp>
          <p:nvSpPr>
            <p:cNvPr id="74" name="圆角矩形 73"/>
            <p:cNvSpPr/>
            <p:nvPr>
              <p:custDataLst>
                <p:tags r:id="rId3"/>
              </p:custDataLst>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72" name="文本框 71"/>
            <p:cNvSpPr txBox="1"/>
            <p:nvPr>
              <p:custDataLst>
                <p:tags r:id="rId4"/>
              </p:custDataLst>
            </p:nvPr>
          </p:nvSpPr>
          <p:spPr>
            <a:xfrm>
              <a:off x="4187024" y="1458730"/>
              <a:ext cx="1209151" cy="4622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自我流露</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22" name="组合 21"/>
          <p:cNvGrpSpPr/>
          <p:nvPr>
            <p:custDataLst>
              <p:tags r:id="rId5"/>
            </p:custDataLst>
          </p:nvPr>
        </p:nvGrpSpPr>
        <p:grpSpPr>
          <a:xfrm>
            <a:off x="933442" y="1297399"/>
            <a:ext cx="1266206" cy="1862902"/>
            <a:chOff x="3075297" y="1684749"/>
            <a:chExt cx="1266206" cy="1862902"/>
          </a:xfrm>
        </p:grpSpPr>
        <p:grpSp>
          <p:nvGrpSpPr>
            <p:cNvPr id="33" name="组合 32"/>
            <p:cNvGrpSpPr/>
            <p:nvPr/>
          </p:nvGrpSpPr>
          <p:grpSpPr>
            <a:xfrm>
              <a:off x="3075297" y="1684749"/>
              <a:ext cx="1266206" cy="1862902"/>
              <a:chOff x="2993266" y="1723328"/>
              <a:chExt cx="1411736" cy="2077014"/>
            </a:xfrm>
          </p:grpSpPr>
          <p:sp>
            <p:nvSpPr>
              <p:cNvPr id="34" name="圆角矩形 33"/>
              <p:cNvSpPr/>
              <p:nvPr>
                <p:custDataLst>
                  <p:tags r:id="rId6"/>
                </p:custDataLst>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5" name="椭圆 34"/>
              <p:cNvSpPr/>
              <p:nvPr>
                <p:custDataLst>
                  <p:tags r:id="rId7"/>
                </p:custDataLst>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36" name="圆角矩形 35"/>
              <p:cNvSpPr/>
              <p:nvPr>
                <p:custDataLst>
                  <p:tags r:id="rId8"/>
                </p:custDataLst>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7" name="椭圆 36"/>
              <p:cNvSpPr/>
              <p:nvPr>
                <p:custDataLst>
                  <p:tags r:id="rId9"/>
                </p:custDataLst>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3" name="组合 92"/>
            <p:cNvGrpSpPr/>
            <p:nvPr/>
          </p:nvGrpSpPr>
          <p:grpSpPr>
            <a:xfrm>
              <a:off x="3145018" y="1958461"/>
              <a:ext cx="685800" cy="602332"/>
              <a:chOff x="3145018" y="1958461"/>
              <a:chExt cx="685800" cy="602332"/>
            </a:xfrm>
          </p:grpSpPr>
          <p:sp>
            <p:nvSpPr>
              <p:cNvPr id="70" name="文本框 69"/>
              <p:cNvSpPr txBox="1"/>
              <p:nvPr>
                <p:custDataLst>
                  <p:tags r:id="rId10"/>
                </p:custDataLst>
              </p:nvPr>
            </p:nvSpPr>
            <p:spPr>
              <a:xfrm>
                <a:off x="3145018" y="1958461"/>
                <a:ext cx="685800" cy="52197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04</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1" name="文本框 90"/>
              <p:cNvSpPr txBox="1"/>
              <p:nvPr>
                <p:custDataLst>
                  <p:tags r:id="rId11"/>
                </p:custDataLst>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sp>
        <p:nvSpPr>
          <p:cNvPr id="3" name="Rectangle 13"/>
          <p:cNvSpPr>
            <a:spLocks noChangeArrowheads="1"/>
          </p:cNvSpPr>
          <p:nvPr/>
        </p:nvSpPr>
        <p:spPr bwMode="auto">
          <a:xfrm>
            <a:off x="2951551" y="5199439"/>
            <a:ext cx="651986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ea typeface="微软雅黑" panose="020B0503020204020204" charset="-122"/>
            </a:endParaRPr>
          </a:p>
        </p:txBody>
      </p:sp>
      <p:sp>
        <p:nvSpPr>
          <p:cNvPr id="12" name="文本框 11"/>
          <p:cNvSpPr txBox="1"/>
          <p:nvPr/>
        </p:nvSpPr>
        <p:spPr>
          <a:xfrm>
            <a:off x="279399" y="3580979"/>
            <a:ext cx="11269617" cy="1630045"/>
          </a:xfrm>
          <a:prstGeom prst="rect">
            <a:avLst/>
          </a:prstGeom>
          <a:noFill/>
        </p:spPr>
        <p:txBody>
          <a:bodyPr wrap="square" rtlCol="0">
            <a:spAutoFit/>
          </a:bodyPr>
          <a:p>
            <a:pPr algn="just"/>
            <a:r>
              <a:rPr lang="zh-CN" altLang="en-US" sz="2000" b="1" dirty="0" smtClean="0">
                <a:latin typeface="仿宋" panose="02010609060101010101" charset="-122"/>
                <a:ea typeface="仿宋" panose="02010609060101010101" charset="-122"/>
                <a:cs typeface="仿宋" panose="02010609060101010101" charset="-122"/>
                <a:sym typeface="+mn-ea"/>
              </a:rPr>
              <a:t>工作者:在家庭活动方面，我和先生存在着一些差异。我喜欢在周末或节假日的时候，和亲朋好友聚在一起，说说笑笑。可是我先生喜欢自己一家人外出登山或做些户外的活动。我想这可能是夫妻们都会到的一些问题吧。你们的夫妻关系中有哪些困扰呢?</a:t>
            </a:r>
            <a:endParaRPr lang="zh-CN" altLang="en-US" sz="2000" b="1" dirty="0" smtClean="0">
              <a:latin typeface="仿宋" panose="02010609060101010101" charset="-122"/>
              <a:ea typeface="仿宋" panose="02010609060101010101" charset="-122"/>
              <a:cs typeface="仿宋" panose="02010609060101010101" charset="-122"/>
              <a:sym typeface="+mn-ea"/>
            </a:endParaRPr>
          </a:p>
          <a:p>
            <a:pPr algn="just"/>
            <a:endParaRPr lang="zh-CN" altLang="en-US" sz="2000" b="1" dirty="0" smtClean="0">
              <a:latin typeface="仿宋" panose="02010609060101010101" charset="-122"/>
              <a:ea typeface="仿宋" panose="02010609060101010101" charset="-122"/>
              <a:cs typeface="仿宋" panose="02010609060101010101" charset="-122"/>
            </a:endParaRPr>
          </a:p>
          <a:p>
            <a:pPr algn="just"/>
            <a:r>
              <a:rPr lang="zh-CN" altLang="en-US" sz="2000" b="1" dirty="0" smtClean="0">
                <a:latin typeface="仿宋" panose="02010609060101010101" charset="-122"/>
                <a:ea typeface="仿宋" panose="02010609060101010101" charset="-122"/>
                <a:cs typeface="仿宋" panose="02010609060101010101" charset="-122"/>
                <a:sym typeface="+mn-ea"/>
              </a:rPr>
              <a:t>工作者:我觉得今晚大家好像有点心不在焉，我不确定这是为什么。你们是否也有这种感觉呢?</a:t>
            </a:r>
            <a:endParaRPr lang="zh-CN" altLang="en-US" sz="2000" b="1" dirty="0" smtClean="0">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教学反思</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1818117" y="277024"/>
            <a:ext cx="10972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sym typeface="+mn-ea"/>
              </a:rPr>
              <a:t>课后寄语</a:t>
            </a:r>
            <a:endParaRPr lang="zh-CN" altLang="en-US" sz="1800" b="1" dirty="0">
              <a:solidFill>
                <a:schemeClr val="tx1">
                  <a:lumMod val="75000"/>
                  <a:lumOff val="25000"/>
                </a:schemeClr>
              </a:solidFill>
            </a:endParaRPr>
          </a:p>
        </p:txBody>
      </p:sp>
      <p:cxnSp>
        <p:nvCxnSpPr>
          <p:cNvPr id="80" name="直接连接符 79"/>
          <p:cNvCxnSpPr/>
          <p:nvPr userDrawn="1"/>
        </p:nvCxnSpPr>
        <p:spPr>
          <a:xfrm flipV="1">
            <a:off x="186436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 name="淘宝网chenying0907出品 7"/>
          <p:cNvSpPr/>
          <p:nvPr/>
        </p:nvSpPr>
        <p:spPr>
          <a:xfrm>
            <a:off x="3526796" y="1159420"/>
            <a:ext cx="4862195" cy="5546662"/>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794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2" name="淘宝网chenying0907出品 61"/>
          <p:cNvGrpSpPr/>
          <p:nvPr/>
        </p:nvGrpSpPr>
        <p:grpSpPr>
          <a:xfrm>
            <a:off x="4896972" y="1395284"/>
            <a:ext cx="2864645" cy="5540597"/>
            <a:chOff x="4896335" y="912895"/>
            <a:chExt cx="2864272" cy="5541880"/>
          </a:xfrm>
        </p:grpSpPr>
        <p:sp>
          <p:nvSpPr>
            <p:cNvPr id="9" name="淘宝网chenying0907出品 8"/>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淘宝网chenying0907出品 9"/>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淘宝网chenying0907出品 10"/>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淘宝网chenying0907出品 11"/>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淘宝网chenying0907出品 12"/>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淘宝网chenying0907出品 13"/>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淘宝网chenying0907出品 14"/>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gradFill>
              <a:gsLst>
                <a:gs pos="0">
                  <a:srgbClr val="E30000"/>
                </a:gs>
                <a:gs pos="100000">
                  <a:srgbClr val="760303"/>
                </a:gs>
              </a:gsLst>
              <a:lin ang="5400000" scaled="0"/>
            </a:gra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淘宝网chenying0907出品 15"/>
          <p:cNvSpPr/>
          <p:nvPr/>
        </p:nvSpPr>
        <p:spPr>
          <a:xfrm>
            <a:off x="6156763" y="143107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淘宝网chenying0907出品 61"/>
          <p:cNvSpPr txBox="1"/>
          <p:nvPr/>
        </p:nvSpPr>
        <p:spPr>
          <a:xfrm>
            <a:off x="4233686" y="2243632"/>
            <a:ext cx="1359649" cy="39878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rPr>
              <a:t> 01</a:t>
            </a:r>
            <a:endParaRPr lang="zh-CN" altLang="en-US" sz="2000" dirty="0">
              <a:ln w="15875">
                <a:noFill/>
              </a:ln>
              <a:solidFill>
                <a:prstClr val="black">
                  <a:lumMod val="50000"/>
                  <a:lumOff val="50000"/>
                </a:prstClr>
              </a:solidFill>
              <a:effectLst>
                <a:innerShdw blurRad="25400" dist="63500" dir="13500000">
                  <a:prstClr val="black">
                    <a:alpha val="50000"/>
                  </a:prstClr>
                </a:innerShdw>
              </a:effectLst>
              <a:latin typeface="Impact" panose="020B0806030902050204" pitchFamily="34" charset="0"/>
            </a:endParaRPr>
          </a:p>
        </p:txBody>
      </p:sp>
      <p:sp>
        <p:nvSpPr>
          <p:cNvPr id="5" name="淘宝网chenying0907出品 63"/>
          <p:cNvSpPr txBox="1"/>
          <p:nvPr/>
        </p:nvSpPr>
        <p:spPr>
          <a:xfrm>
            <a:off x="3600851" y="4385296"/>
            <a:ext cx="1359649" cy="39878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02</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6" name="淘宝网chenying0907出品 64"/>
          <p:cNvSpPr txBox="1"/>
          <p:nvPr/>
        </p:nvSpPr>
        <p:spPr>
          <a:xfrm>
            <a:off x="6781928" y="3049517"/>
            <a:ext cx="1359649" cy="39878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 03</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sp>
        <p:nvSpPr>
          <p:cNvPr id="7" name="淘宝网chenying0907出品 65"/>
          <p:cNvSpPr txBox="1"/>
          <p:nvPr/>
        </p:nvSpPr>
        <p:spPr>
          <a:xfrm>
            <a:off x="7052102" y="4847424"/>
            <a:ext cx="1359649" cy="398780"/>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rPr>
              <a:t>04</a:t>
            </a:r>
            <a:endParaRPr lang="zh-CN" altLang="en-US" sz="2000" dirty="0">
              <a:ln w="15875">
                <a:noFill/>
              </a:ln>
              <a:solidFill>
                <a:prstClr val="black">
                  <a:lumMod val="50000"/>
                  <a:lumOff val="50000"/>
                </a:prstClr>
              </a:solidFill>
              <a:effectLst>
                <a:innerShdw blurRad="38100" dist="50800" dir="13500000">
                  <a:prstClr val="black">
                    <a:alpha val="50000"/>
                  </a:prstClr>
                </a:innerShdw>
              </a:effectLst>
              <a:latin typeface="Impact" panose="020B0806030902050204" pitchFamily="34" charset="0"/>
            </a:endParaRPr>
          </a:p>
        </p:txBody>
      </p:sp>
      <p:grpSp>
        <p:nvGrpSpPr>
          <p:cNvPr id="17" name="淘宝网chenying0907出品 62"/>
          <p:cNvGrpSpPr/>
          <p:nvPr/>
        </p:nvGrpSpPr>
        <p:grpSpPr>
          <a:xfrm>
            <a:off x="1319399" y="1846371"/>
            <a:ext cx="2922905" cy="1536065"/>
            <a:chOff x="1319227" y="1364086"/>
            <a:chExt cx="2922527" cy="1536421"/>
          </a:xfrm>
        </p:grpSpPr>
        <p:sp>
          <p:nvSpPr>
            <p:cNvPr id="18" name="淘宝网chenying0907出品 66"/>
            <p:cNvSpPr txBox="1"/>
            <p:nvPr/>
          </p:nvSpPr>
          <p:spPr>
            <a:xfrm>
              <a:off x="1319227" y="1364086"/>
              <a:ext cx="1444438" cy="337263"/>
            </a:xfrm>
            <a:prstGeom prst="rect">
              <a:avLst/>
            </a:prstGeom>
            <a:noFill/>
          </p:spPr>
          <p:txBody>
            <a:bodyPr wrap="square" rtlCol="0">
              <a:spAutoFit/>
            </a:bodyPr>
            <a:lstStyle/>
            <a:p>
              <a:pPr algn="l"/>
              <a:r>
                <a:rPr lang="zh-CN" altLang="en-US" sz="1600" b="1" dirty="0">
                  <a:solidFill>
                    <a:srgbClr val="008582"/>
                  </a:solidFill>
                  <a:latin typeface="微软雅黑" panose="020B0503020204020204" charset="-122"/>
                  <a:ea typeface="微软雅黑" panose="020B0503020204020204" charset="-122"/>
                </a:rPr>
                <a:t>杨林绮文</a:t>
              </a:r>
              <a:r>
                <a:rPr lang="en-US" altLang="zh-CN" sz="1600" b="1" dirty="0">
                  <a:solidFill>
                    <a:srgbClr val="008582"/>
                  </a:solidFill>
                  <a:latin typeface="微软雅黑" panose="020B0503020204020204" charset="-122"/>
                  <a:ea typeface="微软雅黑" panose="020B0503020204020204" charset="-122"/>
                </a:rPr>
                <a:t>:</a:t>
              </a:r>
              <a:endParaRPr lang="en-US" altLang="zh-CN" sz="1600" b="1" dirty="0">
                <a:solidFill>
                  <a:srgbClr val="008582"/>
                </a:solidFill>
                <a:latin typeface="微软雅黑" panose="020B0503020204020204" charset="-122"/>
                <a:ea typeface="微软雅黑" panose="020B0503020204020204" charset="-122"/>
              </a:endParaRPr>
            </a:p>
          </p:txBody>
        </p:sp>
        <p:sp>
          <p:nvSpPr>
            <p:cNvPr id="19" name="淘宝网chenying0907出品 129"/>
            <p:cNvSpPr txBox="1"/>
            <p:nvPr/>
          </p:nvSpPr>
          <p:spPr>
            <a:xfrm>
              <a:off x="1319227" y="1701349"/>
              <a:ext cx="2922527" cy="1199158"/>
            </a:xfrm>
            <a:prstGeom prst="rect">
              <a:avLst/>
            </a:prstGeom>
            <a:noFill/>
          </p:spPr>
          <p:txBody>
            <a:bodyPr wrap="square" rtlCol="0">
              <a:spAutoFit/>
            </a:bodyPr>
            <a:lstStyle/>
            <a:p>
              <a:pPr algn="l">
                <a:lnSpc>
                  <a:spcPct val="150000"/>
                </a:lnSpc>
              </a:pPr>
              <a:r>
                <a:rPr lang="zh-CN" altLang="en-US" sz="1200" b="1" dirty="0">
                  <a:solidFill>
                    <a:prstClr val="black">
                      <a:lumMod val="50000"/>
                      <a:lumOff val="50000"/>
                    </a:prstClr>
                  </a:solidFill>
                  <a:latin typeface="微软雅黑" panose="020B0503020204020204" charset="-122"/>
                  <a:ea typeface="微软雅黑" panose="020B0503020204020204" charset="-122"/>
                </a:rPr>
                <a:t>只要我们在实务上坚守“接纳他人”、“不持批评的态度”、“个别化”等原则，在助人的关系中表达我们的同理心、尊重、赞赏和真诚，人是可能改变的！</a:t>
              </a:r>
              <a:endParaRPr lang="zh-CN" altLang="en-US" sz="1000" b="1"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0" name="淘宝网chenying0907出品 64"/>
          <p:cNvGrpSpPr/>
          <p:nvPr/>
        </p:nvGrpSpPr>
        <p:grpSpPr>
          <a:xfrm>
            <a:off x="704253" y="4174667"/>
            <a:ext cx="2727325" cy="1235076"/>
            <a:chOff x="704160" y="3692922"/>
            <a:chExt cx="2726973" cy="1235362"/>
          </a:xfrm>
        </p:grpSpPr>
        <p:sp>
          <p:nvSpPr>
            <p:cNvPr id="21" name="淘宝网chenying0907出品 70"/>
            <p:cNvSpPr txBox="1"/>
            <p:nvPr/>
          </p:nvSpPr>
          <p:spPr>
            <a:xfrm>
              <a:off x="776866" y="3692922"/>
              <a:ext cx="922536" cy="337263"/>
            </a:xfrm>
            <a:prstGeom prst="rect">
              <a:avLst/>
            </a:prstGeom>
            <a:noFill/>
          </p:spPr>
          <p:txBody>
            <a:bodyPr wrap="square" rtlCol="0">
              <a:spAutoFit/>
            </a:bodyPr>
            <a:lstStyle/>
            <a:p>
              <a:pPr algn="r"/>
              <a:r>
                <a:rPr lang="zh-CN" altLang="en-US" sz="1600" b="1" dirty="0">
                  <a:solidFill>
                    <a:srgbClr val="008582"/>
                  </a:solidFill>
                  <a:latin typeface="微软雅黑" panose="020B0503020204020204" charset="-122"/>
                  <a:ea typeface="微软雅黑" panose="020B0503020204020204" charset="-122"/>
                </a:rPr>
                <a:t>关伟康：</a:t>
              </a:r>
              <a:endParaRPr lang="zh-CN" altLang="en-US" sz="1600" b="1" dirty="0">
                <a:solidFill>
                  <a:srgbClr val="008582"/>
                </a:solidFill>
                <a:latin typeface="微软雅黑" panose="020B0503020204020204" charset="-122"/>
                <a:ea typeface="微软雅黑" panose="020B0503020204020204" charset="-122"/>
              </a:endParaRPr>
            </a:p>
          </p:txBody>
        </p:sp>
        <p:sp>
          <p:nvSpPr>
            <p:cNvPr id="22" name="淘宝网chenying0907出品 129"/>
            <p:cNvSpPr txBox="1"/>
            <p:nvPr/>
          </p:nvSpPr>
          <p:spPr>
            <a:xfrm>
              <a:off x="704160" y="4006050"/>
              <a:ext cx="2726973" cy="922234"/>
            </a:xfrm>
            <a:prstGeom prst="rect">
              <a:avLst/>
            </a:prstGeom>
            <a:noFill/>
          </p:spPr>
          <p:txBody>
            <a:bodyPr wrap="square" rtlCol="0">
              <a:spAutoFit/>
            </a:bodyPr>
            <a:lstStyle/>
            <a:p>
              <a:pPr algn="l">
                <a:lnSpc>
                  <a:spcPct val="150000"/>
                </a:lnSpc>
              </a:pPr>
              <a:r>
                <a:rPr lang="zh-CN" altLang="en-US" sz="1200" b="1" dirty="0">
                  <a:solidFill>
                    <a:prstClr val="black">
                      <a:lumMod val="50000"/>
                      <a:lumOff val="50000"/>
                    </a:prstClr>
                  </a:solidFill>
                  <a:latin typeface="微软雅黑" panose="020B0503020204020204" charset="-122"/>
                  <a:ea typeface="微软雅黑" panose="020B0503020204020204" charset="-122"/>
                </a:rPr>
                <a:t>社会工作的实践和信念事实上是一体两面，不能分割。社工专业的核心价值就在社会工作者的实践中展现</a:t>
              </a:r>
              <a:r>
                <a:rPr lang="zh-CN" altLang="en-US" sz="1000" b="1" dirty="0">
                  <a:solidFill>
                    <a:prstClr val="black">
                      <a:lumMod val="50000"/>
                      <a:lumOff val="50000"/>
                    </a:prstClr>
                  </a:solidFill>
                  <a:latin typeface="微软雅黑" panose="020B0503020204020204" charset="-122"/>
                  <a:ea typeface="微软雅黑" panose="020B0503020204020204" charset="-122"/>
                </a:rPr>
                <a:t>。</a:t>
              </a:r>
              <a:endParaRPr lang="zh-CN" altLang="en-US" sz="1000" b="1"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23" name="淘宝网chenying0907出品 65"/>
          <p:cNvGrpSpPr/>
          <p:nvPr/>
        </p:nvGrpSpPr>
        <p:grpSpPr>
          <a:xfrm>
            <a:off x="8295969" y="2605883"/>
            <a:ext cx="2552106" cy="1568710"/>
            <a:chOff x="8294889" y="2123774"/>
            <a:chExt cx="2551774" cy="1569074"/>
          </a:xfrm>
        </p:grpSpPr>
        <p:sp>
          <p:nvSpPr>
            <p:cNvPr id="24" name="淘宝网chenying0907出品 73"/>
            <p:cNvSpPr txBox="1"/>
            <p:nvPr/>
          </p:nvSpPr>
          <p:spPr>
            <a:xfrm>
              <a:off x="8294889" y="2123774"/>
              <a:ext cx="1472725" cy="337263"/>
            </a:xfrm>
            <a:prstGeom prst="rect">
              <a:avLst/>
            </a:prstGeom>
            <a:noFill/>
          </p:spPr>
          <p:txBody>
            <a:bodyPr wrap="square" rtlCol="0">
              <a:spAutoFit/>
            </a:bodyPr>
            <a:lstStyle/>
            <a:p>
              <a:r>
                <a:rPr lang="zh-CN" altLang="en-US" sz="1600" b="1" dirty="0">
                  <a:solidFill>
                    <a:srgbClr val="008582"/>
                  </a:solidFill>
                  <a:latin typeface="微软雅黑" panose="020B0503020204020204" charset="-122"/>
                  <a:ea typeface="微软雅黑" panose="020B0503020204020204" charset="-122"/>
                </a:rPr>
                <a:t>甘炳光：</a:t>
              </a:r>
              <a:endParaRPr lang="zh-CN" altLang="en-US" sz="1600" b="1" dirty="0">
                <a:solidFill>
                  <a:srgbClr val="008582"/>
                </a:solidFill>
                <a:latin typeface="微软雅黑" panose="020B0503020204020204" charset="-122"/>
                <a:ea typeface="微软雅黑" panose="020B0503020204020204" charset="-122"/>
              </a:endParaRPr>
            </a:p>
          </p:txBody>
        </p:sp>
        <p:sp>
          <p:nvSpPr>
            <p:cNvPr id="25" name="淘宝网chenying0907出品 129"/>
            <p:cNvSpPr txBox="1"/>
            <p:nvPr/>
          </p:nvSpPr>
          <p:spPr>
            <a:xfrm>
              <a:off x="8307849" y="2493690"/>
              <a:ext cx="2538814" cy="1199158"/>
            </a:xfrm>
            <a:prstGeom prst="rect">
              <a:avLst/>
            </a:prstGeom>
            <a:noFill/>
          </p:spPr>
          <p:txBody>
            <a:bodyPr wrap="square" rtlCol="0">
              <a:spAutoFit/>
            </a:bodyPr>
            <a:lstStyle/>
            <a:p>
              <a:pPr>
                <a:lnSpc>
                  <a:spcPct val="150000"/>
                </a:lnSpc>
              </a:pPr>
              <a:r>
                <a:rPr lang="zh-CN" altLang="en-US" sz="1200" b="1" dirty="0">
                  <a:solidFill>
                    <a:prstClr val="black">
                      <a:lumMod val="50000"/>
                      <a:lumOff val="50000"/>
                    </a:prstClr>
                  </a:solidFill>
                  <a:latin typeface="微软雅黑" panose="020B0503020204020204" charset="-122"/>
                  <a:ea typeface="微软雅黑" panose="020B0503020204020204" charset="-122"/>
                </a:rPr>
                <a:t>社工不应只是帮助别人去补救问题及学习自我解决问题的能力，更需要令人能够自助之余，也会帮助其他人，以回馈社会。</a:t>
              </a:r>
              <a:endParaRPr lang="zh-CN" altLang="en-US" sz="1200" b="1"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33" name="淘宝网chenying0907出品 67"/>
          <p:cNvGrpSpPr/>
          <p:nvPr/>
        </p:nvGrpSpPr>
        <p:grpSpPr>
          <a:xfrm>
            <a:off x="8505825" y="4485005"/>
            <a:ext cx="2796540" cy="1284636"/>
            <a:chOff x="8504404" y="4003188"/>
            <a:chExt cx="2553076" cy="1284968"/>
          </a:xfrm>
        </p:grpSpPr>
        <p:sp>
          <p:nvSpPr>
            <p:cNvPr id="34" name="淘宝网chenying0907出品 76"/>
            <p:cNvSpPr txBox="1"/>
            <p:nvPr/>
          </p:nvSpPr>
          <p:spPr>
            <a:xfrm>
              <a:off x="8504404" y="4003188"/>
              <a:ext cx="1472725" cy="337272"/>
            </a:xfrm>
            <a:prstGeom prst="rect">
              <a:avLst/>
            </a:prstGeom>
            <a:noFill/>
          </p:spPr>
          <p:txBody>
            <a:bodyPr wrap="square" rtlCol="0">
              <a:spAutoFit/>
            </a:bodyPr>
            <a:lstStyle/>
            <a:p>
              <a:r>
                <a:rPr lang="zh-CN" altLang="en-US" sz="1600" b="1" dirty="0">
                  <a:solidFill>
                    <a:srgbClr val="008582"/>
                  </a:solidFill>
                  <a:latin typeface="微软雅黑" panose="020B0503020204020204" charset="-122"/>
                  <a:ea typeface="微软雅黑" panose="020B0503020204020204" charset="-122"/>
                </a:rPr>
                <a:t>陈伟道：</a:t>
              </a:r>
              <a:endParaRPr lang="zh-CN" altLang="en-US" sz="1600" b="1" dirty="0">
                <a:solidFill>
                  <a:srgbClr val="008582"/>
                </a:solidFill>
                <a:latin typeface="微软雅黑" panose="020B0503020204020204" charset="-122"/>
                <a:ea typeface="微软雅黑" panose="020B0503020204020204" charset="-122"/>
              </a:endParaRPr>
            </a:p>
          </p:txBody>
        </p:sp>
        <p:sp>
          <p:nvSpPr>
            <p:cNvPr id="35" name="淘宝网chenying0907出品 129"/>
            <p:cNvSpPr txBox="1"/>
            <p:nvPr/>
          </p:nvSpPr>
          <p:spPr>
            <a:xfrm>
              <a:off x="8518666" y="4365898"/>
              <a:ext cx="2538814" cy="922258"/>
            </a:xfrm>
            <a:prstGeom prst="rect">
              <a:avLst/>
            </a:prstGeom>
            <a:noFill/>
          </p:spPr>
          <p:txBody>
            <a:bodyPr wrap="square" rtlCol="0">
              <a:spAutoFit/>
            </a:bodyPr>
            <a:lstStyle/>
            <a:p>
              <a:pPr>
                <a:lnSpc>
                  <a:spcPct val="150000"/>
                </a:lnSpc>
              </a:pPr>
              <a:r>
                <a:rPr lang="zh-CN" altLang="en-US" sz="1200" b="1" dirty="0">
                  <a:solidFill>
                    <a:prstClr val="black">
                      <a:lumMod val="50000"/>
                      <a:lumOff val="50000"/>
                    </a:prstClr>
                  </a:solidFill>
                  <a:latin typeface="微软雅黑" panose="020B0503020204020204" charset="-122"/>
                  <a:ea typeface="微软雅黑" panose="020B0503020204020204" charset="-122"/>
                </a:rPr>
                <a:t>只要常怀社工信念，即使不一定工作于专职社工岗位，也有不少空间在日常生活里彰显社工精神，学以致用</a:t>
              </a:r>
              <a:r>
                <a:rPr lang="en-US" altLang="zh-CN" sz="1200" b="1" dirty="0">
                  <a:solidFill>
                    <a:prstClr val="black">
                      <a:lumMod val="50000"/>
                      <a:lumOff val="50000"/>
                    </a:prstClr>
                  </a:solidFill>
                  <a:latin typeface="微软雅黑" panose="020B0503020204020204" charset="-122"/>
                  <a:ea typeface="微软雅黑" panose="020B0503020204020204" charset="-122"/>
                </a:rPr>
                <a:t>......</a:t>
              </a:r>
              <a:endParaRPr lang="en-US" altLang="zh-CN" sz="1200" b="1" dirty="0">
                <a:solidFill>
                  <a:prstClr val="black">
                    <a:lumMod val="50000"/>
                    <a:lumOff val="50000"/>
                  </a:prstClr>
                </a:solidFill>
                <a:latin typeface="微软雅黑" panose="020B0503020204020204" charset="-122"/>
                <a:ea typeface="微软雅黑" panose="020B0503020204020204" charset="-122"/>
              </a:endParaRPr>
            </a:p>
          </p:txBody>
        </p:sp>
      </p:grpSp>
      <p:sp>
        <p:nvSpPr>
          <p:cNvPr id="92" name="文本框 46"/>
          <p:cNvSpPr txBox="1"/>
          <p:nvPr/>
        </p:nvSpPr>
        <p:spPr>
          <a:xfrm>
            <a:off x="7927340" y="6078855"/>
            <a:ext cx="3433445" cy="306705"/>
          </a:xfrm>
          <a:prstGeom prst="rect">
            <a:avLst/>
          </a:prstGeom>
          <a:noFill/>
        </p:spPr>
        <p:txBody>
          <a:bodyPr wrap="square" rtlCol="0">
            <a:spAutoFit/>
          </a:bodyPr>
          <a:lstStyle/>
          <a:p>
            <a:pPr algn="ctr"/>
            <a:r>
              <a:rPr lang="zh-CN"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rPr>
              <a:t>《坚守信念》</a:t>
            </a:r>
            <a:r>
              <a:rPr lang="en-US" altLang="zh-CN"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rPr>
              <a:t>——</a:t>
            </a:r>
            <a:r>
              <a:rPr lang="zh-CN" altLang="en-US"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rPr>
              <a:t>致社工学生的</a:t>
            </a:r>
            <a:r>
              <a:rPr lang="en-US" altLang="zh-CN"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rPr>
              <a:t>30</a:t>
            </a:r>
            <a:r>
              <a:rPr lang="zh-CN" altLang="en-US"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rPr>
              <a:t>封信</a:t>
            </a:r>
            <a:endParaRPr lang="zh-CN" altLang="en-US" sz="1400" b="1" dirty="0">
              <a:gradFill>
                <a:gsLst>
                  <a:gs pos="0">
                    <a:srgbClr val="E30000"/>
                  </a:gs>
                  <a:gs pos="100000">
                    <a:srgbClr val="760303"/>
                  </a:gs>
                </a:gsLst>
                <a:lin ang="5400000" scaled="0"/>
              </a:gradFill>
              <a:effectLst>
                <a:innerShdw blurRad="76200" dist="38100" dir="135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bldLvl="0" animBg="1"/>
      <p:bldP spid="4" grpId="0" bldLvl="0" animBg="1"/>
      <p:bldP spid="5" grpId="0" bldLvl="0" animBg="1"/>
      <p:bldP spid="6" grpId="0" bldLvl="0" animBg="1"/>
      <p:bldP spid="7" grpId="0" bldLvl="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任意多边形: 形状 49"/>
          <p:cNvSpPr/>
          <p:nvPr/>
        </p:nvSpPr>
        <p:spPr>
          <a:xfrm rot="5400000" flipV="1">
            <a:off x="2019935" y="4223385"/>
            <a:ext cx="615950" cy="4653280"/>
          </a:xfrm>
          <a:custGeom>
            <a:avLst/>
            <a:gdLst>
              <a:gd name="connsiteX0" fmla="*/ 1191345 w 5934498"/>
              <a:gd name="connsiteY0" fmla="*/ 0 h 6858000"/>
              <a:gd name="connsiteX1" fmla="*/ 5934498 w 5934498"/>
              <a:gd name="connsiteY1" fmla="*/ 0 h 6858000"/>
              <a:gd name="connsiteX2" fmla="*/ 5934498 w 5934498"/>
              <a:gd name="connsiteY2" fmla="*/ 6858000 h 6858000"/>
              <a:gd name="connsiteX3" fmla="*/ 5817213 w 5934498"/>
              <a:gd name="connsiteY3" fmla="*/ 6858000 h 6858000"/>
              <a:gd name="connsiteX4" fmla="*/ 5809431 w 5934498"/>
              <a:gd name="connsiteY4" fmla="*/ 6746012 h 6858000"/>
              <a:gd name="connsiteX5" fmla="*/ 5096298 w 5934498"/>
              <a:gd name="connsiteY5" fmla="*/ 5410200 h 6858000"/>
              <a:gd name="connsiteX6" fmla="*/ 28998 w 5934498"/>
              <a:gd name="connsiteY6" fmla="*/ 1847850 h 6858000"/>
              <a:gd name="connsiteX7" fmla="*/ 932399 w 5934498"/>
              <a:gd name="connsiteY7" fmla="*/ 225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498" h="6858000">
                <a:moveTo>
                  <a:pt x="1191345" y="0"/>
                </a:moveTo>
                <a:lnTo>
                  <a:pt x="5934498" y="0"/>
                </a:lnTo>
                <a:lnTo>
                  <a:pt x="5934498" y="6858000"/>
                </a:lnTo>
                <a:lnTo>
                  <a:pt x="5817213" y="6858000"/>
                </a:lnTo>
                <a:lnTo>
                  <a:pt x="5809431" y="6746012"/>
                </a:lnTo>
                <a:cubicBezTo>
                  <a:pt x="5775401" y="6384876"/>
                  <a:pt x="5642795" y="5931694"/>
                  <a:pt x="5096298" y="5410200"/>
                </a:cubicBezTo>
                <a:cubicBezTo>
                  <a:pt x="4124748" y="4483100"/>
                  <a:pt x="371898" y="3003550"/>
                  <a:pt x="28998" y="1847850"/>
                </a:cubicBezTo>
                <a:cubicBezTo>
                  <a:pt x="-121021" y="1342232"/>
                  <a:pt x="330599" y="769156"/>
                  <a:pt x="932399" y="225138"/>
                </a:cubicBezTo>
                <a:close/>
              </a:path>
            </a:pathLst>
          </a:custGeom>
          <a:gradFill>
            <a:gsLst>
              <a:gs pos="0">
                <a:srgbClr val="E30000"/>
              </a:gs>
              <a:gs pos="100000">
                <a:srgbClr val="760303"/>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任意形状 16"/>
          <p:cNvSpPr/>
          <p:nvPr userDrawn="1"/>
        </p:nvSpPr>
        <p:spPr>
          <a:xfrm>
            <a:off x="9024506" y="0"/>
            <a:ext cx="3167494" cy="3116599"/>
          </a:xfrm>
          <a:custGeom>
            <a:avLst/>
            <a:gdLst>
              <a:gd name="connsiteX0" fmla="*/ 424479 w 3167494"/>
              <a:gd name="connsiteY0" fmla="*/ 0 h 3116599"/>
              <a:gd name="connsiteX1" fmla="*/ 3167494 w 3167494"/>
              <a:gd name="connsiteY1" fmla="*/ 0 h 3116599"/>
              <a:gd name="connsiteX2" fmla="*/ 3167494 w 3167494"/>
              <a:gd name="connsiteY2" fmla="*/ 3116599 h 3116599"/>
              <a:gd name="connsiteX3" fmla="*/ 1133821 w 3167494"/>
              <a:gd name="connsiteY3" fmla="*/ 3116599 h 3116599"/>
              <a:gd name="connsiteX4" fmla="*/ 0 w 3167494"/>
              <a:gd name="connsiteY4" fmla="*/ 848958 h 311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494" h="3116599">
                <a:moveTo>
                  <a:pt x="424479" y="0"/>
                </a:moveTo>
                <a:lnTo>
                  <a:pt x="3167494" y="0"/>
                </a:lnTo>
                <a:lnTo>
                  <a:pt x="3167494" y="3116599"/>
                </a:lnTo>
                <a:lnTo>
                  <a:pt x="1133821" y="3116599"/>
                </a:lnTo>
                <a:lnTo>
                  <a:pt x="0" y="848958"/>
                </a:lnTo>
                <a:close/>
              </a:path>
            </a:pathLst>
          </a:cu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多边形: 形状 17"/>
          <p:cNvSpPr/>
          <p:nvPr/>
        </p:nvSpPr>
        <p:spPr>
          <a:xfrm>
            <a:off x="7678758" y="37465"/>
            <a:ext cx="4459605" cy="5604510"/>
          </a:xfrm>
          <a:custGeom>
            <a:avLst/>
            <a:gdLst>
              <a:gd name="connsiteX0" fmla="*/ 1191345 w 5934498"/>
              <a:gd name="connsiteY0" fmla="*/ 0 h 6858000"/>
              <a:gd name="connsiteX1" fmla="*/ 5934498 w 5934498"/>
              <a:gd name="connsiteY1" fmla="*/ 0 h 6858000"/>
              <a:gd name="connsiteX2" fmla="*/ 5934498 w 5934498"/>
              <a:gd name="connsiteY2" fmla="*/ 6858000 h 6858000"/>
              <a:gd name="connsiteX3" fmla="*/ 5817213 w 5934498"/>
              <a:gd name="connsiteY3" fmla="*/ 6858000 h 6858000"/>
              <a:gd name="connsiteX4" fmla="*/ 5809431 w 5934498"/>
              <a:gd name="connsiteY4" fmla="*/ 6746012 h 6858000"/>
              <a:gd name="connsiteX5" fmla="*/ 5096298 w 5934498"/>
              <a:gd name="connsiteY5" fmla="*/ 5410200 h 6858000"/>
              <a:gd name="connsiteX6" fmla="*/ 28998 w 5934498"/>
              <a:gd name="connsiteY6" fmla="*/ 1847850 h 6858000"/>
              <a:gd name="connsiteX7" fmla="*/ 932399 w 5934498"/>
              <a:gd name="connsiteY7" fmla="*/ 225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498" h="6858000">
                <a:moveTo>
                  <a:pt x="1191345" y="0"/>
                </a:moveTo>
                <a:lnTo>
                  <a:pt x="5934498" y="0"/>
                </a:lnTo>
                <a:lnTo>
                  <a:pt x="5934498" y="6858000"/>
                </a:lnTo>
                <a:lnTo>
                  <a:pt x="5817213" y="6858000"/>
                </a:lnTo>
                <a:lnTo>
                  <a:pt x="5809431" y="6746012"/>
                </a:lnTo>
                <a:cubicBezTo>
                  <a:pt x="5775401" y="6384876"/>
                  <a:pt x="5642795" y="5931694"/>
                  <a:pt x="5096298" y="5410200"/>
                </a:cubicBezTo>
                <a:cubicBezTo>
                  <a:pt x="4124748" y="4483100"/>
                  <a:pt x="371898" y="3003550"/>
                  <a:pt x="28998" y="1847850"/>
                </a:cubicBezTo>
                <a:cubicBezTo>
                  <a:pt x="-121021" y="1342232"/>
                  <a:pt x="330599" y="769156"/>
                  <a:pt x="932399" y="225138"/>
                </a:cubicBezTo>
                <a:close/>
              </a:path>
            </a:pathLst>
          </a:custGeom>
          <a:gradFill>
            <a:gsLst>
              <a:gs pos="0">
                <a:srgbClr val="E30000"/>
              </a:gs>
              <a:gs pos="100000">
                <a:srgbClr val="760303"/>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TextBox 1"/>
          <p:cNvSpPr txBox="1"/>
          <p:nvPr/>
        </p:nvSpPr>
        <p:spPr>
          <a:xfrm>
            <a:off x="1736725" y="2513330"/>
            <a:ext cx="6174105" cy="1197610"/>
          </a:xfrm>
          <a:prstGeom prst="rect">
            <a:avLst/>
          </a:prstGeom>
          <a:noFill/>
        </p:spPr>
        <p:txBody>
          <a:bodyPr wrap="square" lIns="91413" tIns="45706" rIns="91413" bIns="45706"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dist"/>
            <a:r>
              <a:rPr lang="zh-CN" altLang="en-US" sz="7200" b="1" dirty="0">
                <a:gradFill>
                  <a:gsLst>
                    <a:gs pos="0">
                      <a:srgbClr val="E30000"/>
                    </a:gs>
                    <a:gs pos="100000">
                      <a:srgbClr val="760303"/>
                    </a:gs>
                  </a:gsLst>
                  <a:lin ang="5400000" scaled="0"/>
                </a:gradFill>
                <a:effectLst>
                  <a:innerShdw blurRad="63500" dist="50800" dir="13500000">
                    <a:srgbClr val="000000">
                      <a:alpha val="50000"/>
                    </a:srgbClr>
                  </a:innerShdw>
                </a:effectLst>
                <a:latin typeface="+mj-ea"/>
                <a:ea typeface="+mj-ea"/>
                <a:cs typeface="+mn-ea"/>
                <a:sym typeface="+mn-lt"/>
              </a:rPr>
              <a:t>感谢收看</a:t>
            </a:r>
            <a:endParaRPr lang="zh-CN" altLang="en-US" sz="7200" b="1" dirty="0">
              <a:gradFill>
                <a:gsLst>
                  <a:gs pos="0">
                    <a:srgbClr val="E30000"/>
                  </a:gs>
                  <a:gs pos="100000">
                    <a:srgbClr val="760303"/>
                  </a:gs>
                </a:gsLst>
                <a:lin ang="5400000" scaled="0"/>
              </a:gradFill>
              <a:effectLst>
                <a:innerShdw blurRad="63500" dist="50800" dir="13500000">
                  <a:srgbClr val="000000">
                    <a:alpha val="50000"/>
                  </a:srgbClr>
                </a:innerShdw>
              </a:effectLst>
              <a:latin typeface="+mj-ea"/>
              <a:ea typeface="+mj-ea"/>
              <a:cs typeface="+mn-ea"/>
              <a:sym typeface="+mn-lt"/>
            </a:endParaRPr>
          </a:p>
        </p:txBody>
      </p:sp>
      <p:sp>
        <p:nvSpPr>
          <p:cNvPr id="101" name="TextBox 100"/>
          <p:cNvSpPr txBox="1"/>
          <p:nvPr/>
        </p:nvSpPr>
        <p:spPr>
          <a:xfrm>
            <a:off x="0" y="116840"/>
            <a:ext cx="2081530" cy="398780"/>
          </a:xfrm>
          <a:prstGeom prst="rect">
            <a:avLst/>
          </a:prstGeom>
          <a:noFill/>
        </p:spPr>
        <p:txBody>
          <a:bodyPr wrap="square" rtlCol="0">
            <a:spAutoFit/>
          </a:bodyPr>
          <a:lstStyle/>
          <a:p>
            <a:pPr marL="285750" indent="-285750" algn="l">
              <a:buFont typeface="Wingdings" panose="05000000000000000000" charset="0"/>
              <a:buChar char="l"/>
            </a:pPr>
            <a:r>
              <a:rPr lang="zh-CN" altLang="en-US" sz="2000" b="1" dirty="0">
                <a:solidFill>
                  <a:srgbClr val="008582"/>
                </a:solidFill>
                <a:latin typeface="Agency FB" panose="020B0503020202020204" pitchFamily="34" charset="0"/>
                <a:ea typeface="微软雅黑" panose="020B0503020204020204" charset="-122"/>
              </a:rPr>
              <a:t>学校</a:t>
            </a:r>
            <a:r>
              <a:rPr lang="en-US" altLang="zh-CN" sz="2000" b="1" dirty="0">
                <a:solidFill>
                  <a:srgbClr val="008582"/>
                </a:solidFill>
                <a:latin typeface="Agency FB" panose="020B0503020202020204" pitchFamily="34" charset="0"/>
                <a:ea typeface="微软雅黑" panose="020B0503020204020204" charset="-122"/>
              </a:rPr>
              <a:t>LOGO</a:t>
            </a:r>
            <a:endParaRPr lang="en-US" altLang="zh-CN" sz="2000" b="1" dirty="0">
              <a:solidFill>
                <a:srgbClr val="008582"/>
              </a:solidFill>
              <a:latin typeface="Agency FB" panose="020B0503020202020204" pitchFamily="34" charset="0"/>
              <a:ea typeface="微软雅黑" panose="020B0503020204020204" charset="-122"/>
            </a:endParaRPr>
          </a:p>
        </p:txBody>
      </p:sp>
      <p:sp>
        <p:nvSpPr>
          <p:cNvPr id="31" name="圆角矩形 30"/>
          <p:cNvSpPr/>
          <p:nvPr/>
        </p:nvSpPr>
        <p:spPr>
          <a:xfrm>
            <a:off x="1063625" y="4517390"/>
            <a:ext cx="3695065" cy="431800"/>
          </a:xfrm>
          <a:prstGeom prst="roundRect">
            <a:avLst/>
          </a:prstGeom>
          <a:gradFill>
            <a:gsLst>
              <a:gs pos="0">
                <a:srgbClr val="E30000"/>
              </a:gs>
              <a:gs pos="100000">
                <a:srgbClr val="760303"/>
              </a:gs>
            </a:gsLst>
            <a:lin ang="13500000" scaled="0"/>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32" name="TextBox 23"/>
          <p:cNvSpPr txBox="1"/>
          <p:nvPr/>
        </p:nvSpPr>
        <p:spPr>
          <a:xfrm>
            <a:off x="1636781" y="4495550"/>
            <a:ext cx="2620010" cy="459105"/>
          </a:xfrm>
          <a:prstGeom prst="rect">
            <a:avLst/>
          </a:prstGeom>
          <a:noFill/>
        </p:spPr>
        <p:txBody>
          <a:bodyPr wrap="none" lIns="91413" tIns="45706" rIns="91413" bIns="45706" rtlCol="0">
            <a:spAutoFit/>
          </a:bodyPr>
          <a:lstStyle/>
          <a:p>
            <a:r>
              <a:rPr lang="zh-CN" altLang="en-US" sz="2400" b="1" dirty="0">
                <a:solidFill>
                  <a:schemeClr val="bg1"/>
                </a:solidFill>
                <a:effectLst/>
                <a:latin typeface="微软雅黑" panose="020B0503020204020204" charset="-122"/>
                <a:ea typeface="微软雅黑" panose="020B0503020204020204" charset="-122"/>
              </a:rPr>
              <a:t>乌兰察布开放大学</a:t>
            </a:r>
            <a:endParaRPr lang="zh-CN" altLang="en-US" sz="2400" b="1" dirty="0">
              <a:solidFill>
                <a:schemeClr val="bg1"/>
              </a:solidFill>
              <a:effectLst/>
              <a:latin typeface="微软雅黑" panose="020B0503020204020204" charset="-122"/>
              <a:ea typeface="微软雅黑" panose="020B0503020204020204" charset="-122"/>
            </a:endParaRPr>
          </a:p>
        </p:txBody>
      </p:sp>
      <p:grpSp>
        <p:nvGrpSpPr>
          <p:cNvPr id="33" name="Group 91"/>
          <p:cNvGrpSpPr/>
          <p:nvPr/>
        </p:nvGrpSpPr>
        <p:grpSpPr bwMode="auto">
          <a:xfrm>
            <a:off x="1063159" y="4531226"/>
            <a:ext cx="390552" cy="616758"/>
            <a:chOff x="936" y="1480"/>
            <a:chExt cx="1589" cy="2510"/>
          </a:xfrm>
        </p:grpSpPr>
        <p:grpSp>
          <p:nvGrpSpPr>
            <p:cNvPr id="34" name="组合 33"/>
            <p:cNvGrpSpPr/>
            <p:nvPr/>
          </p:nvGrpSpPr>
          <p:grpSpPr bwMode="auto">
            <a:xfrm>
              <a:off x="985" y="1583"/>
              <a:ext cx="1441" cy="2407"/>
              <a:chOff x="1754168" y="3653262"/>
              <a:chExt cx="1857599" cy="3107815"/>
            </a:xfrm>
          </p:grpSpPr>
          <p:sp>
            <p:nvSpPr>
              <p:cNvPr id="35" name="椭圆 34"/>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印品黑体" panose="00000500000000000000" pitchFamily="2" charset="-122"/>
                  <a:ea typeface="方正超粗黑简体" panose="02010601030101010101" pitchFamily="65" charset="-122"/>
                </a:endParaRPr>
              </a:p>
            </p:txBody>
          </p:sp>
          <p:sp>
            <p:nvSpPr>
              <p:cNvPr id="36" name="椭圆 35"/>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印品黑体" panose="00000500000000000000" pitchFamily="2" charset="-122"/>
                  <a:ea typeface="印品黑体" panose="00000500000000000000" pitchFamily="2" charset="-122"/>
                </a:endParaRPr>
              </a:p>
            </p:txBody>
          </p:sp>
          <p:sp>
            <p:nvSpPr>
              <p:cNvPr id="37" name="椭圆 36"/>
              <p:cNvSpPr/>
              <p:nvPr/>
            </p:nvSpPr>
            <p:spPr>
              <a:xfrm>
                <a:off x="1890879" y="3789973"/>
                <a:ext cx="1584176" cy="1584174"/>
              </a:xfrm>
              <a:prstGeom prst="ellipse">
                <a:avLst/>
              </a:prstGeom>
              <a:solidFill>
                <a:srgbClr val="1A3F6C"/>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latin typeface="印品黑体" panose="00000500000000000000" pitchFamily="2" charset="-122"/>
                  <a:ea typeface="方正超粗黑简体" panose="02010601030101010101" pitchFamily="65" charset="-122"/>
                </a:endParaRPr>
              </a:p>
            </p:txBody>
          </p:sp>
          <p:sp>
            <p:nvSpPr>
              <p:cNvPr id="40" name="矩形 39"/>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dirty="0">
                  <a:solidFill>
                    <a:srgbClr val="CA0098"/>
                  </a:solidFill>
                  <a:latin typeface="印品黑体" panose="00000500000000000000" pitchFamily="2" charset="-122"/>
                  <a:ea typeface="印品黑体" panose="00000500000000000000" pitchFamily="2" charset="-122"/>
                </a:endParaRPr>
              </a:p>
            </p:txBody>
          </p:sp>
        </p:grpSp>
        <p:grpSp>
          <p:nvGrpSpPr>
            <p:cNvPr id="41" name="组合 4"/>
            <p:cNvGrpSpPr/>
            <p:nvPr/>
          </p:nvGrpSpPr>
          <p:grpSpPr bwMode="auto">
            <a:xfrm>
              <a:off x="936" y="1480"/>
              <a:ext cx="1589" cy="1588"/>
              <a:chOff x="3733576" y="3930057"/>
              <a:chExt cx="1801556" cy="1800152"/>
            </a:xfrm>
          </p:grpSpPr>
          <p:sp>
            <p:nvSpPr>
              <p:cNvPr id="42" name="椭圆 4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3"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sp>
            <p:nvSpPr>
              <p:cNvPr id="4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印品黑体" panose="00000500000000000000" pitchFamily="2" charset="-122"/>
                  <a:ea typeface="印品黑体" panose="00000500000000000000" pitchFamily="2" charset="-122"/>
                </a:endParaRPr>
              </a:p>
            </p:txBody>
          </p:sp>
        </p:grpSp>
      </p:grpSp>
      <p:pic>
        <p:nvPicPr>
          <p:cNvPr id="45" name="Picture 6"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716" y="4519737"/>
            <a:ext cx="1475294" cy="353577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9231133" y="3271741"/>
            <a:ext cx="1273175" cy="1245870"/>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859391" y="680166"/>
              <a:ext cx="1188000" cy="1188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349625" y="1651635"/>
            <a:ext cx="2556510" cy="772795"/>
            <a:chOff x="5543931" y="-1171392"/>
            <a:chExt cx="2976613" cy="872282"/>
          </a:xfrm>
          <a:gradFill>
            <a:gsLst>
              <a:gs pos="0">
                <a:srgbClr val="E30000"/>
              </a:gs>
              <a:gs pos="100000">
                <a:srgbClr val="760303"/>
              </a:gs>
            </a:gsLst>
            <a:lin ang="13500000" scaled="0"/>
          </a:gradFill>
        </p:grpSpPr>
        <p:sp>
          <p:nvSpPr>
            <p:cNvPr id="4" name="Oval 33"/>
            <p:cNvSpPr/>
            <p:nvPr/>
          </p:nvSpPr>
          <p:spPr>
            <a:xfrm>
              <a:off x="5543931" y="-1155979"/>
              <a:ext cx="856869" cy="856869"/>
            </a:xfrm>
            <a:prstGeom prst="ellipse">
              <a:avLst/>
            </a:prstGeom>
            <a:gr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2</a:t>
              </a:r>
              <a:endParaRPr lang="en-US" altLang="zh-CN" sz="3200" b="1" dirty="0">
                <a:solidFill>
                  <a:prstClr val="white"/>
                </a:solidFill>
                <a:latin typeface="微软雅黑" panose="020B0503020204020204" charset="-122"/>
                <a:ea typeface="微软雅黑" panose="020B0503020204020204" charset="-122"/>
              </a:endParaRPr>
            </a:p>
          </p:txBody>
        </p:sp>
        <p:sp>
          <p:nvSpPr>
            <p:cNvPr id="5" name="Oval 36"/>
            <p:cNvSpPr/>
            <p:nvPr/>
          </p:nvSpPr>
          <p:spPr>
            <a:xfrm>
              <a:off x="6229730" y="-1171391"/>
              <a:ext cx="856870" cy="85687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0</a:t>
              </a:r>
              <a:endParaRPr lang="en-US" altLang="zh-CN" sz="3200" b="1" dirty="0">
                <a:solidFill>
                  <a:prstClr val="white"/>
                </a:solidFill>
                <a:latin typeface="微软雅黑" panose="020B0503020204020204" charset="-122"/>
                <a:ea typeface="微软雅黑" panose="020B0503020204020204" charset="-122"/>
              </a:endParaRPr>
            </a:p>
          </p:txBody>
        </p:sp>
        <p:grpSp>
          <p:nvGrpSpPr>
            <p:cNvPr id="6" name="Group 39"/>
            <p:cNvGrpSpPr/>
            <p:nvPr/>
          </p:nvGrpSpPr>
          <p:grpSpPr>
            <a:xfrm>
              <a:off x="6965570" y="-1171392"/>
              <a:ext cx="1554974" cy="856869"/>
              <a:chOff x="5903848" y="1486873"/>
              <a:chExt cx="2939687" cy="1619915"/>
            </a:xfrm>
            <a:grpFill/>
            <a:effectLst>
              <a:outerShdw blurRad="50800" dist="38100" dir="5400000" algn="t" rotWithShape="0">
                <a:prstClr val="black">
                  <a:alpha val="40000"/>
                </a:prstClr>
              </a:outerShdw>
            </a:effectLst>
          </p:grpSpPr>
          <p:sp>
            <p:nvSpPr>
              <p:cNvPr id="7" name="Oval 40"/>
              <p:cNvSpPr/>
              <p:nvPr/>
            </p:nvSpPr>
            <p:spPr>
              <a:xfrm>
                <a:off x="5903848" y="1486873"/>
                <a:ext cx="1619915" cy="161991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2</a:t>
                </a:r>
                <a:endParaRPr lang="en-US" altLang="zh-CN" sz="3200" b="1" dirty="0">
                  <a:solidFill>
                    <a:prstClr val="white"/>
                  </a:solidFill>
                  <a:latin typeface="微软雅黑" panose="020B0503020204020204" charset="-122"/>
                  <a:ea typeface="微软雅黑" panose="020B0503020204020204" charset="-122"/>
                </a:endParaRPr>
              </a:p>
            </p:txBody>
          </p:sp>
          <p:sp>
            <p:nvSpPr>
              <p:cNvPr id="8" name="Oval 40"/>
              <p:cNvSpPr/>
              <p:nvPr/>
            </p:nvSpPr>
            <p:spPr>
              <a:xfrm>
                <a:off x="7223620" y="1486873"/>
                <a:ext cx="1619915" cy="161991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3200" b="1" dirty="0">
                    <a:solidFill>
                      <a:prstClr val="white"/>
                    </a:solidFill>
                    <a:latin typeface="微软雅黑" panose="020B0503020204020204" charset="-122"/>
                    <a:ea typeface="微软雅黑" panose="020B0503020204020204" charset="-122"/>
                  </a:rPr>
                  <a:t>4</a:t>
                </a:r>
                <a:endParaRPr lang="en-US" altLang="zh-CN" sz="3200" b="1" dirty="0">
                  <a:solidFill>
                    <a:prstClr val="white"/>
                  </a:solidFill>
                  <a:latin typeface="微软雅黑" panose="020B0503020204020204" charset="-122"/>
                  <a:ea typeface="微软雅黑" panose="020B0503020204020204" charset="-122"/>
                </a:endParaRPr>
              </a:p>
            </p:txBody>
          </p:sp>
        </p:grpSp>
      </p:grpSp>
      <p:pic>
        <p:nvPicPr>
          <p:cNvPr id="100" name="图片 99"/>
          <p:cNvPicPr/>
          <p:nvPr/>
        </p:nvPicPr>
        <p:blipFill>
          <a:blip r:embed="rId3"/>
          <a:stretch>
            <a:fillRect/>
          </a:stretch>
        </p:blipFill>
        <p:spPr>
          <a:xfrm>
            <a:off x="1270" y="0"/>
            <a:ext cx="1628140" cy="1628140"/>
          </a:xfrm>
          <a:prstGeom prst="rect">
            <a:avLst/>
          </a:prstGeom>
          <a:noFill/>
          <a:ln w="9525">
            <a:noFill/>
          </a:ln>
        </p:spPr>
      </p:pic>
      <p:sp>
        <p:nvSpPr>
          <p:cNvPr id="18" name="圆角矩形 17"/>
          <p:cNvSpPr/>
          <p:nvPr/>
        </p:nvSpPr>
        <p:spPr>
          <a:xfrm>
            <a:off x="3074670" y="5210175"/>
            <a:ext cx="3059430" cy="431800"/>
          </a:xfrm>
          <a:prstGeom prst="roundRect">
            <a:avLst/>
          </a:prstGeom>
          <a:gradFill>
            <a:gsLst>
              <a:gs pos="0">
                <a:srgbClr val="E30000"/>
              </a:gs>
              <a:gs pos="100000">
                <a:srgbClr val="760303"/>
              </a:gs>
            </a:gsLst>
            <a:lin ang="13500000" scaled="0"/>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22" name="TextBox 23"/>
          <p:cNvSpPr txBox="1"/>
          <p:nvPr/>
        </p:nvSpPr>
        <p:spPr>
          <a:xfrm>
            <a:off x="3577976" y="5188335"/>
            <a:ext cx="2010410" cy="459105"/>
          </a:xfrm>
          <a:prstGeom prst="rect">
            <a:avLst/>
          </a:prstGeom>
          <a:noFill/>
        </p:spPr>
        <p:txBody>
          <a:bodyPr wrap="none" lIns="91413" tIns="45706" rIns="91413" bIns="45706" rtlCol="0">
            <a:spAutoFit/>
          </a:bodyPr>
          <a:lstStyle/>
          <a:p>
            <a:r>
              <a:rPr lang="zh-CN" altLang="en-US" sz="2400" b="1" dirty="0">
                <a:solidFill>
                  <a:schemeClr val="bg1"/>
                </a:solidFill>
                <a:effectLst/>
                <a:latin typeface="微软雅黑" panose="020B0503020204020204" charset="-122"/>
                <a:ea typeface="微软雅黑" panose="020B0503020204020204" charset="-122"/>
              </a:rPr>
              <a:t>汇报人：卢敏</a:t>
            </a:r>
            <a:endParaRPr lang="zh-CN" altLang="en-US" sz="2400" b="1" dirty="0">
              <a:solidFill>
                <a:schemeClr val="bg1"/>
              </a:solidFill>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bldLvl="0" animBg="1"/>
      <p:bldP spid="20" grpId="1" animBg="1"/>
      <p:bldP spid="91" grpId="0" bldLvl="0" animBg="1"/>
      <p:bldP spid="91" grpId="1" animBg="1"/>
      <p:bldP spid="3" grpId="0" bldLvl="0" animBg="1"/>
      <p:bldP spid="3" grpId="1" animBg="1"/>
      <p:bldP spid="60" grpId="0"/>
      <p:bldP spid="60" grpId="1"/>
      <p:bldP spid="101" grpId="0"/>
      <p:bldP spid="101" grpId="1"/>
      <p:bldP spid="31" grpId="0" bldLvl="0" animBg="1"/>
      <p:bldP spid="32" grpId="0"/>
      <p:bldP spid="18" grpId="0" bldLvl="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p:nvSpPr>
        <p:spPr>
          <a:xfrm>
            <a:off x="5219700" y="2171700"/>
            <a:ext cx="4792345" cy="2918460"/>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prstClr val="black">
                  <a:lumMod val="65000"/>
                  <a:lumOff val="35000"/>
                </a:prstClr>
              </a:solidFill>
              <a:latin typeface="华文细黑" panose="02010600040101010101" pitchFamily="2" charset="-122"/>
              <a:ea typeface="华文细黑" panose="02010600040101010101" pitchFamily="2" charset="-122"/>
            </a:endParaRPr>
          </a:p>
        </p:txBody>
      </p:sp>
      <p:sp>
        <p:nvSpPr>
          <p:cNvPr id="10" name="TextBox 66"/>
          <p:cNvSpPr txBox="1"/>
          <p:nvPr/>
        </p:nvSpPr>
        <p:spPr>
          <a:xfrm>
            <a:off x="5391150" y="2338705"/>
            <a:ext cx="4288155" cy="2461895"/>
          </a:xfrm>
          <a:prstGeom prst="rect">
            <a:avLst/>
          </a:prstGeom>
          <a:noFill/>
        </p:spPr>
        <p:txBody>
          <a:bodyPr wrap="square" lIns="0" tIns="0" rIns="0" bIns="0" rtlCol="0">
            <a:spAutoFit/>
          </a:bodyPr>
          <a:lstStyle/>
          <a:p>
            <a:pPr algn="just" fontAlgn="auto">
              <a:lnSpc>
                <a:spcPct val="200000"/>
              </a:lnSpc>
            </a:pPr>
            <a:r>
              <a:rPr lang="zh-CN" altLang="en-US" sz="1600" dirty="0" smtClean="0">
                <a:latin typeface="Arial" panose="020B0604020202020204" pitchFamily="34" charset="0"/>
                <a:ea typeface="宋体" panose="02010600030101010101" pitchFamily="2" charset="-122"/>
                <a:sym typeface="+mn-ea"/>
              </a:rPr>
              <a:t>作为</a:t>
            </a:r>
            <a:r>
              <a:rPr lang="zh-CN" altLang="en-US" sz="1600" dirty="0">
                <a:latin typeface="Arial" panose="020B0604020202020204" pitchFamily="34" charset="0"/>
                <a:ea typeface="宋体" panose="02010600030101010101" pitchFamily="2" charset="-122"/>
                <a:sym typeface="+mn-ea"/>
              </a:rPr>
              <a:t>一门专业课，旨在使学员掌握团体工作的基本理论、基础知识和基本方法，树立团体工作的价值观，从而为学习社会工作领域的其他专业课程和在工作岗位上的实际运用打下良好的基础</a:t>
            </a:r>
            <a:r>
              <a:rPr lang="zh-CN" altLang="en-US" sz="1600" dirty="0" smtClean="0">
                <a:latin typeface="Arial" panose="020B0604020202020204" pitchFamily="34" charset="0"/>
                <a:ea typeface="宋体" panose="02010600030101010101" pitchFamily="2" charset="-122"/>
                <a:sym typeface="+mn-ea"/>
              </a:rPr>
              <a:t>。</a:t>
            </a:r>
            <a:endParaRPr lang="en-US" altLang="zh-CN" sz="1600" dirty="0" smtClean="0">
              <a:latin typeface="Arial" panose="020B0604020202020204" pitchFamily="34" charset="0"/>
              <a:ea typeface="宋体" panose="02010600030101010101" pitchFamily="2" charset="-122"/>
              <a:sym typeface="+mn-ea"/>
            </a:endParaRPr>
          </a:p>
          <a:p>
            <a:pPr algn="just" fontAlgn="auto">
              <a:lnSpc>
                <a:spcPct val="200000"/>
              </a:lnSpc>
            </a:pPr>
            <a:r>
              <a:rPr lang="zh-CN" altLang="en-US" sz="1600" dirty="0">
                <a:latin typeface="Arial" panose="020B0604020202020204" pitchFamily="34" charset="0"/>
                <a:ea typeface="宋体" panose="02010600030101010101" pitchFamily="2" charset="-122"/>
                <a:sym typeface="+mn-ea"/>
              </a:rPr>
              <a:t>考核</a:t>
            </a:r>
            <a:r>
              <a:rPr lang="zh-CN" altLang="en-US" sz="1600" dirty="0" smtClean="0">
                <a:latin typeface="Arial" panose="020B0604020202020204" pitchFamily="34" charset="0"/>
                <a:ea typeface="宋体" panose="02010600030101010101" pitchFamily="2" charset="-122"/>
                <a:sym typeface="+mn-ea"/>
              </a:rPr>
              <a:t>方式：纸质闭卷考试</a:t>
            </a:r>
            <a:endParaRPr lang="zh-CN" altLang="en-US" sz="1600" dirty="0" smtClean="0">
              <a:solidFill>
                <a:prstClr val="black">
                  <a:lumMod val="65000"/>
                  <a:lumOff val="35000"/>
                </a:prstClr>
              </a:solidFill>
              <a:latin typeface="Arial" panose="020B0604020202020204" pitchFamily="34" charset="0"/>
              <a:ea typeface="宋体" panose="02010600030101010101" pitchFamily="2" charset="-122"/>
              <a:sym typeface="+mn-ea"/>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前期回顾</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0972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r>
              <a:rPr lang="zh-CN" altLang="en-US" sz="1800" b="1" dirty="0">
                <a:solidFill>
                  <a:schemeClr val="tx1">
                    <a:lumMod val="75000"/>
                    <a:lumOff val="25000"/>
                  </a:schemeClr>
                </a:solidFill>
              </a:rPr>
              <a:t>重点内容</a:t>
            </a:r>
            <a:endParaRPr lang="zh-CN" altLang="en-US" sz="1800" b="1" dirty="0">
              <a:solidFill>
                <a:schemeClr val="tx1">
                  <a:lumMod val="75000"/>
                  <a:lumOff val="25000"/>
                </a:schemeClr>
              </a:solidFill>
            </a:endParaRPr>
          </a:p>
        </p:txBody>
      </p:sp>
      <p:cxnSp>
        <p:nvCxnSpPr>
          <p:cNvPr id="16" name="直接连接符 15"/>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1"/>
          <a:stretch>
            <a:fillRect/>
          </a:stretch>
        </p:blipFill>
        <p:spPr>
          <a:xfrm>
            <a:off x="1641475" y="2221865"/>
            <a:ext cx="2066925" cy="2872105"/>
          </a:xfrm>
          <a:prstGeom prst="rect">
            <a:avLst/>
          </a:prstGeom>
          <a:noFill/>
          <a:ln w="9525">
            <a:noFill/>
          </a:ln>
        </p:spPr>
      </p:pic>
      <p:sp>
        <p:nvSpPr>
          <p:cNvPr id="58" name="圆角矩形 57"/>
          <p:cNvSpPr/>
          <p:nvPr/>
        </p:nvSpPr>
        <p:spPr>
          <a:xfrm>
            <a:off x="6496050" y="1250315"/>
            <a:ext cx="2252345" cy="623570"/>
          </a:xfrm>
          <a:prstGeom prst="roundRect">
            <a:avLst/>
          </a:prstGeom>
          <a:gradFill>
            <a:gsLst>
              <a:gs pos="0">
                <a:srgbClr val="E30000"/>
              </a:gs>
              <a:gs pos="100000">
                <a:srgbClr val="760303"/>
              </a:gs>
            </a:gsLst>
            <a:lin ang="135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 name="文本框 7"/>
          <p:cNvSpPr txBox="1"/>
          <p:nvPr/>
        </p:nvSpPr>
        <p:spPr>
          <a:xfrm>
            <a:off x="7097395" y="1374140"/>
            <a:ext cx="1049655" cy="398780"/>
          </a:xfrm>
          <a:prstGeom prst="rect">
            <a:avLst/>
          </a:prstGeom>
          <a:noFill/>
        </p:spPr>
        <p:txBody>
          <a:bodyPr wrap="square" rtlCol="0">
            <a:spAutoFit/>
          </a:bodyPr>
          <a:lstStyle/>
          <a:p>
            <a:r>
              <a:rPr lang="zh-CN" altLang="en-US" sz="2000">
                <a:solidFill>
                  <a:schemeClr val="bg2"/>
                </a:solidFill>
              </a:rPr>
              <a:t>前</a:t>
            </a:r>
            <a:r>
              <a:rPr lang="en-US" altLang="zh-CN" sz="2000">
                <a:solidFill>
                  <a:schemeClr val="bg2"/>
                </a:solidFill>
              </a:rPr>
              <a:t>    </a:t>
            </a:r>
            <a:r>
              <a:rPr lang="zh-CN" altLang="en-US" sz="2000">
                <a:solidFill>
                  <a:schemeClr val="bg2"/>
                </a:solidFill>
              </a:rPr>
              <a:t>导</a:t>
            </a:r>
            <a:endParaRPr lang="zh-CN" altLang="en-US" sz="2000">
              <a:solidFill>
                <a:schemeClr val="bg2"/>
              </a:solidFill>
            </a:endParaRPr>
          </a:p>
        </p:txBody>
      </p:sp>
      <p:sp>
        <p:nvSpPr>
          <p:cNvPr id="13" name="Line 40"/>
          <p:cNvSpPr>
            <a:spLocks noChangeShapeType="1"/>
          </p:cNvSpPr>
          <p:nvPr/>
        </p:nvSpPr>
        <p:spPr bwMode="auto">
          <a:xfrm rot="10800000" flipH="1">
            <a:off x="3754192" y="3618324"/>
            <a:ext cx="1471710" cy="0"/>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lIns="121917" tIns="60958" rIns="121917" bIns="60958" anchor="ctr"/>
          <a:lstStyle/>
          <a:p>
            <a:endParaRPr lang="zh-CN" altLang="en-US">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 grpId="0" bldLvl="0" animBg="1"/>
      <p:bldP spid="10" grpId="0"/>
      <p:bldP spid="1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前期回顾</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0972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r>
              <a:rPr lang="zh-CN" altLang="en-US" sz="1800" b="1" dirty="0">
                <a:solidFill>
                  <a:schemeClr val="tx1">
                    <a:lumMod val="75000"/>
                    <a:lumOff val="25000"/>
                  </a:schemeClr>
                </a:solidFill>
              </a:rPr>
              <a:t>重点内容</a:t>
            </a:r>
            <a:endParaRPr lang="zh-CN" altLang="en-US"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grpSp>
        <p:nvGrpSpPr>
          <p:cNvPr id="3" name="Group 73"/>
          <p:cNvGrpSpPr/>
          <p:nvPr/>
        </p:nvGrpSpPr>
        <p:grpSpPr>
          <a:xfrm flipH="1">
            <a:off x="2833553" y="4915886"/>
            <a:ext cx="997625" cy="266013"/>
            <a:chOff x="7244864" y="2564012"/>
            <a:chExt cx="1005313" cy="299674"/>
          </a:xfrm>
        </p:grpSpPr>
        <p:cxnSp>
          <p:nvCxnSpPr>
            <p:cNvPr id="25" name="Straight Connector 74"/>
            <p:cNvCxnSpPr/>
            <p:nvPr/>
          </p:nvCxnSpPr>
          <p:spPr>
            <a:xfrm flipV="1">
              <a:off x="7244864" y="2564012"/>
              <a:ext cx="393895" cy="299674"/>
            </a:xfrm>
            <a:prstGeom prst="line">
              <a:avLst/>
            </a:prstGeom>
            <a:ln w="19050">
              <a:solidFill>
                <a:schemeClr val="bg1">
                  <a:lumMod val="7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75"/>
            <p:cNvCxnSpPr/>
            <p:nvPr/>
          </p:nvCxnSpPr>
          <p:spPr>
            <a:xfrm>
              <a:off x="7643056" y="2564012"/>
              <a:ext cx="607121" cy="0"/>
            </a:xfrm>
            <a:prstGeom prst="line">
              <a:avLst/>
            </a:prstGeom>
            <a:ln w="19050">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3" name="Group 82"/>
          <p:cNvGrpSpPr/>
          <p:nvPr/>
        </p:nvGrpSpPr>
        <p:grpSpPr>
          <a:xfrm>
            <a:off x="8279344" y="4915886"/>
            <a:ext cx="997627" cy="266013"/>
            <a:chOff x="7244862" y="2564012"/>
            <a:chExt cx="1005315" cy="299674"/>
          </a:xfrm>
        </p:grpSpPr>
        <p:cxnSp>
          <p:nvCxnSpPr>
            <p:cNvPr id="34" name="Straight Connector 83"/>
            <p:cNvCxnSpPr/>
            <p:nvPr/>
          </p:nvCxnSpPr>
          <p:spPr>
            <a:xfrm flipV="1">
              <a:off x="7244862" y="2564012"/>
              <a:ext cx="393895" cy="299674"/>
            </a:xfrm>
            <a:prstGeom prst="line">
              <a:avLst/>
            </a:prstGeom>
            <a:ln w="19050">
              <a:solidFill>
                <a:schemeClr val="bg1">
                  <a:lumMod val="7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84"/>
            <p:cNvCxnSpPr/>
            <p:nvPr/>
          </p:nvCxnSpPr>
          <p:spPr>
            <a:xfrm>
              <a:off x="7643056" y="2564012"/>
              <a:ext cx="607121" cy="0"/>
            </a:xfrm>
            <a:prstGeom prst="line">
              <a:avLst/>
            </a:prstGeom>
            <a:ln w="19050">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36" name="Freeform 5"/>
          <p:cNvSpPr/>
          <p:nvPr/>
        </p:nvSpPr>
        <p:spPr bwMode="auto">
          <a:xfrm rot="16200000">
            <a:off x="5095309" y="2350618"/>
            <a:ext cx="1935882" cy="379879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dirty="0">
              <a:solidFill>
                <a:schemeClr val="bg1">
                  <a:lumMod val="50000"/>
                </a:schemeClr>
              </a:solidFill>
              <a:latin typeface="思源黑体" panose="020B0500000000000000" pitchFamily="34" charset="-122"/>
              <a:ea typeface="思源黑体" panose="020B0500000000000000" pitchFamily="34" charset="-122"/>
            </a:endParaRPr>
          </a:p>
        </p:txBody>
      </p:sp>
      <p:grpSp>
        <p:nvGrpSpPr>
          <p:cNvPr id="43" name="组合 42"/>
          <p:cNvGrpSpPr/>
          <p:nvPr/>
        </p:nvGrpSpPr>
        <p:grpSpPr>
          <a:xfrm>
            <a:off x="3824605" y="4953986"/>
            <a:ext cx="678496" cy="683002"/>
            <a:chOff x="3824605" y="4499339"/>
            <a:chExt cx="678496" cy="683002"/>
          </a:xfrm>
        </p:grpSpPr>
        <p:sp>
          <p:nvSpPr>
            <p:cNvPr id="44" name="Oval 6"/>
            <p:cNvSpPr/>
            <p:nvPr/>
          </p:nvSpPr>
          <p:spPr>
            <a:xfrm>
              <a:off x="3824605" y="4499339"/>
              <a:ext cx="678496" cy="683002"/>
            </a:xfrm>
            <a:prstGeom prst="ellipse">
              <a:avLst/>
            </a:prstGeom>
            <a:gradFill flip="none" rotWithShape="1">
              <a:gsLst>
                <a:gs pos="0">
                  <a:schemeClr val="bg1">
                    <a:lumMod val="85000"/>
                  </a:schemeClr>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45" name="Oval 4"/>
            <p:cNvSpPr/>
            <p:nvPr/>
          </p:nvSpPr>
          <p:spPr>
            <a:xfrm>
              <a:off x="3962978" y="4609840"/>
              <a:ext cx="401752" cy="404420"/>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en-US" sz="2400" dirty="0">
                <a:solidFill>
                  <a:schemeClr val="bg1">
                    <a:lumMod val="50000"/>
                  </a:schemeClr>
                </a:solidFill>
                <a:latin typeface="思源黑体" panose="020B0500000000000000" pitchFamily="34" charset="-122"/>
                <a:ea typeface="思源黑体" panose="020B0500000000000000" pitchFamily="34" charset="-122"/>
              </a:endParaRPr>
            </a:p>
          </p:txBody>
        </p:sp>
      </p:grpSp>
      <p:grpSp>
        <p:nvGrpSpPr>
          <p:cNvPr id="8" name="组合 7"/>
          <p:cNvGrpSpPr/>
          <p:nvPr/>
        </p:nvGrpSpPr>
        <p:grpSpPr>
          <a:xfrm>
            <a:off x="7636369" y="4962433"/>
            <a:ext cx="678496" cy="683002"/>
            <a:chOff x="7636369" y="4507786"/>
            <a:chExt cx="678496" cy="683002"/>
          </a:xfrm>
        </p:grpSpPr>
        <p:sp>
          <p:nvSpPr>
            <p:cNvPr id="50" name="Oval 6"/>
            <p:cNvSpPr/>
            <p:nvPr/>
          </p:nvSpPr>
          <p:spPr>
            <a:xfrm>
              <a:off x="7636369" y="4507786"/>
              <a:ext cx="678496" cy="683002"/>
            </a:xfrm>
            <a:prstGeom prst="ellipse">
              <a:avLst/>
            </a:prstGeom>
            <a:gradFill flip="none" rotWithShape="1">
              <a:gsLst>
                <a:gs pos="0">
                  <a:schemeClr val="bg1">
                    <a:lumMod val="85000"/>
                  </a:schemeClr>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51" name="Oval 5"/>
            <p:cNvSpPr/>
            <p:nvPr/>
          </p:nvSpPr>
          <p:spPr>
            <a:xfrm>
              <a:off x="7761770" y="4609840"/>
              <a:ext cx="401752" cy="404420"/>
            </a:xfrm>
            <a:prstGeom prst="ellipse">
              <a:avLst/>
            </a:prstGeom>
            <a:solidFill>
              <a:srgbClr val="283B74"/>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en-US" sz="2400" dirty="0">
                <a:solidFill>
                  <a:schemeClr val="bg1">
                    <a:lumMod val="50000"/>
                  </a:schemeClr>
                </a:solidFill>
                <a:latin typeface="思源黑体" panose="020B0500000000000000" pitchFamily="34" charset="-122"/>
                <a:ea typeface="思源黑体" panose="020B0500000000000000" pitchFamily="34" charset="-122"/>
              </a:endParaRPr>
            </a:p>
          </p:txBody>
        </p:sp>
      </p:grpSp>
      <p:grpSp>
        <p:nvGrpSpPr>
          <p:cNvPr id="52" name="组合 51"/>
          <p:cNvGrpSpPr/>
          <p:nvPr/>
        </p:nvGrpSpPr>
        <p:grpSpPr>
          <a:xfrm>
            <a:off x="5737677" y="2944144"/>
            <a:ext cx="678496" cy="683002"/>
            <a:chOff x="4240347" y="3207682"/>
            <a:chExt cx="678496" cy="683002"/>
          </a:xfrm>
        </p:grpSpPr>
        <p:sp>
          <p:nvSpPr>
            <p:cNvPr id="53" name="Oval 6"/>
            <p:cNvSpPr/>
            <p:nvPr/>
          </p:nvSpPr>
          <p:spPr>
            <a:xfrm>
              <a:off x="4240347" y="3207682"/>
              <a:ext cx="678496" cy="683002"/>
            </a:xfrm>
            <a:prstGeom prst="ellipse">
              <a:avLst/>
            </a:prstGeom>
            <a:gradFill flip="none" rotWithShape="1">
              <a:gsLst>
                <a:gs pos="0">
                  <a:schemeClr val="bg1">
                    <a:lumMod val="85000"/>
                  </a:schemeClr>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54" name="Oval 6"/>
            <p:cNvSpPr/>
            <p:nvPr/>
          </p:nvSpPr>
          <p:spPr>
            <a:xfrm>
              <a:off x="4364730" y="3327922"/>
              <a:ext cx="401752" cy="404420"/>
            </a:xfrm>
            <a:prstGeom prst="ellipse">
              <a:avLst/>
            </a:prstGeom>
            <a:solidFill>
              <a:srgbClr val="D54135"/>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en-US" sz="2400" dirty="0">
                <a:solidFill>
                  <a:schemeClr val="bg1">
                    <a:lumMod val="50000"/>
                  </a:schemeClr>
                </a:solidFill>
                <a:latin typeface="思源黑体" panose="020B0500000000000000" pitchFamily="34" charset="-122"/>
                <a:ea typeface="思源黑体" panose="020B0500000000000000" pitchFamily="34" charset="-122"/>
              </a:endParaRPr>
            </a:p>
          </p:txBody>
        </p:sp>
      </p:grpSp>
      <p:grpSp>
        <p:nvGrpSpPr>
          <p:cNvPr id="55" name="组合 54"/>
          <p:cNvGrpSpPr/>
          <p:nvPr/>
        </p:nvGrpSpPr>
        <p:grpSpPr>
          <a:xfrm>
            <a:off x="4713690" y="3841602"/>
            <a:ext cx="2761695" cy="2780032"/>
            <a:chOff x="4693205" y="3289391"/>
            <a:chExt cx="2971099" cy="2990827"/>
          </a:xfrm>
        </p:grpSpPr>
        <p:sp>
          <p:nvSpPr>
            <p:cNvPr id="56" name="Oval 54"/>
            <p:cNvSpPr/>
            <p:nvPr/>
          </p:nvSpPr>
          <p:spPr>
            <a:xfrm>
              <a:off x="4693205" y="3289391"/>
              <a:ext cx="2971099" cy="2990827"/>
            </a:xfrm>
            <a:prstGeom prst="ellipse">
              <a:avLst/>
            </a:prstGeom>
            <a:gradFill flip="none" rotWithShape="1">
              <a:gsLst>
                <a:gs pos="0">
                  <a:schemeClr val="bg1">
                    <a:lumMod val="85000"/>
                  </a:schemeClr>
                </a:gs>
                <a:gs pos="73000">
                  <a:srgbClr val="ECECEC"/>
                </a:gs>
                <a:gs pos="100000">
                  <a:srgbClr val="D9D9D9"/>
                </a:gs>
              </a:gsLst>
              <a:lin ang="2700000" scaled="1"/>
              <a:tileRect/>
            </a:gradFill>
            <a:ln w="25400">
              <a:gradFill flip="none" rotWithShape="1">
                <a:gsLst>
                  <a:gs pos="100000">
                    <a:srgbClr val="B2B2B2"/>
                  </a:gs>
                  <a:gs pos="0">
                    <a:schemeClr val="bg1"/>
                  </a:gs>
                </a:gsLst>
                <a:lin ang="2700000" scaled="1"/>
                <a:tileRect/>
              </a:gradFill>
            </a:ln>
            <a:effectLst>
              <a:outerShdw blurRad="50800" dist="38100" dir="13500000" algn="br" rotWithShape="0">
                <a:prstClr val="black">
                  <a:alpha val="40000"/>
                </a:prstClr>
              </a:outerShdw>
            </a:effectLst>
          </p:spPr>
          <p:txBody>
            <a:bodyPr vert="horz" wrap="square" lIns="91440" tIns="45720" rIns="91440" bIns="45720" numCol="1" anchor="t" anchorCtr="0" compatLnSpc="1"/>
            <a:lstStyle/>
            <a:p>
              <a:endParaRPr lang="en-US"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57" name="Oval 54"/>
            <p:cNvSpPr/>
            <p:nvPr/>
          </p:nvSpPr>
          <p:spPr>
            <a:xfrm>
              <a:off x="4952004" y="3526616"/>
              <a:ext cx="2457067" cy="2473381"/>
            </a:xfrm>
            <a:prstGeom prst="ellipse">
              <a:avLst/>
            </a:prstGeom>
            <a:gradFill>
              <a:gsLst>
                <a:gs pos="0">
                  <a:srgbClr val="F5F5F5"/>
                </a:gs>
                <a:gs pos="10000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思源黑体" panose="020B0500000000000000" pitchFamily="34" charset="-122"/>
                <a:ea typeface="思源黑体" panose="020B0500000000000000" pitchFamily="34" charset="-122"/>
              </a:endParaRPr>
            </a:p>
          </p:txBody>
        </p:sp>
        <p:sp>
          <p:nvSpPr>
            <p:cNvPr id="58" name="文本框 181"/>
            <p:cNvSpPr txBox="1"/>
            <p:nvPr/>
          </p:nvSpPr>
          <p:spPr>
            <a:xfrm>
              <a:off x="5229477" y="4609234"/>
              <a:ext cx="1841768" cy="1157937"/>
            </a:xfrm>
            <a:prstGeom prst="rect">
              <a:avLst/>
            </a:prstGeom>
            <a:noFill/>
          </p:spPr>
          <p:txBody>
            <a:bodyPr wrap="square" rtlCol="0">
              <a:spAutoFit/>
            </a:bodyPr>
            <a:lstStyle/>
            <a:p>
              <a:pPr algn="ctr">
                <a:lnSpc>
                  <a:spcPct val="200000"/>
                </a:lnSpc>
              </a:pPr>
              <a:r>
                <a:rPr lang="zh-CN" sz="1600" b="1" dirty="0" smtClean="0">
                  <a:solidFill>
                    <a:schemeClr val="tx1"/>
                  </a:solidFill>
                  <a:latin typeface="微软雅黑" panose="020B0503020204020204" charset="-122"/>
                  <a:ea typeface="微软雅黑" panose="020B0503020204020204" charset="-122"/>
                  <a:cs typeface="微软雅黑" panose="020B0503020204020204" charset="-122"/>
                  <a:sym typeface="+mn-lt"/>
                </a:rPr>
                <a:t>社会工作</a:t>
              </a:r>
              <a:r>
                <a:rPr lang="zh-CN" sz="1600" b="1" dirty="0">
                  <a:solidFill>
                    <a:schemeClr val="tx1"/>
                  </a:solidFill>
                  <a:latin typeface="微软雅黑" panose="020B0503020204020204" charset="-122"/>
                  <a:ea typeface="微软雅黑" panose="020B0503020204020204" charset="-122"/>
                  <a:cs typeface="微软雅黑" panose="020B0503020204020204" charset="-122"/>
                  <a:sym typeface="+mn-lt"/>
                </a:rPr>
                <a:t>的</a:t>
              </a:r>
              <a:endParaRPr lang="zh-CN" sz="1600" b="1" dirty="0">
                <a:solidFill>
                  <a:schemeClr val="tx1"/>
                </a:solidFill>
                <a:latin typeface="微软雅黑" panose="020B0503020204020204" charset="-122"/>
                <a:ea typeface="微软雅黑" panose="020B0503020204020204" charset="-122"/>
                <a:cs typeface="微软雅黑" panose="020B0503020204020204" charset="-122"/>
                <a:sym typeface="+mn-lt"/>
              </a:endParaRPr>
            </a:p>
            <a:p>
              <a:pPr algn="ctr">
                <a:lnSpc>
                  <a:spcPct val="200000"/>
                </a:lnSpc>
              </a:pPr>
              <a:r>
                <a:rPr lang="zh-CN" sz="1600" b="1" dirty="0">
                  <a:solidFill>
                    <a:schemeClr val="tx1"/>
                  </a:solidFill>
                  <a:latin typeface="微软雅黑" panose="020B0503020204020204" charset="-122"/>
                  <a:ea typeface="微软雅黑" panose="020B0503020204020204" charset="-122"/>
                  <a:cs typeface="微软雅黑" panose="020B0503020204020204" charset="-122"/>
                  <a:sym typeface="+mn-lt"/>
                </a:rPr>
                <a:t>三大方法</a:t>
              </a:r>
              <a:endParaRPr lang="zh-CN" altLang="zh-CN" sz="1600" b="1" dirty="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
          <p:nvSpPr>
            <p:cNvPr id="59" name="Freeform 48"/>
            <p:cNvSpPr>
              <a:spLocks noEditPoints="1"/>
            </p:cNvSpPr>
            <p:nvPr/>
          </p:nvSpPr>
          <p:spPr bwMode="auto">
            <a:xfrm>
              <a:off x="5796738" y="3949231"/>
              <a:ext cx="707190" cy="769139"/>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b="1" dirty="0">
                <a:solidFill>
                  <a:schemeClr val="bg1">
                    <a:lumMod val="50000"/>
                  </a:schemeClr>
                </a:solidFill>
                <a:latin typeface="思源黑体" panose="020B0500000000000000" pitchFamily="34" charset="-122"/>
                <a:ea typeface="思源黑体" panose="020B0500000000000000" pitchFamily="34" charset="-122"/>
              </a:endParaRPr>
            </a:p>
          </p:txBody>
        </p:sp>
      </p:grpSp>
      <p:sp>
        <p:nvSpPr>
          <p:cNvPr id="61" name="圆角矩形 60"/>
          <p:cNvSpPr/>
          <p:nvPr/>
        </p:nvSpPr>
        <p:spPr>
          <a:xfrm>
            <a:off x="4660900" y="1776095"/>
            <a:ext cx="2929255" cy="695960"/>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prstClr val="black">
                  <a:lumMod val="65000"/>
                  <a:lumOff val="35000"/>
                </a:prstClr>
              </a:solidFill>
              <a:latin typeface="华文细黑" panose="02010600040101010101" pitchFamily="2" charset="-122"/>
              <a:ea typeface="华文细黑" panose="02010600040101010101" pitchFamily="2" charset="-122"/>
            </a:endParaRPr>
          </a:p>
        </p:txBody>
      </p:sp>
      <p:sp>
        <p:nvSpPr>
          <p:cNvPr id="62" name="TextBox 66"/>
          <p:cNvSpPr txBox="1"/>
          <p:nvPr/>
        </p:nvSpPr>
        <p:spPr>
          <a:xfrm>
            <a:off x="5243195" y="1998980"/>
            <a:ext cx="1680845" cy="307340"/>
          </a:xfrm>
          <a:prstGeom prst="rect">
            <a:avLst/>
          </a:prstGeom>
          <a:noFill/>
        </p:spPr>
        <p:txBody>
          <a:bodyPr wrap="square" lIns="0" tIns="0" rIns="0" bIns="0" rtlCol="0">
            <a:spAutoFit/>
          </a:bodyPr>
          <a:lstStyle/>
          <a:p>
            <a:r>
              <a:rPr lang="zh-CN" altLang="en-US" sz="2000" b="1" dirty="0" smtClean="0">
                <a:solidFill>
                  <a:prstClr val="black">
                    <a:lumMod val="65000"/>
                    <a:lumOff val="35000"/>
                  </a:prstClr>
                </a:solidFill>
                <a:latin typeface="Aa吃鸡专用体 (非商业使用)" panose="02010600010101010101" charset="-122"/>
                <a:ea typeface="Aa吃鸡专用体 (非商业使用)" panose="02010600010101010101" charset="-122"/>
              </a:rPr>
              <a:t>团体社会工作</a:t>
            </a:r>
            <a:endParaRPr lang="en-US" altLang="zh-CN" sz="2000" b="1" dirty="0">
              <a:solidFill>
                <a:prstClr val="black">
                  <a:lumMod val="65000"/>
                  <a:lumOff val="35000"/>
                </a:prstClr>
              </a:solidFill>
              <a:latin typeface="Aa吃鸡专用体 (非商业使用)" panose="02010600010101010101" charset="-122"/>
              <a:ea typeface="Aa吃鸡专用体 (非商业使用)" panose="02010600010101010101" charset="-122"/>
            </a:endParaRPr>
          </a:p>
        </p:txBody>
      </p:sp>
      <p:sp>
        <p:nvSpPr>
          <p:cNvPr id="65" name="圆角矩形 64"/>
          <p:cNvSpPr/>
          <p:nvPr/>
        </p:nvSpPr>
        <p:spPr>
          <a:xfrm>
            <a:off x="9331960" y="4604385"/>
            <a:ext cx="2445385" cy="624205"/>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prstClr val="black">
                  <a:lumMod val="65000"/>
                  <a:lumOff val="35000"/>
                </a:prstClr>
              </a:solidFill>
              <a:latin typeface="华文细黑" panose="02010600040101010101" pitchFamily="2" charset="-122"/>
              <a:ea typeface="华文细黑" panose="02010600040101010101" pitchFamily="2" charset="-122"/>
            </a:endParaRPr>
          </a:p>
        </p:txBody>
      </p:sp>
      <p:sp>
        <p:nvSpPr>
          <p:cNvPr id="66" name="TextBox 70"/>
          <p:cNvSpPr txBox="1"/>
          <p:nvPr/>
        </p:nvSpPr>
        <p:spPr>
          <a:xfrm>
            <a:off x="9711055" y="4757420"/>
            <a:ext cx="1624965" cy="307340"/>
          </a:xfrm>
          <a:prstGeom prst="rect">
            <a:avLst/>
          </a:prstGeom>
          <a:noFill/>
        </p:spPr>
        <p:txBody>
          <a:bodyPr wrap="square" lIns="0" tIns="0" rIns="0" bIns="0" rtlCol="0">
            <a:spAutoFit/>
          </a:bodyPr>
          <a:lstStyle/>
          <a:p>
            <a:r>
              <a:rPr lang="zh-CN" altLang="en-US" sz="2000" b="1" dirty="0" smtClean="0">
                <a:solidFill>
                  <a:prstClr val="black">
                    <a:lumMod val="65000"/>
                    <a:lumOff val="35000"/>
                  </a:prstClr>
                </a:solidFill>
                <a:latin typeface="Aa吃鸡专用体 (非商业使用)" panose="02010600010101010101" charset="-122"/>
                <a:ea typeface="Aa吃鸡专用体 (非商业使用)" panose="02010600010101010101" charset="-122"/>
              </a:rPr>
              <a:t>社区社会工作</a:t>
            </a:r>
            <a:endParaRPr lang="zh-CN" altLang="en-US" sz="2000" b="1" dirty="0">
              <a:solidFill>
                <a:prstClr val="black">
                  <a:lumMod val="65000"/>
                  <a:lumOff val="35000"/>
                </a:prstClr>
              </a:solidFill>
              <a:latin typeface="Aa吃鸡专用体 (非商业使用)" panose="02010600010101010101" charset="-122"/>
              <a:ea typeface="Aa吃鸡专用体 (非商业使用)" panose="02010600010101010101" charset="-122"/>
            </a:endParaRPr>
          </a:p>
        </p:txBody>
      </p:sp>
      <p:sp>
        <p:nvSpPr>
          <p:cNvPr id="69" name="圆角矩形 68"/>
          <p:cNvSpPr/>
          <p:nvPr/>
        </p:nvSpPr>
        <p:spPr>
          <a:xfrm>
            <a:off x="295275" y="4604385"/>
            <a:ext cx="2508885" cy="624205"/>
          </a:xfrm>
          <a:prstGeom prst="roundRect">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lang="zh-CN" altLang="en-US" sz="1200" dirty="0">
              <a:solidFill>
                <a:prstClr val="black">
                  <a:lumMod val="65000"/>
                  <a:lumOff val="35000"/>
                </a:prstClr>
              </a:solidFill>
              <a:latin typeface="华文细黑" panose="02010600040101010101" pitchFamily="2" charset="-122"/>
              <a:ea typeface="华文细黑" panose="02010600040101010101" pitchFamily="2" charset="-122"/>
            </a:endParaRPr>
          </a:p>
        </p:txBody>
      </p:sp>
      <p:sp>
        <p:nvSpPr>
          <p:cNvPr id="70" name="TextBox 79"/>
          <p:cNvSpPr txBox="1"/>
          <p:nvPr/>
        </p:nvSpPr>
        <p:spPr>
          <a:xfrm>
            <a:off x="721360" y="4761230"/>
            <a:ext cx="1657350" cy="307340"/>
          </a:xfrm>
          <a:prstGeom prst="rect">
            <a:avLst/>
          </a:prstGeom>
          <a:noFill/>
        </p:spPr>
        <p:txBody>
          <a:bodyPr wrap="square" lIns="0" tIns="0" rIns="0" bIns="0" rtlCol="0">
            <a:spAutoFit/>
          </a:bodyPr>
          <a:lstStyle/>
          <a:p>
            <a:r>
              <a:rPr lang="zh-CN" altLang="en-US" sz="2000" b="1" dirty="0">
                <a:solidFill>
                  <a:prstClr val="black">
                    <a:lumMod val="65000"/>
                    <a:lumOff val="35000"/>
                  </a:prstClr>
                </a:solidFill>
                <a:latin typeface="Aa吃鸡专用体 (非商业使用)" panose="02010600010101010101" charset="-122"/>
                <a:ea typeface="Aa吃鸡专用体 (非商业使用)" panose="02010600010101010101" charset="-122"/>
              </a:rPr>
              <a:t>个案社会工作</a:t>
            </a:r>
            <a:endParaRPr lang="zh-CN" altLang="en-US" sz="2000" b="1" dirty="0">
              <a:solidFill>
                <a:prstClr val="black">
                  <a:lumMod val="65000"/>
                  <a:lumOff val="35000"/>
                </a:prstClr>
              </a:solidFill>
              <a:latin typeface="Aa吃鸡专用体 (非商业使用)" panose="02010600010101010101" charset="-122"/>
              <a:ea typeface="Aa吃鸡专用体 (非商业使用)" panose="02010600010101010101" charset="-122"/>
            </a:endParaRPr>
          </a:p>
        </p:txBody>
      </p:sp>
      <p:grpSp>
        <p:nvGrpSpPr>
          <p:cNvPr id="9" name="Group 82"/>
          <p:cNvGrpSpPr/>
          <p:nvPr/>
        </p:nvGrpSpPr>
        <p:grpSpPr>
          <a:xfrm>
            <a:off x="7677364" y="1775811"/>
            <a:ext cx="997627" cy="266013"/>
            <a:chOff x="7244862" y="2564012"/>
            <a:chExt cx="1005315" cy="299674"/>
          </a:xfrm>
        </p:grpSpPr>
        <p:cxnSp>
          <p:nvCxnSpPr>
            <p:cNvPr id="10" name="Straight Connector 83"/>
            <p:cNvCxnSpPr/>
            <p:nvPr/>
          </p:nvCxnSpPr>
          <p:spPr>
            <a:xfrm flipV="1">
              <a:off x="7244862" y="2564012"/>
              <a:ext cx="393895" cy="299674"/>
            </a:xfrm>
            <a:prstGeom prst="line">
              <a:avLst/>
            </a:prstGeom>
            <a:ln w="19050">
              <a:solidFill>
                <a:schemeClr val="bg1">
                  <a:lumMod val="7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84"/>
            <p:cNvCxnSpPr/>
            <p:nvPr/>
          </p:nvCxnSpPr>
          <p:spPr>
            <a:xfrm>
              <a:off x="7643056" y="2564012"/>
              <a:ext cx="607121" cy="0"/>
            </a:xfrm>
            <a:prstGeom prst="line">
              <a:avLst/>
            </a:prstGeom>
            <a:ln w="19050">
              <a:solidFill>
                <a:schemeClr val="bg1">
                  <a:lumMod val="7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235" name="圆角矩形 234"/>
          <p:cNvSpPr/>
          <p:nvPr>
            <p:custDataLst>
              <p:tags r:id="rId1"/>
            </p:custDataLst>
          </p:nvPr>
        </p:nvSpPr>
        <p:spPr>
          <a:xfrm>
            <a:off x="8821420" y="1037590"/>
            <a:ext cx="2677160" cy="2244090"/>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8902065" y="1252855"/>
            <a:ext cx="2515235" cy="1814830"/>
          </a:xfrm>
          <a:prstGeom prst="rect">
            <a:avLst/>
          </a:prstGeom>
          <a:noFill/>
          <a:ln w="9525">
            <a:noFill/>
          </a:ln>
        </p:spPr>
        <p:txBody>
          <a:bodyPr wrap="square">
            <a:spAutoFit/>
          </a:bodyPr>
          <a:p>
            <a:pPr indent="342900"/>
            <a:r>
              <a:rPr lang="zh-CN" sz="1400" b="0">
                <a:solidFill>
                  <a:srgbClr val="333333"/>
                </a:solidFill>
                <a:ea typeface="宋体" panose="02010600030101010101" pitchFamily="2" charset="-122"/>
              </a:rPr>
              <a:t>团体社会工作是一种方法，通过个人在各种社区机构的团体中，借助团体工作者的协助，引导成员在团体活动中互动，促进成员彼此建立关系并以个人能力与需求为基础，获得成长的经验，旨在达到个人、团体、社区发展的目标。</a:t>
            </a:r>
            <a:endParaRPr lang="zh-CN" altLang="en-US" sz="1400" b="0">
              <a:solidFill>
                <a:srgbClr val="333333"/>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61" grpId="0" bldLvl="0" animBg="1"/>
      <p:bldP spid="62" grpId="0"/>
      <p:bldP spid="65" grpId="0" bldLvl="0" animBg="1"/>
      <p:bldP spid="66" grpId="0"/>
      <p:bldP spid="69" grpId="0" bldLvl="0" animBg="1"/>
      <p:bldP spid="70" grpId="0"/>
      <p:bldP spid="235" grpId="0" animBg="1"/>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1075055" y="3056255"/>
            <a:ext cx="9863455" cy="65913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custDataLst>
              <p:tags r:id="rId2"/>
            </p:custDataLst>
          </p:nvPr>
        </p:nvCxnSpPr>
        <p:spPr>
          <a:xfrm rot="5400000">
            <a:off x="1553310" y="2384310"/>
            <a:ext cx="1343788" cy="0"/>
          </a:xfrm>
          <a:prstGeom prst="line">
            <a:avLst/>
          </a:prstGeom>
          <a:ln w="19050">
            <a:solidFill>
              <a:srgbClr val="008582"/>
            </a:solidFill>
            <a:prstDash val="sysDot"/>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sym typeface="+mn-ea"/>
              </a:rPr>
              <a:t>建立关系的技巧</a:t>
            </a:r>
            <a:endParaRPr lang="zh-CN" altLang="en-US" sz="1800" b="1" dirty="0">
              <a:solidFill>
                <a:schemeClr val="tx1">
                  <a:lumMod val="75000"/>
                  <a:lumOff val="25000"/>
                </a:schemeClr>
              </a:solidFill>
              <a:sym typeface="+mn-ea"/>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custDataLst>
              <p:tags r:id="rId3"/>
            </p:custDataLst>
          </p:nvPr>
        </p:nvCxnSpPr>
        <p:spPr>
          <a:xfrm rot="5400000">
            <a:off x="8728282" y="2294775"/>
            <a:ext cx="1343788" cy="0"/>
          </a:xfrm>
          <a:prstGeom prst="line">
            <a:avLst/>
          </a:prstGeom>
          <a:ln w="19050">
            <a:solidFill>
              <a:srgbClr val="008582"/>
            </a:solidFill>
            <a:prstDash val="sysDot"/>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custDataLst>
              <p:tags r:id="rId4"/>
            </p:custDataLst>
          </p:nvPr>
        </p:nvCxnSpPr>
        <p:spPr>
          <a:xfrm rot="5400000">
            <a:off x="5179795" y="2317000"/>
            <a:ext cx="1343788" cy="0"/>
          </a:xfrm>
          <a:prstGeom prst="line">
            <a:avLst/>
          </a:prstGeom>
          <a:ln w="19050">
            <a:solidFill>
              <a:srgbClr val="008582"/>
            </a:solidFill>
            <a:prstDash val="sysDot"/>
          </a:ln>
        </p:spPr>
        <p:style>
          <a:lnRef idx="1">
            <a:schemeClr val="accent1"/>
          </a:lnRef>
          <a:fillRef idx="0">
            <a:schemeClr val="accent1"/>
          </a:fillRef>
          <a:effectRef idx="0">
            <a:schemeClr val="accent1"/>
          </a:effectRef>
          <a:fontRef idx="minor">
            <a:schemeClr val="tx1"/>
          </a:fontRef>
        </p:style>
      </p:cxnSp>
      <p:sp>
        <p:nvSpPr>
          <p:cNvPr id="198" name="任意多边形 197"/>
          <p:cNvSpPr/>
          <p:nvPr>
            <p:custDataLst>
              <p:tags r:id="rId5"/>
            </p:custDataLst>
          </p:nvPr>
        </p:nvSpPr>
        <p:spPr>
          <a:xfrm rot="-2700000">
            <a:off x="3321450" y="29646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E30000"/>
              </a:gs>
              <a:gs pos="100000">
                <a:srgbClr val="760303"/>
              </a:gs>
            </a:gsLst>
            <a:lin ang="2700000" scaled="0"/>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任意多边形 198"/>
          <p:cNvSpPr/>
          <p:nvPr>
            <p:custDataLst>
              <p:tags r:id="rId6"/>
            </p:custDataLst>
          </p:nvPr>
        </p:nvSpPr>
        <p:spPr>
          <a:xfrm rot="-2700000">
            <a:off x="6980283" y="2986886"/>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E30000"/>
              </a:gs>
              <a:gs pos="100000">
                <a:srgbClr val="760303"/>
              </a:gs>
            </a:gsLst>
            <a:lin ang="2700000" scaled="0"/>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文本框 25"/>
          <p:cNvSpPr txBox="1"/>
          <p:nvPr>
            <p:custDataLst>
              <p:tags r:id="rId7"/>
            </p:custDataLst>
          </p:nvPr>
        </p:nvSpPr>
        <p:spPr>
          <a:xfrm>
            <a:off x="1732070" y="3116590"/>
            <a:ext cx="1000117" cy="521970"/>
          </a:xfrm>
          <a:prstGeom prst="rect">
            <a:avLst/>
          </a:prstGeom>
          <a:noFill/>
        </p:spPr>
        <p:txBody>
          <a:bodyPr wrap="square" rtlCol="0">
            <a:spAutoFit/>
          </a:bodyPr>
          <a:lstStyle/>
          <a:p>
            <a:pPr algn="ctr"/>
            <a:r>
              <a:rPr lang="zh-CN" sz="2800" b="1" dirty="0">
                <a:gradFill>
                  <a:gsLst>
                    <a:gs pos="0">
                      <a:srgbClr val="E30000"/>
                    </a:gs>
                    <a:gs pos="100000">
                      <a:srgbClr val="760303"/>
                    </a:gs>
                  </a:gsLst>
                  <a:lin ang="5400000" scaled="0"/>
                </a:gradFill>
                <a:latin typeface="Impact" panose="020B0806030902050204" pitchFamily="34" charset="0"/>
              </a:rPr>
              <a:t>基调</a:t>
            </a:r>
            <a:endParaRPr lang="zh-CN" sz="2800" b="1" dirty="0">
              <a:gradFill>
                <a:gsLst>
                  <a:gs pos="0">
                    <a:srgbClr val="E30000"/>
                  </a:gs>
                  <a:gs pos="100000">
                    <a:srgbClr val="760303"/>
                  </a:gs>
                </a:gsLst>
                <a:lin ang="5400000" scaled="0"/>
              </a:gradFill>
              <a:latin typeface="Impact" panose="020B0806030902050204" pitchFamily="34" charset="0"/>
            </a:endParaRPr>
          </a:p>
        </p:txBody>
      </p:sp>
      <p:sp>
        <p:nvSpPr>
          <p:cNvPr id="203" name="文本框 26"/>
          <p:cNvSpPr txBox="1"/>
          <p:nvPr>
            <p:custDataLst>
              <p:tags r:id="rId8"/>
            </p:custDataLst>
          </p:nvPr>
        </p:nvSpPr>
        <p:spPr>
          <a:xfrm>
            <a:off x="4763770" y="3116580"/>
            <a:ext cx="2045335" cy="521970"/>
          </a:xfrm>
          <a:prstGeom prst="rect">
            <a:avLst/>
          </a:prstGeom>
          <a:noFill/>
        </p:spPr>
        <p:txBody>
          <a:bodyPr wrap="square" rtlCol="0">
            <a:spAutoFit/>
          </a:bodyPr>
          <a:lstStyle/>
          <a:p>
            <a:pPr algn="ctr"/>
            <a:r>
              <a:rPr lang="zh-CN" sz="2800" b="1" dirty="0">
                <a:gradFill>
                  <a:gsLst>
                    <a:gs pos="0">
                      <a:srgbClr val="E30000"/>
                    </a:gs>
                    <a:gs pos="100000">
                      <a:srgbClr val="760303"/>
                    </a:gs>
                  </a:gsLst>
                  <a:lin ang="5400000" scaled="0"/>
                </a:gradFill>
                <a:latin typeface="Impact" panose="020B0806030902050204" pitchFamily="34" charset="0"/>
              </a:rPr>
              <a:t>鼓励和支持</a:t>
            </a:r>
            <a:endParaRPr lang="zh-CN" sz="2800" b="1" dirty="0">
              <a:gradFill>
                <a:gsLst>
                  <a:gs pos="0">
                    <a:srgbClr val="E30000"/>
                  </a:gs>
                  <a:gs pos="100000">
                    <a:srgbClr val="760303"/>
                  </a:gs>
                </a:gsLst>
                <a:lin ang="5400000" scaled="0"/>
              </a:gradFill>
              <a:latin typeface="Impact" panose="020B0806030902050204" pitchFamily="34" charset="0"/>
            </a:endParaRPr>
          </a:p>
        </p:txBody>
      </p:sp>
      <p:sp>
        <p:nvSpPr>
          <p:cNvPr id="204" name="文本框 27"/>
          <p:cNvSpPr txBox="1"/>
          <p:nvPr>
            <p:custDataLst>
              <p:tags r:id="rId9"/>
            </p:custDataLst>
          </p:nvPr>
        </p:nvSpPr>
        <p:spPr>
          <a:xfrm>
            <a:off x="8610600" y="3115945"/>
            <a:ext cx="1645285" cy="521970"/>
          </a:xfrm>
          <a:prstGeom prst="rect">
            <a:avLst/>
          </a:prstGeom>
          <a:noFill/>
        </p:spPr>
        <p:txBody>
          <a:bodyPr wrap="square" rtlCol="0">
            <a:spAutoFit/>
          </a:bodyPr>
          <a:lstStyle/>
          <a:p>
            <a:pPr algn="ctr"/>
            <a:r>
              <a:rPr lang="zh-CN" sz="2800" b="1" dirty="0">
                <a:gradFill>
                  <a:gsLst>
                    <a:gs pos="0">
                      <a:srgbClr val="E30000"/>
                    </a:gs>
                    <a:gs pos="100000">
                      <a:srgbClr val="760303"/>
                    </a:gs>
                  </a:gsLst>
                  <a:lin ang="5400000" scaled="0"/>
                </a:gradFill>
                <a:latin typeface="Impact" panose="020B0806030902050204" pitchFamily="34" charset="0"/>
              </a:rPr>
              <a:t>心灵之窗</a:t>
            </a:r>
            <a:endParaRPr lang="zh-CN" sz="2800" b="1" dirty="0">
              <a:gradFill>
                <a:gsLst>
                  <a:gs pos="0">
                    <a:srgbClr val="E30000"/>
                  </a:gs>
                  <a:gs pos="100000">
                    <a:srgbClr val="760303"/>
                  </a:gs>
                </a:gsLst>
                <a:lin ang="5400000" scaled="0"/>
              </a:gradFill>
              <a:latin typeface="Impact" panose="020B0806030902050204" pitchFamily="34" charset="0"/>
            </a:endParaRPr>
          </a:p>
        </p:txBody>
      </p:sp>
      <p:sp>
        <p:nvSpPr>
          <p:cNvPr id="207" name="椭圆 206"/>
          <p:cNvSpPr/>
          <p:nvPr>
            <p:custDataLst>
              <p:tags r:id="rId10"/>
            </p:custDataLst>
          </p:nvPr>
        </p:nvSpPr>
        <p:spPr>
          <a:xfrm>
            <a:off x="5795420" y="1443554"/>
            <a:ext cx="112815"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custDataLst>
              <p:tags r:id="rId11"/>
            </p:custDataLst>
          </p:nvPr>
        </p:nvSpPr>
        <p:spPr>
          <a:xfrm>
            <a:off x="9343769" y="1421329"/>
            <a:ext cx="112815"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9" name="组合 218"/>
          <p:cNvGrpSpPr/>
          <p:nvPr>
            <p:custDataLst>
              <p:tags r:id="rId12"/>
            </p:custDataLst>
          </p:nvPr>
        </p:nvGrpSpPr>
        <p:grpSpPr>
          <a:xfrm>
            <a:off x="2188685" y="3873981"/>
            <a:ext cx="93235" cy="715207"/>
            <a:chOff x="2690232" y="4097191"/>
            <a:chExt cx="93235" cy="715207"/>
          </a:xfrm>
          <a:gradFill>
            <a:gsLst>
              <a:gs pos="0">
                <a:srgbClr val="E30000"/>
              </a:gs>
              <a:gs pos="100000">
                <a:srgbClr val="760303"/>
              </a:gs>
            </a:gsLst>
            <a:lin ang="2700000" scaled="0"/>
          </a:gradFill>
        </p:grpSpPr>
        <p:sp>
          <p:nvSpPr>
            <p:cNvPr id="220" name="椭圆 219"/>
            <p:cNvSpPr/>
            <p:nvPr>
              <p:custDataLst>
                <p:tags r:id="rId13"/>
              </p:custDataLst>
            </p:nvPr>
          </p:nvSpPr>
          <p:spPr>
            <a:xfrm>
              <a:off x="2690232" y="4097191"/>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custDataLst>
                <p:tags r:id="rId14"/>
              </p:custDataLst>
            </p:nvPr>
          </p:nvSpPr>
          <p:spPr>
            <a:xfrm>
              <a:off x="2690232" y="4719163"/>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2" name="直接连接符 221"/>
            <p:cNvCxnSpPr/>
            <p:nvPr>
              <p:custDataLst>
                <p:tags r:id="rId15"/>
              </p:custDataLst>
            </p:nvPr>
          </p:nvCxnSpPr>
          <p:spPr>
            <a:xfrm rot="5400000">
              <a:off x="2500788" y="4455019"/>
              <a:ext cx="470988" cy="0"/>
            </a:xfrm>
            <a:prstGeom prst="line">
              <a:avLst/>
            </a:prstGeom>
            <a:grpFill/>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23" name="组合 222"/>
          <p:cNvGrpSpPr/>
          <p:nvPr>
            <p:custDataLst>
              <p:tags r:id="rId16"/>
            </p:custDataLst>
          </p:nvPr>
        </p:nvGrpSpPr>
        <p:grpSpPr>
          <a:xfrm>
            <a:off x="5795570" y="3889856"/>
            <a:ext cx="93235" cy="715207"/>
            <a:chOff x="2690232" y="4097191"/>
            <a:chExt cx="93235" cy="715207"/>
          </a:xfrm>
          <a:gradFill>
            <a:gsLst>
              <a:gs pos="0">
                <a:srgbClr val="E30000"/>
              </a:gs>
              <a:gs pos="100000">
                <a:srgbClr val="760303"/>
              </a:gs>
            </a:gsLst>
            <a:lin ang="2700000" scaled="0"/>
          </a:gradFill>
        </p:grpSpPr>
        <p:sp>
          <p:nvSpPr>
            <p:cNvPr id="224" name="椭圆 223"/>
            <p:cNvSpPr/>
            <p:nvPr>
              <p:custDataLst>
                <p:tags r:id="rId17"/>
              </p:custDataLst>
            </p:nvPr>
          </p:nvSpPr>
          <p:spPr>
            <a:xfrm>
              <a:off x="2690232" y="4097191"/>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custDataLst>
                <p:tags r:id="rId18"/>
              </p:custDataLst>
            </p:nvPr>
          </p:nvSpPr>
          <p:spPr>
            <a:xfrm>
              <a:off x="2690232" y="4719163"/>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6" name="直接连接符 225"/>
            <p:cNvCxnSpPr/>
            <p:nvPr>
              <p:custDataLst>
                <p:tags r:id="rId19"/>
              </p:custDataLst>
            </p:nvPr>
          </p:nvCxnSpPr>
          <p:spPr>
            <a:xfrm rot="5400000">
              <a:off x="2500788" y="4455019"/>
              <a:ext cx="470988" cy="0"/>
            </a:xfrm>
            <a:prstGeom prst="line">
              <a:avLst/>
            </a:prstGeom>
            <a:grpFill/>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27" name="组合 226"/>
          <p:cNvGrpSpPr/>
          <p:nvPr>
            <p:custDataLst>
              <p:tags r:id="rId20"/>
            </p:custDataLst>
          </p:nvPr>
        </p:nvGrpSpPr>
        <p:grpSpPr>
          <a:xfrm>
            <a:off x="9382135" y="3873346"/>
            <a:ext cx="93235" cy="715207"/>
            <a:chOff x="2690232" y="4097191"/>
            <a:chExt cx="93235" cy="715207"/>
          </a:xfrm>
          <a:gradFill>
            <a:gsLst>
              <a:gs pos="0">
                <a:srgbClr val="E30000"/>
              </a:gs>
              <a:gs pos="100000">
                <a:srgbClr val="760303"/>
              </a:gs>
            </a:gsLst>
            <a:lin ang="2700000" scaled="0"/>
          </a:gradFill>
        </p:grpSpPr>
        <p:sp>
          <p:nvSpPr>
            <p:cNvPr id="228" name="椭圆 227"/>
            <p:cNvSpPr/>
            <p:nvPr>
              <p:custDataLst>
                <p:tags r:id="rId21"/>
              </p:custDataLst>
            </p:nvPr>
          </p:nvSpPr>
          <p:spPr>
            <a:xfrm>
              <a:off x="2690232" y="4097191"/>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p:nvPr>
              <p:custDataLst>
                <p:tags r:id="rId22"/>
              </p:custDataLst>
            </p:nvPr>
          </p:nvSpPr>
          <p:spPr>
            <a:xfrm>
              <a:off x="2690232" y="4719163"/>
              <a:ext cx="93235" cy="93235"/>
            </a:xfrm>
            <a:prstGeom prst="ellipse">
              <a:avLst/>
            </a:prstGeom>
            <a:grp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0" name="直接连接符 229"/>
            <p:cNvCxnSpPr/>
            <p:nvPr>
              <p:custDataLst>
                <p:tags r:id="rId23"/>
              </p:custDataLst>
            </p:nvPr>
          </p:nvCxnSpPr>
          <p:spPr>
            <a:xfrm rot="5400000">
              <a:off x="2500788" y="4455019"/>
              <a:ext cx="470988" cy="0"/>
            </a:xfrm>
            <a:prstGeom prst="line">
              <a:avLst/>
            </a:prstGeom>
            <a:grpFill/>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235" name="圆角矩形 234"/>
          <p:cNvSpPr/>
          <p:nvPr>
            <p:custDataLst>
              <p:tags r:id="rId24"/>
            </p:custDataLst>
          </p:nvPr>
        </p:nvSpPr>
        <p:spPr>
          <a:xfrm>
            <a:off x="1324332" y="4793289"/>
            <a:ext cx="1646919" cy="147688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custDataLst>
              <p:tags r:id="rId25"/>
            </p:custDataLst>
          </p:nvPr>
        </p:nvGrpSpPr>
        <p:grpSpPr>
          <a:xfrm>
            <a:off x="1420766" y="4631199"/>
            <a:ext cx="1457761" cy="325884"/>
            <a:chOff x="1053736" y="4632469"/>
            <a:chExt cx="1457761" cy="325884"/>
          </a:xfrm>
        </p:grpSpPr>
        <p:sp>
          <p:nvSpPr>
            <p:cNvPr id="237" name="圆角矩形 236"/>
            <p:cNvSpPr/>
            <p:nvPr>
              <p:custDataLst>
                <p:tags r:id="rId26"/>
              </p:custDataLst>
            </p:nvPr>
          </p:nvSpPr>
          <p:spPr>
            <a:xfrm>
              <a:off x="1053736" y="4632469"/>
              <a:ext cx="1457761" cy="325884"/>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文本框 60"/>
            <p:cNvSpPr txBox="1"/>
            <p:nvPr>
              <p:custDataLst>
                <p:tags r:id="rId27"/>
              </p:custDataLst>
            </p:nvPr>
          </p:nvSpPr>
          <p:spPr>
            <a:xfrm>
              <a:off x="1265826" y="4633104"/>
              <a:ext cx="1185545" cy="306705"/>
            </a:xfrm>
            <a:prstGeom prst="rect">
              <a:avLst/>
            </a:prstGeom>
            <a:noFill/>
            <a:extLst>
              <a:ext uri="{909E8E84-426E-40DD-AFC4-6F175D3DCCD1}">
                <a14:hiddenFill xmlns:a14="http://schemas.microsoft.com/office/drawing/2010/main">
                  <a:solidFill>
                    <a:srgbClr val="008582"/>
                  </a:solidFill>
                </a14:hiddenFill>
              </a:ext>
            </a:extLst>
          </p:spPr>
          <p:txBody>
            <a:bodyPr wrap="square" rtlCol="0">
              <a:spAutoFit/>
            </a:bodyPr>
            <a:lstStyle/>
            <a:p>
              <a:pPr algn="l"/>
              <a:r>
                <a:rPr lang="zh-CN" altLang="en-US" sz="1400" b="1" dirty="0">
                  <a:solidFill>
                    <a:schemeClr val="bg1"/>
                  </a:solidFill>
                  <a:latin typeface="+mn-ea"/>
                </a:rPr>
                <a:t>了</a:t>
              </a:r>
              <a:r>
                <a:rPr lang="en-US" altLang="zh-CN" sz="1400" b="1" dirty="0">
                  <a:solidFill>
                    <a:schemeClr val="bg1"/>
                  </a:solidFill>
                  <a:latin typeface="+mn-ea"/>
                </a:rPr>
                <a:t> </a:t>
              </a:r>
              <a:r>
                <a:rPr lang="zh-CN" altLang="en-US" sz="1400" b="1" dirty="0">
                  <a:solidFill>
                    <a:schemeClr val="bg1"/>
                  </a:solidFill>
                  <a:latin typeface="+mn-ea"/>
                </a:rPr>
                <a:t>解</a:t>
              </a:r>
              <a:r>
                <a:rPr lang="en-US" altLang="zh-CN" sz="1400" b="1" dirty="0">
                  <a:solidFill>
                    <a:schemeClr val="bg1"/>
                  </a:solidFill>
                  <a:latin typeface="+mn-ea"/>
                </a:rPr>
                <a:t> </a:t>
              </a:r>
              <a:r>
                <a:rPr lang="zh-CN" altLang="en-US" sz="1400" b="1" dirty="0">
                  <a:solidFill>
                    <a:schemeClr val="bg1"/>
                  </a:solidFill>
                  <a:latin typeface="+mn-ea"/>
                </a:rPr>
                <a:t>掌</a:t>
              </a:r>
              <a:r>
                <a:rPr lang="en-US" altLang="zh-CN" sz="1400" b="1" dirty="0">
                  <a:solidFill>
                    <a:schemeClr val="bg1"/>
                  </a:solidFill>
                  <a:latin typeface="+mn-ea"/>
                </a:rPr>
                <a:t> </a:t>
              </a:r>
              <a:r>
                <a:rPr lang="zh-CN" altLang="en-US" sz="1400" b="1" dirty="0">
                  <a:solidFill>
                    <a:schemeClr val="bg1"/>
                  </a:solidFill>
                  <a:latin typeface="+mn-ea"/>
                </a:rPr>
                <a:t>握</a:t>
              </a:r>
              <a:endParaRPr lang="zh-CN" altLang="en-US" sz="1400" b="1" dirty="0">
                <a:solidFill>
                  <a:schemeClr val="bg1"/>
                </a:solidFill>
                <a:latin typeface="+mn-ea"/>
              </a:endParaRPr>
            </a:p>
          </p:txBody>
        </p:sp>
      </p:grpSp>
      <p:sp>
        <p:nvSpPr>
          <p:cNvPr id="239" name="圆角矩形 238"/>
          <p:cNvSpPr/>
          <p:nvPr>
            <p:custDataLst>
              <p:tags r:id="rId28"/>
            </p:custDataLst>
          </p:nvPr>
        </p:nvSpPr>
        <p:spPr>
          <a:xfrm>
            <a:off x="4991758" y="4814879"/>
            <a:ext cx="1646919" cy="1476881"/>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0" name="组合 239"/>
          <p:cNvGrpSpPr/>
          <p:nvPr>
            <p:custDataLst>
              <p:tags r:id="rId29"/>
            </p:custDataLst>
          </p:nvPr>
        </p:nvGrpSpPr>
        <p:grpSpPr>
          <a:xfrm>
            <a:off x="5088191" y="4654059"/>
            <a:ext cx="1632959" cy="325884"/>
            <a:chOff x="3215576" y="4632469"/>
            <a:chExt cx="1632959" cy="325884"/>
          </a:xfrm>
        </p:grpSpPr>
        <p:sp>
          <p:nvSpPr>
            <p:cNvPr id="241" name="圆角矩形 240"/>
            <p:cNvSpPr/>
            <p:nvPr>
              <p:custDataLst>
                <p:tags r:id="rId30"/>
              </p:custDataLst>
            </p:nvPr>
          </p:nvSpPr>
          <p:spPr>
            <a:xfrm>
              <a:off x="3215576" y="4632469"/>
              <a:ext cx="1457761" cy="325884"/>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文本框 135"/>
            <p:cNvSpPr txBox="1"/>
            <p:nvPr>
              <p:custDataLst>
                <p:tags r:id="rId31"/>
              </p:custDataLst>
            </p:nvPr>
          </p:nvSpPr>
          <p:spPr>
            <a:xfrm>
              <a:off x="3420110" y="4632469"/>
              <a:ext cx="1428425" cy="306705"/>
            </a:xfrm>
            <a:prstGeom prst="rect">
              <a:avLst/>
            </a:prstGeom>
            <a:noFill/>
          </p:spPr>
          <p:txBody>
            <a:bodyPr wrap="square" rtlCol="0">
              <a:spAutoFit/>
            </a:bodyPr>
            <a:lstStyle/>
            <a:p>
              <a:r>
                <a:rPr lang="zh-CN" sz="1400" b="1" dirty="0">
                  <a:solidFill>
                    <a:schemeClr val="bg1"/>
                  </a:solidFill>
                  <a:latin typeface="+mn-ea"/>
                </a:rPr>
                <a:t>遵</a:t>
              </a:r>
              <a:r>
                <a:rPr lang="en-US" altLang="zh-CN" sz="1400" b="1" dirty="0">
                  <a:solidFill>
                    <a:schemeClr val="bg1"/>
                  </a:solidFill>
                  <a:latin typeface="+mn-ea"/>
                </a:rPr>
                <a:t> </a:t>
              </a:r>
              <a:r>
                <a:rPr lang="zh-CN" sz="1400" b="1" dirty="0">
                  <a:solidFill>
                    <a:schemeClr val="bg1"/>
                  </a:solidFill>
                  <a:latin typeface="+mn-ea"/>
                </a:rPr>
                <a:t>循</a:t>
              </a:r>
              <a:r>
                <a:rPr lang="en-US" altLang="zh-CN" sz="1400" b="1" dirty="0">
                  <a:solidFill>
                    <a:schemeClr val="bg1"/>
                  </a:solidFill>
                  <a:latin typeface="+mn-ea"/>
                </a:rPr>
                <a:t> </a:t>
              </a:r>
              <a:r>
                <a:rPr lang="zh-CN" altLang="en-US" sz="1400" b="1" dirty="0">
                  <a:solidFill>
                    <a:schemeClr val="bg1"/>
                  </a:solidFill>
                  <a:latin typeface="+mn-ea"/>
                </a:rPr>
                <a:t>应</a:t>
              </a:r>
              <a:r>
                <a:rPr lang="en-US" altLang="zh-CN" sz="1400" b="1" dirty="0">
                  <a:solidFill>
                    <a:schemeClr val="bg1"/>
                  </a:solidFill>
                  <a:latin typeface="+mn-ea"/>
                </a:rPr>
                <a:t> </a:t>
              </a:r>
              <a:r>
                <a:rPr lang="zh-CN" altLang="en-US" sz="1400" b="1" dirty="0">
                  <a:solidFill>
                    <a:schemeClr val="bg1"/>
                  </a:solidFill>
                  <a:latin typeface="+mn-ea"/>
                </a:rPr>
                <a:t>用</a:t>
              </a:r>
              <a:endParaRPr lang="zh-CN" altLang="en-US" sz="1400" b="1" dirty="0">
                <a:solidFill>
                  <a:schemeClr val="bg1"/>
                </a:solidFill>
                <a:latin typeface="+mn-ea"/>
              </a:endParaRPr>
            </a:p>
          </p:txBody>
        </p:sp>
      </p:grpSp>
      <p:sp>
        <p:nvSpPr>
          <p:cNvPr id="243" name="圆角矩形 242"/>
          <p:cNvSpPr/>
          <p:nvPr>
            <p:custDataLst>
              <p:tags r:id="rId32"/>
            </p:custDataLst>
          </p:nvPr>
        </p:nvSpPr>
        <p:spPr>
          <a:xfrm>
            <a:off x="8429625" y="4792345"/>
            <a:ext cx="1989455" cy="1477010"/>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4" name="组合 243"/>
          <p:cNvGrpSpPr/>
          <p:nvPr>
            <p:custDataLst>
              <p:tags r:id="rId33"/>
            </p:custDataLst>
          </p:nvPr>
        </p:nvGrpSpPr>
        <p:grpSpPr>
          <a:xfrm>
            <a:off x="8706087" y="4631834"/>
            <a:ext cx="1622797" cy="325884"/>
            <a:chOff x="5377417" y="4632469"/>
            <a:chExt cx="1622797" cy="325884"/>
          </a:xfrm>
        </p:grpSpPr>
        <p:sp>
          <p:nvSpPr>
            <p:cNvPr id="245" name="圆角矩形 244"/>
            <p:cNvSpPr/>
            <p:nvPr>
              <p:custDataLst>
                <p:tags r:id="rId34"/>
              </p:custDataLst>
            </p:nvPr>
          </p:nvSpPr>
          <p:spPr>
            <a:xfrm>
              <a:off x="5377417" y="4632469"/>
              <a:ext cx="1457761" cy="325884"/>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文本框 148"/>
            <p:cNvSpPr txBox="1"/>
            <p:nvPr>
              <p:custDataLst>
                <p:tags r:id="rId35"/>
              </p:custDataLst>
            </p:nvPr>
          </p:nvSpPr>
          <p:spPr>
            <a:xfrm>
              <a:off x="5571789" y="4632469"/>
              <a:ext cx="1428425" cy="306705"/>
            </a:xfrm>
            <a:prstGeom prst="rect">
              <a:avLst/>
            </a:prstGeom>
            <a:noFill/>
          </p:spPr>
          <p:txBody>
            <a:bodyPr wrap="square" rtlCol="0">
              <a:spAutoFit/>
            </a:bodyPr>
            <a:lstStyle/>
            <a:p>
              <a:r>
                <a:rPr lang="en-US" altLang="zh-CN" sz="1400" b="1" dirty="0">
                  <a:solidFill>
                    <a:schemeClr val="bg1"/>
                  </a:solidFill>
                  <a:latin typeface="+mn-ea"/>
                </a:rPr>
                <a:t> </a:t>
              </a:r>
              <a:r>
                <a:rPr lang="zh-CN" sz="1400" b="1" dirty="0">
                  <a:solidFill>
                    <a:schemeClr val="bg1"/>
                  </a:solidFill>
                  <a:latin typeface="+mn-ea"/>
                </a:rPr>
                <a:t>实际作用</a:t>
              </a:r>
              <a:endParaRPr lang="zh-CN" sz="1400" b="1" dirty="0">
                <a:solidFill>
                  <a:schemeClr val="bg1"/>
                </a:solidFill>
                <a:latin typeface="+mn-ea"/>
              </a:endParaRPr>
            </a:p>
          </p:txBody>
        </p:sp>
      </p:grpSp>
      <p:grpSp>
        <p:nvGrpSpPr>
          <p:cNvPr id="259" name="组合 258"/>
          <p:cNvGrpSpPr/>
          <p:nvPr>
            <p:custDataLst>
              <p:tags r:id="rId36"/>
            </p:custDataLst>
          </p:nvPr>
        </p:nvGrpSpPr>
        <p:grpSpPr>
          <a:xfrm>
            <a:off x="1853594" y="1836370"/>
            <a:ext cx="757068" cy="757068"/>
            <a:chOff x="1486564" y="1720258"/>
            <a:chExt cx="757068" cy="757068"/>
          </a:xfrm>
        </p:grpSpPr>
        <p:grpSp>
          <p:nvGrpSpPr>
            <p:cNvPr id="260" name="组合 259"/>
            <p:cNvGrpSpPr/>
            <p:nvPr/>
          </p:nvGrpSpPr>
          <p:grpSpPr>
            <a:xfrm>
              <a:off x="1486564" y="1720258"/>
              <a:ext cx="757068" cy="757068"/>
              <a:chOff x="2208974" y="1732724"/>
              <a:chExt cx="916052" cy="916052"/>
            </a:xfrm>
          </p:grpSpPr>
          <p:sp>
            <p:nvSpPr>
              <p:cNvPr id="266" name="椭圆 265"/>
              <p:cNvSpPr/>
              <p:nvPr>
                <p:custDataLst>
                  <p:tags r:id="rId37"/>
                </p:custDataLst>
              </p:nvPr>
            </p:nvSpPr>
            <p:spPr>
              <a:xfrm>
                <a:off x="2208974" y="1732724"/>
                <a:ext cx="916052" cy="916052"/>
              </a:xfrm>
              <a:prstGeom prst="ellipse">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p:nvPr>
                <p:custDataLst>
                  <p:tags r:id="rId38"/>
                </p:custDataLst>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1" name="Group 4"/>
            <p:cNvGrpSpPr>
              <a:grpSpLocks noChangeAspect="1"/>
            </p:cNvGrpSpPr>
            <p:nvPr/>
          </p:nvGrpSpPr>
          <p:grpSpPr bwMode="auto">
            <a:xfrm>
              <a:off x="1723569" y="1914763"/>
              <a:ext cx="308457" cy="361475"/>
              <a:chOff x="1776" y="1776"/>
              <a:chExt cx="64" cy="75"/>
            </a:xfrm>
            <a:solidFill>
              <a:schemeClr val="bg1">
                <a:lumMod val="50000"/>
              </a:schemeClr>
            </a:solidFill>
          </p:grpSpPr>
          <p:sp>
            <p:nvSpPr>
              <p:cNvPr id="262" name="Freeform 5"/>
              <p:cNvSpPr/>
              <p:nvPr>
                <p:custDataLst>
                  <p:tags r:id="rId39"/>
                </p:custDataLst>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3" name="Freeform 6"/>
              <p:cNvSpPr/>
              <p:nvPr>
                <p:custDataLst>
                  <p:tags r:id="rId40"/>
                </p:custDataLst>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4" name="Freeform 7"/>
              <p:cNvSpPr/>
              <p:nvPr>
                <p:custDataLst>
                  <p:tags r:id="rId41"/>
                </p:custDataLst>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5" name="Freeform 8"/>
              <p:cNvSpPr/>
              <p:nvPr>
                <p:custDataLst>
                  <p:tags r:id="rId42"/>
                </p:custDataLst>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68" name="组合 267"/>
          <p:cNvGrpSpPr/>
          <p:nvPr>
            <p:custDataLst>
              <p:tags r:id="rId43"/>
            </p:custDataLst>
          </p:nvPr>
        </p:nvGrpSpPr>
        <p:grpSpPr>
          <a:xfrm>
            <a:off x="5462384" y="1857960"/>
            <a:ext cx="757068" cy="757068"/>
            <a:chOff x="3923590" y="1720258"/>
            <a:chExt cx="757068" cy="757068"/>
          </a:xfrm>
        </p:grpSpPr>
        <p:grpSp>
          <p:nvGrpSpPr>
            <p:cNvPr id="269" name="组合 268"/>
            <p:cNvGrpSpPr/>
            <p:nvPr/>
          </p:nvGrpSpPr>
          <p:grpSpPr>
            <a:xfrm>
              <a:off x="3923590" y="1720258"/>
              <a:ext cx="757068" cy="757068"/>
              <a:chOff x="2208974" y="1732724"/>
              <a:chExt cx="916052" cy="916052"/>
            </a:xfrm>
          </p:grpSpPr>
          <p:sp>
            <p:nvSpPr>
              <p:cNvPr id="276" name="椭圆 275"/>
              <p:cNvSpPr/>
              <p:nvPr>
                <p:custDataLst>
                  <p:tags r:id="rId44"/>
                </p:custDataLst>
              </p:nvPr>
            </p:nvSpPr>
            <p:spPr>
              <a:xfrm>
                <a:off x="2208974" y="1732724"/>
                <a:ext cx="916052" cy="916052"/>
              </a:xfrm>
              <a:prstGeom prst="ellipse">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p:nvPr>
                <p:custDataLst>
                  <p:tags r:id="rId45"/>
                </p:custDataLst>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Group 18"/>
            <p:cNvGrpSpPr>
              <a:grpSpLocks noChangeAspect="1"/>
            </p:cNvGrpSpPr>
            <p:nvPr/>
          </p:nvGrpSpPr>
          <p:grpSpPr bwMode="auto">
            <a:xfrm>
              <a:off x="4140201" y="1949548"/>
              <a:ext cx="313265" cy="291904"/>
              <a:chOff x="3802" y="2858"/>
              <a:chExt cx="616" cy="574"/>
            </a:xfrm>
            <a:solidFill>
              <a:schemeClr val="bg1">
                <a:lumMod val="50000"/>
              </a:schemeClr>
            </a:solidFill>
          </p:grpSpPr>
          <p:sp>
            <p:nvSpPr>
              <p:cNvPr id="271" name="Rectangle 19"/>
              <p:cNvSpPr>
                <a:spLocks noChangeArrowheads="1"/>
              </p:cNvSpPr>
              <p:nvPr>
                <p:custDataLst>
                  <p:tags r:id="rId46"/>
                </p:custDataLst>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2" name="Rectangle 20"/>
              <p:cNvSpPr>
                <a:spLocks noChangeArrowheads="1"/>
              </p:cNvSpPr>
              <p:nvPr>
                <p:custDataLst>
                  <p:tags r:id="rId47"/>
                </p:custDataLst>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3" name="Rectangle 21"/>
              <p:cNvSpPr>
                <a:spLocks noChangeArrowheads="1"/>
              </p:cNvSpPr>
              <p:nvPr>
                <p:custDataLst>
                  <p:tags r:id="rId48"/>
                </p:custDataLst>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4" name="Rectangle 22"/>
              <p:cNvSpPr>
                <a:spLocks noChangeArrowheads="1"/>
              </p:cNvSpPr>
              <p:nvPr>
                <p:custDataLst>
                  <p:tags r:id="rId49"/>
                </p:custDataLst>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75" name="Freeform 23"/>
              <p:cNvSpPr/>
              <p:nvPr>
                <p:custDataLst>
                  <p:tags r:id="rId50"/>
                </p:custDataLst>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278" name="组合 277"/>
          <p:cNvGrpSpPr/>
          <p:nvPr>
            <p:custDataLst>
              <p:tags r:id="rId51"/>
            </p:custDataLst>
          </p:nvPr>
        </p:nvGrpSpPr>
        <p:grpSpPr>
          <a:xfrm>
            <a:off x="9021644" y="1835735"/>
            <a:ext cx="757068" cy="757068"/>
            <a:chOff x="5736515" y="1720258"/>
            <a:chExt cx="757068" cy="757068"/>
          </a:xfrm>
        </p:grpSpPr>
        <p:grpSp>
          <p:nvGrpSpPr>
            <p:cNvPr id="279" name="组合 278"/>
            <p:cNvGrpSpPr/>
            <p:nvPr/>
          </p:nvGrpSpPr>
          <p:grpSpPr>
            <a:xfrm>
              <a:off x="5736515" y="1720258"/>
              <a:ext cx="757068" cy="757068"/>
              <a:chOff x="2208974" y="1732724"/>
              <a:chExt cx="916052" cy="916052"/>
            </a:xfrm>
          </p:grpSpPr>
          <p:sp>
            <p:nvSpPr>
              <p:cNvPr id="283" name="椭圆 282"/>
              <p:cNvSpPr/>
              <p:nvPr>
                <p:custDataLst>
                  <p:tags r:id="rId52"/>
                </p:custDataLst>
              </p:nvPr>
            </p:nvSpPr>
            <p:spPr>
              <a:xfrm>
                <a:off x="2208974" y="1732724"/>
                <a:ext cx="916052" cy="916052"/>
              </a:xfrm>
              <a:prstGeom prst="ellipse">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p:nvPr>
                <p:custDataLst>
                  <p:tags r:id="rId53"/>
                </p:custDataLst>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Group 13"/>
            <p:cNvGrpSpPr>
              <a:grpSpLocks noChangeAspect="1"/>
            </p:cNvGrpSpPr>
            <p:nvPr/>
          </p:nvGrpSpPr>
          <p:grpSpPr bwMode="auto">
            <a:xfrm>
              <a:off x="5932265" y="1905203"/>
              <a:ext cx="376153" cy="380595"/>
              <a:chOff x="2426" y="2781"/>
              <a:chExt cx="593" cy="600"/>
            </a:xfrm>
            <a:solidFill>
              <a:schemeClr val="bg1">
                <a:lumMod val="50000"/>
              </a:schemeClr>
            </a:solidFill>
          </p:grpSpPr>
          <p:sp>
            <p:nvSpPr>
              <p:cNvPr id="281" name="Freeform 14"/>
              <p:cNvSpPr/>
              <p:nvPr>
                <p:custDataLst>
                  <p:tags r:id="rId54"/>
                </p:custDataLst>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82" name="Freeform 15"/>
              <p:cNvSpPr>
                <a:spLocks noEditPoints="1"/>
              </p:cNvSpPr>
              <p:nvPr>
                <p:custDataLst>
                  <p:tags r:id="rId55"/>
                </p:custDataLst>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299" name="文本框 129"/>
          <p:cNvSpPr txBox="1"/>
          <p:nvPr>
            <p:custDataLst>
              <p:tags r:id="rId56"/>
            </p:custDataLst>
          </p:nvPr>
        </p:nvSpPr>
        <p:spPr>
          <a:xfrm>
            <a:off x="1407718" y="4979844"/>
            <a:ext cx="1470810" cy="1198880"/>
          </a:xfrm>
          <a:prstGeom prst="rect">
            <a:avLst/>
          </a:prstGeom>
          <a:noFill/>
        </p:spPr>
        <p:txBody>
          <a:bodyPr wrap="square" rtlCol="0">
            <a:spAutoFit/>
          </a:bodyPr>
          <a:lstStyle/>
          <a:p>
            <a:pPr algn="just">
              <a:lnSpc>
                <a:spcPct val="150000"/>
              </a:lnSpc>
              <a:buClrTx/>
              <a:buSzTx/>
              <a:buNone/>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严肃的基调</a:t>
            </a: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just">
              <a:lnSpc>
                <a:spcPct val="150000"/>
              </a:lnSpc>
              <a:buClrTx/>
              <a:buSzTx/>
              <a:buNone/>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轻松的基调；</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endParaRPr>
          </a:p>
          <a:p>
            <a:pPr algn="just">
              <a:lnSpc>
                <a:spcPct val="150000"/>
              </a:lnSpc>
              <a:buClrTx/>
              <a:buSzTx/>
              <a:buNone/>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对抗性的基调；</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endParaRPr>
          </a:p>
          <a:p>
            <a:pPr algn="just">
              <a:lnSpc>
                <a:spcPct val="150000"/>
              </a:lnSpc>
              <a:buClrTx/>
              <a:buSzTx/>
              <a:buNone/>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支持性的基调</a:t>
            </a:r>
            <a:r>
              <a:rPr lang="zh-CN" altLang="en-US" sz="1200" dirty="0">
                <a:latin typeface="仿宋" panose="02010609060101010101" charset="-122"/>
                <a:ea typeface="仿宋" panose="02010609060101010101" charset="-122"/>
                <a:cs typeface="仿宋" panose="02010609060101010101" charset="-122"/>
                <a:sym typeface="+mn-ea"/>
              </a:rPr>
              <a:t>。</a:t>
            </a:r>
            <a:endParaRPr lang="zh-CN" altLang="zh-CN" sz="1200" dirty="0">
              <a:solidFill>
                <a:prstClr val="black">
                  <a:lumMod val="50000"/>
                  <a:lumOff val="50000"/>
                </a:prstClr>
              </a:solidFill>
              <a:latin typeface="微软雅黑" panose="020B0503020204020204" charset="-122"/>
              <a:ea typeface="微软雅黑" panose="020B0503020204020204" charset="-122"/>
            </a:endParaRPr>
          </a:p>
        </p:txBody>
      </p:sp>
      <p:sp>
        <p:nvSpPr>
          <p:cNvPr id="300" name="文本框 129"/>
          <p:cNvSpPr txBox="1"/>
          <p:nvPr>
            <p:custDataLst>
              <p:tags r:id="rId57"/>
            </p:custDataLst>
          </p:nvPr>
        </p:nvSpPr>
        <p:spPr>
          <a:xfrm>
            <a:off x="5075316" y="4979474"/>
            <a:ext cx="1470810" cy="1198880"/>
          </a:xfrm>
          <a:prstGeom prst="rect">
            <a:avLst/>
          </a:prstGeom>
          <a:noFill/>
        </p:spPr>
        <p:txBody>
          <a:bodyPr wrap="square" rtlCol="0">
            <a:spAutoFit/>
          </a:bodyPr>
          <a:lstStyle/>
          <a:p>
            <a:pPr algn="just">
              <a:lnSpc>
                <a:spcPct val="150000"/>
              </a:lnSpc>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温暖的话语；</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endParaRPr>
          </a:p>
          <a:p>
            <a:pPr algn="just">
              <a:lnSpc>
                <a:spcPct val="150000"/>
              </a:lnSpc>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愉快的面部表情</a:t>
            </a:r>
            <a:r>
              <a:rPr lang="zh-CN" altLang="en-US" sz="1200" dirty="0">
                <a:solidFill>
                  <a:prstClr val="black">
                    <a:lumMod val="50000"/>
                    <a:lumOff val="50000"/>
                  </a:prstClr>
                </a:solidFill>
                <a:latin typeface="微软雅黑" panose="020B0503020204020204" charset="-122"/>
                <a:ea typeface="微软雅黑" panose="020B0503020204020204" charset="-122"/>
              </a:rPr>
              <a:t>；</a:t>
            </a: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开放、放松的姿态；</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endParaRPr>
          </a:p>
          <a:p>
            <a:pPr algn="just">
              <a:lnSpc>
                <a:spcPct val="150000"/>
              </a:lnSpc>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及时的回应。</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301" name="文本框 129"/>
          <p:cNvSpPr txBox="1"/>
          <p:nvPr>
            <p:custDataLst>
              <p:tags r:id="rId58"/>
            </p:custDataLst>
          </p:nvPr>
        </p:nvSpPr>
        <p:spPr>
          <a:xfrm>
            <a:off x="8519795" y="4979670"/>
            <a:ext cx="1899285" cy="1198880"/>
          </a:xfrm>
          <a:prstGeom prst="rect">
            <a:avLst/>
          </a:prstGeom>
          <a:noFill/>
        </p:spPr>
        <p:txBody>
          <a:bodyPr wrap="square" rtlCol="0">
            <a:spAutoFit/>
          </a:bodyPr>
          <a:lstStyle/>
          <a:p>
            <a:pPr>
              <a:lnSpc>
                <a:spcPct val="150000"/>
              </a:lnSpc>
            </a:pPr>
            <a:r>
              <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关注团体中的非语言线索；</a:t>
            </a:r>
            <a:endParaRPr lang="zh-CN"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引导成员看其他成员；</a:t>
            </a:r>
            <a:endPar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引导成员透露其内心世界；</a:t>
            </a:r>
            <a:endPar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2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mn-ea"/>
              </a:rPr>
              <a:t>打断成员的发言。</a:t>
            </a:r>
            <a:endParaRPr lang="zh-CN" altLang="en-US" sz="1200" dirty="0">
              <a:solidFill>
                <a:prstClr val="black">
                  <a:lumMod val="50000"/>
                  <a:lumOff val="50000"/>
                </a:prstClr>
              </a:solidFill>
              <a:latin typeface="微软雅黑" panose="020B0503020204020204" charset="-122"/>
              <a:ea typeface="微软雅黑" panose="020B0503020204020204" charset="-122"/>
            </a:endParaRPr>
          </a:p>
        </p:txBody>
      </p:sp>
      <p:sp>
        <p:nvSpPr>
          <p:cNvPr id="5" name="椭圆 4"/>
          <p:cNvSpPr/>
          <p:nvPr>
            <p:custDataLst>
              <p:tags r:id="rId59"/>
            </p:custDataLst>
          </p:nvPr>
        </p:nvSpPr>
        <p:spPr>
          <a:xfrm>
            <a:off x="2168935" y="1510864"/>
            <a:ext cx="112815"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sp>
        <p:nvSpPr>
          <p:cNvPr id="103" name="Freeform 48"/>
          <p:cNvSpPr>
            <a:spLocks noEditPoints="1"/>
          </p:cNvSpPr>
          <p:nvPr/>
        </p:nvSpPr>
        <p:spPr bwMode="auto">
          <a:xfrm>
            <a:off x="5767580" y="1862373"/>
            <a:ext cx="673723" cy="732743"/>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gradFill>
            <a:gsLst>
              <a:gs pos="0">
                <a:srgbClr val="E30000"/>
              </a:gs>
              <a:gs pos="100000">
                <a:srgbClr val="760303"/>
              </a:gs>
            </a:gsLst>
            <a:lin ang="13500000" scaled="0"/>
          </a:gra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grpSp>
        <p:nvGrpSpPr>
          <p:cNvPr id="2" name="组合 1"/>
          <p:cNvGrpSpPr/>
          <p:nvPr/>
        </p:nvGrpSpPr>
        <p:grpSpPr>
          <a:xfrm>
            <a:off x="1105951" y="2014537"/>
            <a:ext cx="2086801" cy="984922"/>
            <a:chOff x="3607851" y="1182687"/>
            <a:chExt cx="2086801" cy="984922"/>
          </a:xfrm>
        </p:grpSpPr>
        <p:sp>
          <p:nvSpPr>
            <p:cNvPr id="74" name="圆角矩形 73"/>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72" name="文本框 71"/>
            <p:cNvSpPr txBox="1"/>
            <p:nvPr/>
          </p:nvSpPr>
          <p:spPr>
            <a:xfrm>
              <a:off x="4129186" y="1395412"/>
              <a:ext cx="1044575" cy="3987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同理心</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3" name="组合 2"/>
          <p:cNvGrpSpPr/>
          <p:nvPr/>
        </p:nvGrpSpPr>
        <p:grpSpPr>
          <a:xfrm>
            <a:off x="9006785" y="4315873"/>
            <a:ext cx="2086801" cy="984922"/>
            <a:chOff x="6568385" y="1182687"/>
            <a:chExt cx="2086801" cy="984922"/>
          </a:xfrm>
        </p:grpSpPr>
        <p:sp>
          <p:nvSpPr>
            <p:cNvPr id="82" name="圆角矩形 81"/>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84" name="文本框 83"/>
            <p:cNvSpPr txBox="1"/>
            <p:nvPr/>
          </p:nvSpPr>
          <p:spPr>
            <a:xfrm>
              <a:off x="6973515" y="1465897"/>
              <a:ext cx="1438910" cy="3987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自我流露</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86" name="组合 85"/>
          <p:cNvGrpSpPr/>
          <p:nvPr/>
        </p:nvGrpSpPr>
        <p:grpSpPr>
          <a:xfrm>
            <a:off x="1105951" y="4315873"/>
            <a:ext cx="2086801" cy="984922"/>
            <a:chOff x="3607851" y="1182687"/>
            <a:chExt cx="2086801" cy="984922"/>
          </a:xfrm>
        </p:grpSpPr>
        <p:sp>
          <p:nvSpPr>
            <p:cNvPr id="87" name="圆角矩形 86"/>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89" name="文本框 88"/>
            <p:cNvSpPr txBox="1"/>
            <p:nvPr/>
          </p:nvSpPr>
          <p:spPr>
            <a:xfrm>
              <a:off x="4249836" y="1465897"/>
              <a:ext cx="802640" cy="3987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倾听</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5" name="组合 4"/>
          <p:cNvGrpSpPr/>
          <p:nvPr/>
        </p:nvGrpSpPr>
        <p:grpSpPr>
          <a:xfrm>
            <a:off x="9006785" y="2014537"/>
            <a:ext cx="2086801" cy="984922"/>
            <a:chOff x="6568385" y="1182687"/>
            <a:chExt cx="2086801" cy="984922"/>
          </a:xfrm>
        </p:grpSpPr>
        <p:sp>
          <p:nvSpPr>
            <p:cNvPr id="75" name="圆角矩形 74"/>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6" name="文本框 5"/>
            <p:cNvSpPr txBox="1"/>
            <p:nvPr/>
          </p:nvSpPr>
          <p:spPr>
            <a:xfrm>
              <a:off x="7175445" y="1460817"/>
              <a:ext cx="1035050" cy="3987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澄清</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53" name="组合 52"/>
          <p:cNvGrpSpPr/>
          <p:nvPr/>
        </p:nvGrpSpPr>
        <p:grpSpPr>
          <a:xfrm>
            <a:off x="3444922" y="2437484"/>
            <a:ext cx="5302156" cy="2480679"/>
            <a:chOff x="2791188" y="1879600"/>
            <a:chExt cx="6623314" cy="3098800"/>
          </a:xfrm>
          <a:solidFill>
            <a:schemeClr val="bg1">
              <a:lumMod val="75000"/>
            </a:schemeClr>
          </a:solidFill>
        </p:grpSpPr>
        <p:sp>
          <p:nvSpPr>
            <p:cNvPr id="52" name="任意多边形 51"/>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942163" y="2523987"/>
            <a:ext cx="2307674" cy="2307674"/>
            <a:chOff x="4942163" y="2314437"/>
            <a:chExt cx="2307674" cy="2307674"/>
          </a:xfrm>
        </p:grpSpPr>
        <p:grpSp>
          <p:nvGrpSpPr>
            <p:cNvPr id="9" name="组合 8"/>
            <p:cNvGrpSpPr/>
            <p:nvPr/>
          </p:nvGrpSpPr>
          <p:grpSpPr>
            <a:xfrm>
              <a:off x="4942163" y="2314437"/>
              <a:ext cx="2307674" cy="2307674"/>
              <a:chOff x="4942163" y="2314437"/>
              <a:chExt cx="2307674" cy="2307674"/>
            </a:xfrm>
          </p:grpSpPr>
          <p:sp>
            <p:nvSpPr>
              <p:cNvPr id="10" name="椭圆 9"/>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11" name="椭圆 10"/>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12"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13"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4"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5"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6"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7"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8"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adFill>
                <a:gsLst>
                  <a:gs pos="0">
                    <a:srgbClr val="E30000"/>
                  </a:gs>
                  <a:gs pos="100000">
                    <a:srgbClr val="76030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19"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adFill>
                <a:gsLst>
                  <a:gs pos="0">
                    <a:srgbClr val="E30000"/>
                  </a:gs>
                  <a:gs pos="100000">
                    <a:srgbClr val="760303"/>
                  </a:gs>
                </a:gsLst>
                <a:lin ang="135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20"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sp>
            <p:nvSpPr>
              <p:cNvPr id="21"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gradFill>
                    <a:gsLst>
                      <a:gs pos="0">
                        <a:srgbClr val="E30000"/>
                      </a:gs>
                      <a:gs pos="100000">
                        <a:srgbClr val="760303"/>
                      </a:gs>
                    </a:gsLst>
                    <a:lin ang="5400000" scaled="0"/>
                  </a:gradFill>
                  <a:latin typeface="Arial" panose="020B0604020202020204" pitchFamily="34" charset="0"/>
                  <a:ea typeface="微软雅黑" panose="020B0503020204020204" charset="-122"/>
                  <a:sym typeface="Arial" panose="020B0604020202020204" pitchFamily="34" charset="0"/>
                </a:endParaRPr>
              </a:p>
            </p:txBody>
          </p:sp>
        </p:grpSp>
      </p:grpSp>
      <p:grpSp>
        <p:nvGrpSpPr>
          <p:cNvPr id="22" name="组合 21"/>
          <p:cNvGrpSpPr/>
          <p:nvPr/>
        </p:nvGrpSpPr>
        <p:grpSpPr>
          <a:xfrm>
            <a:off x="3075297" y="1894299"/>
            <a:ext cx="1266206" cy="1862902"/>
            <a:chOff x="3075297" y="1684749"/>
            <a:chExt cx="1266206" cy="1862902"/>
          </a:xfrm>
        </p:grpSpPr>
        <p:grpSp>
          <p:nvGrpSpPr>
            <p:cNvPr id="33" name="组合 32"/>
            <p:cNvGrpSpPr/>
            <p:nvPr/>
          </p:nvGrpSpPr>
          <p:grpSpPr>
            <a:xfrm>
              <a:off x="3075297" y="1684749"/>
              <a:ext cx="1266206" cy="1862902"/>
              <a:chOff x="2993266" y="1723328"/>
              <a:chExt cx="1411736" cy="2077014"/>
            </a:xfrm>
          </p:grpSpPr>
          <p:sp>
            <p:nvSpPr>
              <p:cNvPr id="34" name="圆角矩形 3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5" name="椭圆 3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36" name="圆角矩形 3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7" name="椭圆 3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3" name="组合 92"/>
            <p:cNvGrpSpPr/>
            <p:nvPr/>
          </p:nvGrpSpPr>
          <p:grpSpPr>
            <a:xfrm>
              <a:off x="3145018" y="1958461"/>
              <a:ext cx="685800" cy="602332"/>
              <a:chOff x="3145018" y="1958461"/>
              <a:chExt cx="685800" cy="602332"/>
            </a:xfrm>
          </p:grpSpPr>
          <p:sp>
            <p:nvSpPr>
              <p:cNvPr id="70" name="文本框 69"/>
              <p:cNvSpPr txBox="1"/>
              <p:nvPr/>
            </p:nvSpPr>
            <p:spPr>
              <a:xfrm>
                <a:off x="3145018" y="1958461"/>
                <a:ext cx="685800" cy="52322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01</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1" name="文本框 90"/>
              <p:cNvSpPr txBox="1"/>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grpSp>
        <p:nvGrpSpPr>
          <p:cNvPr id="23" name="组合 22"/>
          <p:cNvGrpSpPr/>
          <p:nvPr/>
        </p:nvGrpSpPr>
        <p:grpSpPr>
          <a:xfrm>
            <a:off x="3075297" y="4205699"/>
            <a:ext cx="1266206" cy="1862902"/>
            <a:chOff x="3075297" y="3996149"/>
            <a:chExt cx="1266206" cy="1862902"/>
          </a:xfrm>
        </p:grpSpPr>
        <p:grpSp>
          <p:nvGrpSpPr>
            <p:cNvPr id="55" name="组合 54"/>
            <p:cNvGrpSpPr/>
            <p:nvPr/>
          </p:nvGrpSpPr>
          <p:grpSpPr>
            <a:xfrm>
              <a:off x="3075297" y="3996149"/>
              <a:ext cx="1266206" cy="1862902"/>
              <a:chOff x="2993266" y="1723328"/>
              <a:chExt cx="1411736" cy="2077014"/>
            </a:xfrm>
          </p:grpSpPr>
          <p:sp>
            <p:nvSpPr>
              <p:cNvPr id="56" name="圆角矩形 5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57" name="椭圆 5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59" name="椭圆 5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4" name="组合 93"/>
            <p:cNvGrpSpPr/>
            <p:nvPr/>
          </p:nvGrpSpPr>
          <p:grpSpPr>
            <a:xfrm>
              <a:off x="3145018" y="4265255"/>
              <a:ext cx="685800" cy="602332"/>
              <a:chOff x="3145018" y="1958461"/>
              <a:chExt cx="685800" cy="602332"/>
            </a:xfrm>
          </p:grpSpPr>
          <p:sp>
            <p:nvSpPr>
              <p:cNvPr id="95" name="文本框 94"/>
              <p:cNvSpPr txBox="1"/>
              <p:nvPr/>
            </p:nvSpPr>
            <p:spPr>
              <a:xfrm>
                <a:off x="3145018" y="1958461"/>
                <a:ext cx="685800" cy="52322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03</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6" name="文本框 95"/>
              <p:cNvSpPr txBox="1"/>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grpSp>
        <p:nvGrpSpPr>
          <p:cNvPr id="24" name="组合 23"/>
          <p:cNvGrpSpPr/>
          <p:nvPr/>
        </p:nvGrpSpPr>
        <p:grpSpPr>
          <a:xfrm>
            <a:off x="8282297" y="1894299"/>
            <a:ext cx="1266206" cy="1862902"/>
            <a:chOff x="8282297" y="1684749"/>
            <a:chExt cx="1266206" cy="1862902"/>
          </a:xfrm>
        </p:grpSpPr>
        <p:grpSp>
          <p:nvGrpSpPr>
            <p:cNvPr id="60" name="组合 59"/>
            <p:cNvGrpSpPr/>
            <p:nvPr/>
          </p:nvGrpSpPr>
          <p:grpSpPr>
            <a:xfrm>
              <a:off x="8282297" y="1684749"/>
              <a:ext cx="1266206" cy="1862902"/>
              <a:chOff x="2993266" y="1723328"/>
              <a:chExt cx="1411736" cy="2077014"/>
            </a:xfrm>
          </p:grpSpPr>
          <p:sp>
            <p:nvSpPr>
              <p:cNvPr id="61" name="圆角矩形 60"/>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62" name="椭圆 61"/>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63" name="圆角矩形 62"/>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64" name="椭圆 6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7" name="组合 96"/>
            <p:cNvGrpSpPr/>
            <p:nvPr/>
          </p:nvGrpSpPr>
          <p:grpSpPr>
            <a:xfrm>
              <a:off x="8344684" y="1958461"/>
              <a:ext cx="685800" cy="602332"/>
              <a:chOff x="3145018" y="1958461"/>
              <a:chExt cx="685800" cy="602332"/>
            </a:xfrm>
          </p:grpSpPr>
          <p:sp>
            <p:nvSpPr>
              <p:cNvPr id="98" name="文本框 97"/>
              <p:cNvSpPr txBox="1"/>
              <p:nvPr/>
            </p:nvSpPr>
            <p:spPr>
              <a:xfrm>
                <a:off x="3145018" y="1958461"/>
                <a:ext cx="685800" cy="52322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02</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9" name="文本框 98"/>
              <p:cNvSpPr txBox="1"/>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grpSp>
        <p:nvGrpSpPr>
          <p:cNvPr id="25" name="组合 24"/>
          <p:cNvGrpSpPr/>
          <p:nvPr/>
        </p:nvGrpSpPr>
        <p:grpSpPr>
          <a:xfrm>
            <a:off x="8282297" y="4205699"/>
            <a:ext cx="1266206" cy="1862902"/>
            <a:chOff x="8282297" y="3996149"/>
            <a:chExt cx="1266206" cy="1862902"/>
          </a:xfrm>
        </p:grpSpPr>
        <p:grpSp>
          <p:nvGrpSpPr>
            <p:cNvPr id="65" name="组合 64"/>
            <p:cNvGrpSpPr/>
            <p:nvPr/>
          </p:nvGrpSpPr>
          <p:grpSpPr>
            <a:xfrm>
              <a:off x="8282297" y="3996149"/>
              <a:ext cx="1266206" cy="1862902"/>
              <a:chOff x="2993266" y="1723328"/>
              <a:chExt cx="1411736" cy="2077014"/>
            </a:xfrm>
          </p:grpSpPr>
          <p:sp>
            <p:nvSpPr>
              <p:cNvPr id="66" name="圆角矩形 6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67" name="椭圆 6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68" name="圆角矩形 6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69" name="椭圆 6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100" name="组合 99"/>
            <p:cNvGrpSpPr/>
            <p:nvPr/>
          </p:nvGrpSpPr>
          <p:grpSpPr>
            <a:xfrm>
              <a:off x="8344684" y="4265255"/>
              <a:ext cx="685800" cy="602332"/>
              <a:chOff x="3145018" y="1958461"/>
              <a:chExt cx="685800" cy="602332"/>
            </a:xfrm>
          </p:grpSpPr>
          <p:sp>
            <p:nvSpPr>
              <p:cNvPr id="101" name="文本框 100"/>
              <p:cNvSpPr txBox="1"/>
              <p:nvPr/>
            </p:nvSpPr>
            <p:spPr>
              <a:xfrm>
                <a:off x="3145018" y="1958461"/>
                <a:ext cx="685800" cy="52322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04</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102" name="文本框 101"/>
              <p:cNvSpPr txBox="1"/>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0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1"/>
            </p:custDataLst>
          </p:nvPr>
        </p:nvGrpSpPr>
        <p:grpSpPr>
          <a:xfrm>
            <a:off x="1493520" y="1457325"/>
            <a:ext cx="2086610" cy="849630"/>
            <a:chOff x="3607851" y="1182687"/>
            <a:chExt cx="2086801" cy="984922"/>
          </a:xfrm>
        </p:grpSpPr>
        <p:sp>
          <p:nvSpPr>
            <p:cNvPr id="74" name="圆角矩形 73"/>
            <p:cNvSpPr/>
            <p:nvPr>
              <p:custDataLst>
                <p:tags r:id="rId2"/>
              </p:custDataLst>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72" name="文本框 71"/>
            <p:cNvSpPr txBox="1"/>
            <p:nvPr>
              <p:custDataLst>
                <p:tags r:id="rId3"/>
              </p:custDataLst>
            </p:nvPr>
          </p:nvSpPr>
          <p:spPr>
            <a:xfrm>
              <a:off x="4129186" y="1458718"/>
              <a:ext cx="1044575" cy="4622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同理心</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22" name="组合 21"/>
          <p:cNvGrpSpPr/>
          <p:nvPr>
            <p:custDataLst>
              <p:tags r:id="rId4"/>
            </p:custDataLst>
          </p:nvPr>
        </p:nvGrpSpPr>
        <p:grpSpPr>
          <a:xfrm>
            <a:off x="933442" y="1297399"/>
            <a:ext cx="1266206" cy="1862902"/>
            <a:chOff x="3075297" y="1684749"/>
            <a:chExt cx="1266206" cy="1862902"/>
          </a:xfrm>
        </p:grpSpPr>
        <p:grpSp>
          <p:nvGrpSpPr>
            <p:cNvPr id="33" name="组合 32"/>
            <p:cNvGrpSpPr/>
            <p:nvPr/>
          </p:nvGrpSpPr>
          <p:grpSpPr>
            <a:xfrm>
              <a:off x="3075297" y="1684749"/>
              <a:ext cx="1266206" cy="1862902"/>
              <a:chOff x="2993266" y="1723328"/>
              <a:chExt cx="1411736" cy="2077014"/>
            </a:xfrm>
          </p:grpSpPr>
          <p:sp>
            <p:nvSpPr>
              <p:cNvPr id="34" name="圆角矩形 33"/>
              <p:cNvSpPr/>
              <p:nvPr>
                <p:custDataLst>
                  <p:tags r:id="rId5"/>
                </p:custDataLst>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5" name="椭圆 34"/>
              <p:cNvSpPr/>
              <p:nvPr>
                <p:custDataLst>
                  <p:tags r:id="rId6"/>
                </p:custDataLst>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36" name="圆角矩形 35"/>
              <p:cNvSpPr/>
              <p:nvPr>
                <p:custDataLst>
                  <p:tags r:id="rId7"/>
                </p:custDataLst>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7" name="椭圆 36"/>
              <p:cNvSpPr/>
              <p:nvPr>
                <p:custDataLst>
                  <p:tags r:id="rId8"/>
                </p:custDataLst>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3" name="组合 92"/>
            <p:cNvGrpSpPr/>
            <p:nvPr/>
          </p:nvGrpSpPr>
          <p:grpSpPr>
            <a:xfrm>
              <a:off x="3145018" y="1958461"/>
              <a:ext cx="685800" cy="602332"/>
              <a:chOff x="3145018" y="1958461"/>
              <a:chExt cx="685800" cy="602332"/>
            </a:xfrm>
          </p:grpSpPr>
          <p:sp>
            <p:nvSpPr>
              <p:cNvPr id="70" name="文本框 69"/>
              <p:cNvSpPr txBox="1"/>
              <p:nvPr>
                <p:custDataLst>
                  <p:tags r:id="rId9"/>
                </p:custDataLst>
              </p:nvPr>
            </p:nvSpPr>
            <p:spPr>
              <a:xfrm>
                <a:off x="3145018" y="1958461"/>
                <a:ext cx="685800" cy="52322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01</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1" name="文本框 90"/>
              <p:cNvSpPr txBox="1"/>
              <p:nvPr>
                <p:custDataLst>
                  <p:tags r:id="rId10"/>
                </p:custDataLst>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sp>
        <p:nvSpPr>
          <p:cNvPr id="4" name="矩形 3"/>
          <p:cNvSpPr/>
          <p:nvPr>
            <p:custDataLst>
              <p:tags r:id="rId11"/>
            </p:custDataLst>
          </p:nvPr>
        </p:nvSpPr>
        <p:spPr>
          <a:xfrm>
            <a:off x="1493520" y="2306955"/>
            <a:ext cx="4271645" cy="1662430"/>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41" name="矩形 47"/>
          <p:cNvSpPr>
            <a:spLocks noChangeArrowheads="1"/>
          </p:cNvSpPr>
          <p:nvPr>
            <p:custDataLst>
              <p:tags r:id="rId12"/>
            </p:custDataLst>
          </p:nvPr>
        </p:nvSpPr>
        <p:spPr bwMode="auto">
          <a:xfrm>
            <a:off x="1783715" y="2531110"/>
            <a:ext cx="3789680" cy="124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p>
            <a:pPr>
              <a:lnSpc>
                <a:spcPct val="120000"/>
              </a:lnSpc>
            </a:pPr>
            <a:r>
              <a:rPr lang="zh-CN" altLang="en-US" sz="1600" u="sng">
                <a:sym typeface="+mn-ea"/>
              </a:rPr>
              <a:t>同理心：设身处地地对他人的情绪和情感的认知性的觉知、把握与理解。主要体现在情绪自控、换位思考、倾听能力以及表达尊重等与情商相关的方面。</a:t>
            </a:r>
            <a:endParaRPr lang="zh-CN" altLang="en-US" sz="1600" u="sng"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6" name="矩形 25"/>
          <p:cNvSpPr/>
          <p:nvPr>
            <p:custDataLst>
              <p:tags r:id="rId13"/>
            </p:custDataLst>
          </p:nvPr>
        </p:nvSpPr>
        <p:spPr>
          <a:xfrm>
            <a:off x="6287135" y="2306955"/>
            <a:ext cx="4271645" cy="3935095"/>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7" name="矩形 47"/>
          <p:cNvSpPr>
            <a:spLocks noChangeArrowheads="1"/>
          </p:cNvSpPr>
          <p:nvPr>
            <p:custDataLst>
              <p:tags r:id="rId14"/>
            </p:custDataLst>
          </p:nvPr>
        </p:nvSpPr>
        <p:spPr bwMode="auto">
          <a:xfrm>
            <a:off x="6577330" y="2531110"/>
            <a:ext cx="3789680" cy="29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noAutofit/>
          </a:bodyPr>
          <a:p>
            <a:pPr algn="just"/>
            <a:r>
              <a:rPr sz="1600" dirty="0" smtClean="0">
                <a:latin typeface="微软雅黑" panose="020B0503020204020204" charset="-122"/>
                <a:ea typeface="微软雅黑" panose="020B0503020204020204" charset="-122"/>
                <a:cs typeface="微软雅黑" panose="020B0503020204020204" charset="-122"/>
                <a:sym typeface="+mn-ea"/>
              </a:rPr>
              <a:t>1.我怎么对待别人，别人就怎么对待我。</a:t>
            </a:r>
            <a:endParaRPr sz="1600" dirty="0" smtClean="0">
              <a:latin typeface="微软雅黑" panose="020B0503020204020204" charset="-122"/>
              <a:ea typeface="微软雅黑" panose="020B0503020204020204" charset="-122"/>
              <a:cs typeface="微软雅黑" panose="020B0503020204020204" charset="-122"/>
            </a:endParaRPr>
          </a:p>
          <a:p>
            <a:pPr algn="just"/>
            <a:endParaRPr sz="1600" dirty="0" smtClean="0">
              <a:latin typeface="微软雅黑" panose="020B0503020204020204" charset="-122"/>
              <a:ea typeface="微软雅黑" panose="020B0503020204020204" charset="-122"/>
              <a:cs typeface="微软雅黑" panose="020B0503020204020204" charset="-122"/>
            </a:endParaRPr>
          </a:p>
          <a:p>
            <a:pPr algn="just"/>
            <a:r>
              <a:rPr sz="1600" dirty="0" smtClean="0">
                <a:latin typeface="微软雅黑" panose="020B0503020204020204" charset="-122"/>
                <a:ea typeface="微软雅黑" panose="020B0503020204020204" charset="-122"/>
                <a:cs typeface="微软雅黑" panose="020B0503020204020204" charset="-122"/>
                <a:sym typeface="+mn-ea"/>
              </a:rPr>
              <a:t>2.想他人理解我，就要首先理解他人。将心比心，才会被人理解。</a:t>
            </a:r>
            <a:endParaRPr sz="1600" dirty="0" smtClean="0">
              <a:latin typeface="微软雅黑" panose="020B0503020204020204" charset="-122"/>
              <a:ea typeface="微软雅黑" panose="020B0503020204020204" charset="-122"/>
              <a:cs typeface="微软雅黑" panose="020B0503020204020204" charset="-122"/>
            </a:endParaRPr>
          </a:p>
          <a:p>
            <a:pPr>
              <a:lnSpc>
                <a:spcPct val="120000"/>
              </a:lnSpc>
            </a:pPr>
            <a:endParaRPr lang="zh-CN" altLang="en-US" sz="1600" u="sng"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8" name="图片 27"/>
          <p:cNvPicPr>
            <a:picLocks noChangeAspect="1"/>
          </p:cNvPicPr>
          <p:nvPr/>
        </p:nvPicPr>
        <p:blipFill>
          <a:blip r:embed="rId15">
            <a:clrChange>
              <a:clrFrom>
                <a:srgbClr val="C9DAEA">
                  <a:alpha val="100000"/>
                </a:srgbClr>
              </a:clrFrom>
              <a:clrTo>
                <a:srgbClr val="C9DAEA">
                  <a:alpha val="100000"/>
                  <a:alpha val="0"/>
                </a:srgbClr>
              </a:clrTo>
            </a:clrChange>
          </a:blip>
          <a:stretch>
            <a:fillRect/>
          </a:stretch>
        </p:blipFill>
        <p:spPr>
          <a:xfrm>
            <a:off x="7534275" y="3778250"/>
            <a:ext cx="3024505" cy="2419350"/>
          </a:xfrm>
          <a:prstGeom prst="rect">
            <a:avLst/>
          </a:prstGeom>
        </p:spPr>
      </p:pic>
      <p:sp>
        <p:nvSpPr>
          <p:cNvPr id="29" name="右箭头 28"/>
          <p:cNvSpPr/>
          <p:nvPr/>
        </p:nvSpPr>
        <p:spPr>
          <a:xfrm>
            <a:off x="5777230" y="2938145"/>
            <a:ext cx="514985" cy="323215"/>
          </a:xfrm>
          <a:prstGeom prst="rightArrow">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 grpId="0" bldLvl="0" animBg="1"/>
      <p:bldP spid="41" grpId="0"/>
      <p:bldP spid="26" grpId="0" bldLvl="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 name="圆角矩形 236"/>
          <p:cNvSpPr/>
          <p:nvPr>
            <p:custDataLst>
              <p:tags r:id="rId1"/>
            </p:custDataLst>
          </p:nvPr>
        </p:nvSpPr>
        <p:spPr>
          <a:xfrm>
            <a:off x="1313180" y="3157220"/>
            <a:ext cx="7098030" cy="628650"/>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14300" y="4170045"/>
            <a:ext cx="11957685" cy="1122045"/>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3"/>
            </p:custDataLst>
          </p:nvPr>
        </p:nvGrpSpPr>
        <p:grpSpPr>
          <a:xfrm>
            <a:off x="1493520" y="1457325"/>
            <a:ext cx="2086610" cy="849630"/>
            <a:chOff x="3607851" y="1182687"/>
            <a:chExt cx="2086801" cy="984922"/>
          </a:xfrm>
        </p:grpSpPr>
        <p:sp>
          <p:nvSpPr>
            <p:cNvPr id="74" name="圆角矩形 73"/>
            <p:cNvSpPr/>
            <p:nvPr>
              <p:custDataLst>
                <p:tags r:id="rId4"/>
              </p:custDataLst>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sp>
          <p:nvSpPr>
            <p:cNvPr id="72" name="文本框 71"/>
            <p:cNvSpPr txBox="1"/>
            <p:nvPr>
              <p:custDataLst>
                <p:tags r:id="rId5"/>
              </p:custDataLst>
            </p:nvPr>
          </p:nvSpPr>
          <p:spPr>
            <a:xfrm>
              <a:off x="4351457" y="1458718"/>
              <a:ext cx="1044575" cy="462280"/>
            </a:xfrm>
            <a:prstGeom prst="rect">
              <a:avLst/>
            </a:prstGeom>
            <a:noFill/>
          </p:spPr>
          <p:txBody>
            <a:bodyPr wrap="square" rtlCol="0">
              <a:spAutoFit/>
            </a:bodyPr>
            <a:lstStyle/>
            <a:p>
              <a:r>
                <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rPr>
                <a:t>澄清</a:t>
              </a:r>
              <a:endParaRPr lang="zh-CN" altLang="en-US" sz="2000" b="1" dirty="0">
                <a:gradFill>
                  <a:gsLst>
                    <a:gs pos="0">
                      <a:srgbClr val="E30000"/>
                    </a:gs>
                    <a:gs pos="100000">
                      <a:srgbClr val="760303"/>
                    </a:gs>
                  </a:gsLst>
                  <a:lin ang="5400000" scaled="0"/>
                </a:gradFill>
                <a:latin typeface="微软雅黑" panose="020B0503020204020204" charset="-122"/>
                <a:ea typeface="微软雅黑" panose="020B0503020204020204" charset="-122"/>
              </a:endParaRPr>
            </a:p>
          </p:txBody>
        </p:sp>
      </p:grpSp>
      <p:grpSp>
        <p:nvGrpSpPr>
          <p:cNvPr id="22" name="组合 21"/>
          <p:cNvGrpSpPr/>
          <p:nvPr>
            <p:custDataLst>
              <p:tags r:id="rId6"/>
            </p:custDataLst>
          </p:nvPr>
        </p:nvGrpSpPr>
        <p:grpSpPr>
          <a:xfrm>
            <a:off x="933442" y="1297399"/>
            <a:ext cx="1266206" cy="1862902"/>
            <a:chOff x="3075297" y="1684749"/>
            <a:chExt cx="1266206" cy="1862902"/>
          </a:xfrm>
        </p:grpSpPr>
        <p:grpSp>
          <p:nvGrpSpPr>
            <p:cNvPr id="33" name="组合 32"/>
            <p:cNvGrpSpPr/>
            <p:nvPr/>
          </p:nvGrpSpPr>
          <p:grpSpPr>
            <a:xfrm>
              <a:off x="3075297" y="1684749"/>
              <a:ext cx="1266206" cy="1862902"/>
              <a:chOff x="2993266" y="1723328"/>
              <a:chExt cx="1411736" cy="2077014"/>
            </a:xfrm>
          </p:grpSpPr>
          <p:sp>
            <p:nvSpPr>
              <p:cNvPr id="34" name="圆角矩形 33"/>
              <p:cNvSpPr/>
              <p:nvPr>
                <p:custDataLst>
                  <p:tags r:id="rId7"/>
                </p:custDataLst>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5" name="椭圆 34"/>
              <p:cNvSpPr/>
              <p:nvPr>
                <p:custDataLst>
                  <p:tags r:id="rId8"/>
                </p:custDataLst>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sp>
            <p:nvSpPr>
              <p:cNvPr id="36" name="圆角矩形 35"/>
              <p:cNvSpPr/>
              <p:nvPr>
                <p:custDataLst>
                  <p:tags r:id="rId9"/>
                </p:custDataLst>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rgbClr val="E30000"/>
                      </a:gs>
                      <a:gs pos="100000">
                        <a:srgbClr val="760303"/>
                      </a:gs>
                    </a:gsLst>
                    <a:lin ang="5400000" scaled="0"/>
                  </a:gradFill>
                </a:endParaRPr>
              </a:p>
            </p:txBody>
          </p:sp>
          <p:sp>
            <p:nvSpPr>
              <p:cNvPr id="37" name="椭圆 36"/>
              <p:cNvSpPr/>
              <p:nvPr>
                <p:custDataLst>
                  <p:tags r:id="rId10"/>
                </p:custDataLst>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30000"/>
                      </a:gs>
                      <a:gs pos="100000">
                        <a:srgbClr val="760303"/>
                      </a:gs>
                    </a:gsLst>
                    <a:lin ang="5400000" scaled="0"/>
                  </a:gradFill>
                </a:endParaRPr>
              </a:p>
            </p:txBody>
          </p:sp>
        </p:grpSp>
        <p:grpSp>
          <p:nvGrpSpPr>
            <p:cNvPr id="93" name="组合 92"/>
            <p:cNvGrpSpPr/>
            <p:nvPr/>
          </p:nvGrpSpPr>
          <p:grpSpPr>
            <a:xfrm>
              <a:off x="3145018" y="1958461"/>
              <a:ext cx="685800" cy="602332"/>
              <a:chOff x="3145018" y="1958461"/>
              <a:chExt cx="685800" cy="602332"/>
            </a:xfrm>
          </p:grpSpPr>
          <p:sp>
            <p:nvSpPr>
              <p:cNvPr id="70" name="文本框 69"/>
              <p:cNvSpPr txBox="1"/>
              <p:nvPr>
                <p:custDataLst>
                  <p:tags r:id="rId11"/>
                </p:custDataLst>
              </p:nvPr>
            </p:nvSpPr>
            <p:spPr>
              <a:xfrm>
                <a:off x="3145018" y="1958461"/>
                <a:ext cx="685800" cy="521970"/>
              </a:xfrm>
              <a:prstGeom prst="rect">
                <a:avLst/>
              </a:prstGeom>
              <a:noFill/>
            </p:spPr>
            <p:txBody>
              <a:bodyPr wrap="square" rtlCol="0">
                <a:spAutoFit/>
              </a:bodyPr>
              <a:lstStyle/>
              <a:p>
                <a:pPr algn="ctr"/>
                <a:r>
                  <a:rPr lang="en-US" altLang="zh-CN" sz="2800" dirty="0">
                    <a:gradFill>
                      <a:gsLst>
                        <a:gs pos="0">
                          <a:srgbClr val="E30000"/>
                        </a:gs>
                        <a:gs pos="100000">
                          <a:srgbClr val="760303"/>
                        </a:gs>
                      </a:gsLst>
                      <a:lin ang="5400000" scaled="0"/>
                    </a:gradFill>
                    <a:latin typeface="Impact" panose="020B0806030902050204" pitchFamily="34" charset="0"/>
                  </a:rPr>
                  <a:t>02</a:t>
                </a:r>
                <a:endParaRPr lang="en-US" altLang="zh-CN" sz="2800" dirty="0">
                  <a:gradFill>
                    <a:gsLst>
                      <a:gs pos="0">
                        <a:srgbClr val="E30000"/>
                      </a:gs>
                      <a:gs pos="100000">
                        <a:srgbClr val="760303"/>
                      </a:gs>
                    </a:gsLst>
                    <a:lin ang="5400000" scaled="0"/>
                  </a:gradFill>
                  <a:latin typeface="Impact" panose="020B0806030902050204" pitchFamily="34" charset="0"/>
                </a:endParaRPr>
              </a:p>
            </p:txBody>
          </p:sp>
          <p:sp>
            <p:nvSpPr>
              <p:cNvPr id="91" name="文本框 90"/>
              <p:cNvSpPr txBox="1"/>
              <p:nvPr>
                <p:custDataLst>
                  <p:tags r:id="rId12"/>
                </p:custDataLst>
              </p:nvPr>
            </p:nvSpPr>
            <p:spPr>
              <a:xfrm>
                <a:off x="3220023" y="2306877"/>
                <a:ext cx="584875" cy="253916"/>
              </a:xfrm>
              <a:prstGeom prst="rect">
                <a:avLst/>
              </a:prstGeom>
              <a:noFill/>
            </p:spPr>
            <p:txBody>
              <a:bodyPr wrap="square" rtlCol="0">
                <a:spAutoFit/>
              </a:bodyPr>
              <a:lstStyle/>
              <a:p>
                <a:r>
                  <a:rPr lang="en-US" altLang="zh-CN" sz="1000" dirty="0">
                    <a:gradFill>
                      <a:gsLst>
                        <a:gs pos="0">
                          <a:srgbClr val="E30000"/>
                        </a:gs>
                        <a:gs pos="100000">
                          <a:srgbClr val="760303"/>
                        </a:gs>
                      </a:gsLst>
                      <a:lin ang="5400000" scaled="0"/>
                    </a:gradFill>
                    <a:latin typeface="Impact" panose="020B0806030902050204" pitchFamily="34" charset="0"/>
                  </a:rPr>
                  <a:t>OPTION</a:t>
                </a:r>
                <a:endParaRPr lang="en-US" altLang="zh-CN" sz="1000" dirty="0">
                  <a:gradFill>
                    <a:gsLst>
                      <a:gs pos="0">
                        <a:srgbClr val="E30000"/>
                      </a:gs>
                      <a:gs pos="100000">
                        <a:srgbClr val="760303"/>
                      </a:gs>
                    </a:gsLst>
                    <a:lin ang="5400000" scaled="0"/>
                  </a:gradFill>
                  <a:latin typeface="Impact" panose="020B0806030902050204" pitchFamily="34" charset="0"/>
                </a:endParaRPr>
              </a:p>
            </p:txBody>
          </p:sp>
        </p:grpSp>
      </p:grpSp>
      <p:sp>
        <p:nvSpPr>
          <p:cNvPr id="3" name="Rectangle 13"/>
          <p:cNvSpPr>
            <a:spLocks noChangeArrowheads="1"/>
          </p:cNvSpPr>
          <p:nvPr/>
        </p:nvSpPr>
        <p:spPr bwMode="auto">
          <a:xfrm>
            <a:off x="2951551" y="5199439"/>
            <a:ext cx="651986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ea typeface="微软雅黑" panose="020B0503020204020204" charset="-122"/>
            </a:endParaRPr>
          </a:p>
        </p:txBody>
      </p:sp>
      <p:grpSp>
        <p:nvGrpSpPr>
          <p:cNvPr id="5" name="组合 4"/>
          <p:cNvGrpSpPr/>
          <p:nvPr/>
        </p:nvGrpSpPr>
        <p:grpSpPr>
          <a:xfrm>
            <a:off x="0" y="3988435"/>
            <a:ext cx="12192000" cy="1398270"/>
            <a:chOff x="0" y="1647072"/>
            <a:chExt cx="12192000" cy="2945249"/>
          </a:xfrm>
        </p:grpSpPr>
        <p:sp>
          <p:nvSpPr>
            <p:cNvPr id="6" name="矩形 5"/>
            <p:cNvSpPr/>
            <p:nvPr/>
          </p:nvSpPr>
          <p:spPr>
            <a:xfrm>
              <a:off x="0" y="1647072"/>
              <a:ext cx="12192000" cy="2945249"/>
            </a:xfrm>
            <a:prstGeom prst="rect">
              <a:avLst/>
            </a:prstGeom>
            <a:solidFill>
              <a:schemeClr val="bg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连接符 6"/>
            <p:cNvCxnSpPr/>
            <p:nvPr/>
          </p:nvCxnSpPr>
          <p:spPr>
            <a:xfrm>
              <a:off x="0" y="4318000"/>
              <a:ext cx="8859520" cy="0"/>
            </a:xfrm>
            <a:prstGeom prst="line">
              <a:avLst/>
            </a:prstGeom>
            <a:ln w="57150" cmpd="thinThick">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2029485"/>
              <a:ext cx="8219440" cy="0"/>
            </a:xfrm>
            <a:prstGeom prst="line">
              <a:avLst/>
            </a:prstGeom>
            <a:ln w="57150" cmpd="thinThick">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31190" y="3313430"/>
            <a:ext cx="7134225" cy="368935"/>
          </a:xfrm>
          <a:prstGeom prst="rect">
            <a:avLst/>
          </a:prstGeom>
          <a:noFill/>
          <a:ln>
            <a:noFill/>
          </a:ln>
        </p:spPr>
        <p:txBody>
          <a:bodyPr vert="horz" wrap="square" lIns="0" tIns="0" rIns="0" bIns="0" numCol="1" anchor="t" anchorCtr="0" compatLnSpc="1">
            <a:spAutoFit/>
          </a:bodyPr>
          <a:p>
            <a:pPr algn="ctr" defTabSz="685165" fontAlgn="base">
              <a:spcBef>
                <a:spcPct val="0"/>
              </a:spcBef>
              <a:spcAft>
                <a:spcPct val="0"/>
              </a:spcAft>
              <a:defRPr/>
            </a:pPr>
            <a:r>
              <a:rPr lang="en-US" altLang="zh-CN" sz="2400" b="1" dirty="0">
                <a:latin typeface="仿宋" panose="02010609060101010101" charset="-122"/>
                <a:ea typeface="仿宋" panose="02010609060101010101" charset="-122"/>
                <a:cs typeface="仿宋" panose="02010609060101010101" charset="-122"/>
              </a:rPr>
              <a:t>   </a:t>
            </a:r>
            <a:r>
              <a:rPr lang="zh-CN" altLang="en-US" sz="2400" b="1" dirty="0">
                <a:solidFill>
                  <a:schemeClr val="bg1"/>
                </a:solidFill>
                <a:latin typeface="仿宋" panose="02010609060101010101" charset="-122"/>
                <a:ea typeface="仿宋" panose="02010609060101010101" charset="-122"/>
                <a:cs typeface="仿宋" panose="02010609060101010101" charset="-122"/>
              </a:rPr>
              <a:t>示例</a:t>
            </a:r>
            <a:r>
              <a:rPr lang="en-US" altLang="zh-CN" sz="2400" b="1" dirty="0">
                <a:solidFill>
                  <a:schemeClr val="bg1"/>
                </a:solidFill>
                <a:latin typeface="仿宋" panose="02010609060101010101" charset="-122"/>
                <a:ea typeface="仿宋" panose="02010609060101010101" charset="-122"/>
                <a:cs typeface="仿宋" panose="02010609060101010101" charset="-122"/>
              </a:rPr>
              <a:t>1</a:t>
            </a:r>
            <a:r>
              <a:rPr lang="zh-CN" altLang="en-US" sz="2400" b="1" dirty="0">
                <a:solidFill>
                  <a:schemeClr val="bg1"/>
                </a:solidFill>
                <a:latin typeface="仿宋" panose="02010609060101010101" charset="-122"/>
                <a:ea typeface="仿宋" panose="02010609060101010101" charset="-122"/>
                <a:cs typeface="仿宋" panose="02010609060101010101" charset="-122"/>
              </a:rPr>
              <a:t>：运用开放式的提问，获得更多信息</a:t>
            </a:r>
            <a:endParaRPr lang="zh-CN" altLang="en-US" sz="2400" b="1" dirty="0">
              <a:solidFill>
                <a:schemeClr val="bg1"/>
              </a:solidFill>
              <a:latin typeface="仿宋" panose="02010609060101010101" charset="-122"/>
              <a:ea typeface="仿宋" panose="02010609060101010101" charset="-122"/>
              <a:cs typeface="仿宋" panose="02010609060101010101" charset="-122"/>
            </a:endParaRPr>
          </a:p>
        </p:txBody>
      </p:sp>
      <p:sp>
        <p:nvSpPr>
          <p:cNvPr id="12" name="文本框 11"/>
          <p:cNvSpPr txBox="1"/>
          <p:nvPr/>
        </p:nvSpPr>
        <p:spPr>
          <a:xfrm>
            <a:off x="339724" y="4323929"/>
            <a:ext cx="11269617" cy="829945"/>
          </a:xfrm>
          <a:prstGeom prst="rect">
            <a:avLst/>
          </a:prstGeom>
          <a:noFill/>
        </p:spPr>
        <p:txBody>
          <a:bodyPr wrap="square" rtlCol="0">
            <a:spAutoFit/>
          </a:bodyPr>
          <a:p>
            <a:pPr algn="just"/>
            <a:r>
              <a:rPr lang="zh-CN" altLang="en-US" sz="2400" b="1" dirty="0" smtClean="0">
                <a:latin typeface="仿宋" panose="02010609060101010101" charset="-122"/>
                <a:ea typeface="仿宋" panose="02010609060101010101" charset="-122"/>
                <a:cs typeface="仿宋" panose="02010609060101010101" charset="-122"/>
              </a:rPr>
              <a:t>案主:我觉得张叶和李丽的苦恼，问题不在于他们的父母，而在于他们自己。</a:t>
            </a:r>
            <a:endParaRPr lang="zh-CN" altLang="en-US" sz="2400" b="1" dirty="0" smtClean="0">
              <a:latin typeface="仿宋" panose="02010609060101010101" charset="-122"/>
              <a:ea typeface="仿宋" panose="02010609060101010101" charset="-122"/>
              <a:cs typeface="仿宋" panose="02010609060101010101" charset="-122"/>
            </a:endParaRPr>
          </a:p>
          <a:p>
            <a:pPr algn="just"/>
            <a:r>
              <a:rPr lang="zh-CN" altLang="en-US" sz="2400" b="1" dirty="0" smtClean="0">
                <a:latin typeface="仿宋" panose="02010609060101010101" charset="-122"/>
                <a:ea typeface="仿宋" panose="02010609060101010101" charset="-122"/>
                <a:cs typeface="仿宋" panose="02010609060101010101" charset="-122"/>
              </a:rPr>
              <a:t>工作者:能进一步讲讲为什么吗?</a:t>
            </a:r>
            <a:endParaRPr lang="zh-CN" altLang="en-US" sz="2400" b="1" dirty="0" smtClean="0">
              <a:latin typeface="仿宋" panose="02010609060101010101" charset="-122"/>
              <a:ea typeface="仿宋" panose="02010609060101010101" charset="-122"/>
              <a:cs typeface="仿宋" panose="02010609060101010101" charset="-122"/>
            </a:endParaRPr>
          </a:p>
        </p:txBody>
      </p:sp>
      <p:grpSp>
        <p:nvGrpSpPr>
          <p:cNvPr id="99" name="组合 98"/>
          <p:cNvGrpSpPr/>
          <p:nvPr/>
        </p:nvGrpSpPr>
        <p:grpSpPr>
          <a:xfrm>
            <a:off x="631190" y="3251200"/>
            <a:ext cx="447040" cy="431165"/>
            <a:chOff x="5037571" y="856343"/>
            <a:chExt cx="715006" cy="702571"/>
          </a:xfrm>
          <a:gradFill>
            <a:gsLst>
              <a:gs pos="0">
                <a:srgbClr val="E30000"/>
              </a:gs>
              <a:gs pos="100000">
                <a:srgbClr val="760303"/>
              </a:gs>
            </a:gsLst>
            <a:lin ang="5400000" scaled="0"/>
          </a:gradFill>
        </p:grpSpPr>
        <p:sp>
          <p:nvSpPr>
            <p:cNvPr id="10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 name="圆角矩形 236"/>
          <p:cNvSpPr/>
          <p:nvPr>
            <p:custDataLst>
              <p:tags r:id="rId1"/>
            </p:custDataLst>
          </p:nvPr>
        </p:nvSpPr>
        <p:spPr>
          <a:xfrm>
            <a:off x="1313180" y="1495425"/>
            <a:ext cx="7349490" cy="628650"/>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14300" y="2791460"/>
            <a:ext cx="11957685" cy="3500755"/>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sp>
        <p:nvSpPr>
          <p:cNvPr id="3" name="Rectangle 13"/>
          <p:cNvSpPr>
            <a:spLocks noChangeArrowheads="1"/>
          </p:cNvSpPr>
          <p:nvPr/>
        </p:nvSpPr>
        <p:spPr bwMode="auto">
          <a:xfrm>
            <a:off x="2951551" y="5199439"/>
            <a:ext cx="651986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ea typeface="微软雅黑" panose="020B0503020204020204" charset="-122"/>
            </a:endParaRPr>
          </a:p>
        </p:txBody>
      </p:sp>
      <p:sp>
        <p:nvSpPr>
          <p:cNvPr id="11" name="矩形 10"/>
          <p:cNvSpPr/>
          <p:nvPr/>
        </p:nvSpPr>
        <p:spPr>
          <a:xfrm>
            <a:off x="1276985" y="1609725"/>
            <a:ext cx="7134225" cy="368935"/>
          </a:xfrm>
          <a:prstGeom prst="rect">
            <a:avLst/>
          </a:prstGeom>
          <a:noFill/>
          <a:ln>
            <a:noFill/>
          </a:ln>
        </p:spPr>
        <p:txBody>
          <a:bodyPr vert="horz" wrap="square" lIns="0" tIns="0" rIns="0" bIns="0" numCol="1" anchor="t" anchorCtr="0" compatLnSpc="1">
            <a:spAutoFit/>
          </a:bodyPr>
          <a:p>
            <a:pPr algn="ctr" defTabSz="685165" fontAlgn="base">
              <a:spcBef>
                <a:spcPct val="0"/>
              </a:spcBef>
              <a:spcAft>
                <a:spcPct val="0"/>
              </a:spcAft>
              <a:defRPr/>
            </a:pPr>
            <a:r>
              <a:rPr lang="en-US" altLang="zh-CN" sz="2400" b="1" dirty="0">
                <a:latin typeface="仿宋" panose="02010609060101010101" charset="-122"/>
                <a:ea typeface="仿宋" panose="02010609060101010101" charset="-122"/>
                <a:cs typeface="仿宋" panose="02010609060101010101" charset="-122"/>
              </a:rPr>
              <a:t>   </a:t>
            </a:r>
            <a:r>
              <a:rPr lang="zh-CN" altLang="en-US" sz="2400" b="1" dirty="0">
                <a:solidFill>
                  <a:schemeClr val="bg1"/>
                </a:solidFill>
                <a:latin typeface="仿宋" panose="02010609060101010101" charset="-122"/>
                <a:ea typeface="仿宋" panose="02010609060101010101" charset="-122"/>
                <a:cs typeface="仿宋" panose="02010609060101010101" charset="-122"/>
              </a:rPr>
              <a:t>示例</a:t>
            </a:r>
            <a:r>
              <a:rPr lang="en-US" altLang="zh-CN" sz="2400" b="1" dirty="0">
                <a:solidFill>
                  <a:schemeClr val="bg1"/>
                </a:solidFill>
                <a:latin typeface="仿宋" panose="02010609060101010101" charset="-122"/>
                <a:ea typeface="仿宋" panose="02010609060101010101" charset="-122"/>
                <a:cs typeface="仿宋" panose="02010609060101010101" charset="-122"/>
              </a:rPr>
              <a:t>2</a:t>
            </a:r>
            <a:r>
              <a:rPr lang="zh-CN" altLang="en-US" sz="2400" b="1" dirty="0">
                <a:solidFill>
                  <a:schemeClr val="bg1"/>
                </a:solidFill>
                <a:latin typeface="仿宋" panose="02010609060101010101" charset="-122"/>
                <a:ea typeface="仿宋" panose="02010609060101010101" charset="-122"/>
                <a:cs typeface="仿宋" panose="02010609060101010101" charset="-122"/>
              </a:rPr>
              <a:t>：</a:t>
            </a:r>
            <a:r>
              <a:rPr lang="zh-CN" altLang="en-US" sz="2400" b="1" dirty="0">
                <a:solidFill>
                  <a:schemeClr val="bg1"/>
                </a:solidFill>
                <a:latin typeface="仿宋" panose="02010609060101010101" charset="-122"/>
                <a:ea typeface="仿宋" panose="02010609060101010101" charset="-122"/>
                <a:cs typeface="仿宋" panose="02010609060101010101" charset="-122"/>
                <a:sym typeface="+mn-ea"/>
              </a:rPr>
              <a:t>采用重述的方法，将混杂的信息重新排列</a:t>
            </a:r>
            <a:endParaRPr lang="zh-CN" altLang="en-US" sz="2400" b="1" dirty="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12" name="文本框 11"/>
          <p:cNvSpPr txBox="1"/>
          <p:nvPr/>
        </p:nvSpPr>
        <p:spPr>
          <a:xfrm>
            <a:off x="208279" y="3125684"/>
            <a:ext cx="11269617" cy="3046095"/>
          </a:xfrm>
          <a:prstGeom prst="rect">
            <a:avLst/>
          </a:prstGeom>
          <a:noFill/>
        </p:spPr>
        <p:txBody>
          <a:bodyPr wrap="square" rtlCol="0">
            <a:spAutoFit/>
          </a:bodyPr>
          <a:p>
            <a:pPr algn="just"/>
            <a:r>
              <a:rPr lang="zh-CN" altLang="en-US" sz="2400" b="1" dirty="0" smtClean="0">
                <a:latin typeface="仿宋" panose="02010609060101010101" charset="-122"/>
                <a:ea typeface="仿宋" panose="02010609060101010101" charset="-122"/>
                <a:cs typeface="仿宋" panose="02010609060101010101" charset="-122"/>
                <a:sym typeface="+mn-ea"/>
              </a:rPr>
              <a:t>案主:我知道我必须摆脱出来，否则特别影响我的情绪，搞得我什么事情都做不了。可我这样也太自私了。他们是我的父母，身体也不好，我总得想办法让他们幸福一点。不知道</a:t>
            </a:r>
            <a:r>
              <a:rPr lang="zh-CN" altLang="en-US" sz="2400" b="1" dirty="0" smtClean="0">
                <a:latin typeface="仿宋" panose="02010609060101010101" charset="-122"/>
                <a:ea typeface="仿宋" panose="02010609060101010101" charset="-122"/>
                <a:cs typeface="仿宋" panose="02010609060101010101" charset="-122"/>
                <a:sym typeface="+mn-ea"/>
              </a:rPr>
              <a:t>他们还有没有希望。</a:t>
            </a:r>
            <a:endParaRPr lang="zh-CN" altLang="en-US" sz="2400" b="1" dirty="0" smtClean="0">
              <a:latin typeface="仿宋" panose="02010609060101010101" charset="-122"/>
              <a:ea typeface="仿宋" panose="02010609060101010101" charset="-122"/>
              <a:cs typeface="仿宋" panose="02010609060101010101" charset="-122"/>
              <a:sym typeface="+mn-ea"/>
            </a:endParaRPr>
          </a:p>
          <a:p>
            <a:pPr algn="just"/>
            <a:endParaRPr lang="zh-CN" altLang="en-US" sz="2400" b="1" dirty="0" smtClean="0">
              <a:latin typeface="仿宋" panose="02010609060101010101" charset="-122"/>
              <a:ea typeface="仿宋" panose="02010609060101010101" charset="-122"/>
              <a:cs typeface="仿宋" panose="02010609060101010101" charset="-122"/>
            </a:endParaRPr>
          </a:p>
          <a:p>
            <a:pPr algn="just"/>
            <a:r>
              <a:rPr lang="zh-CN" altLang="en-US" sz="2400" b="1" dirty="0" smtClean="0">
                <a:latin typeface="仿宋" panose="02010609060101010101" charset="-122"/>
                <a:ea typeface="仿宋" panose="02010609060101010101" charset="-122"/>
                <a:cs typeface="仿宋" panose="02010609060101010101" charset="-122"/>
                <a:sym typeface="+mn-ea"/>
              </a:rPr>
              <a:t>工作者:你的感觉好像很复杂。一个你在说，不要太多参与父母的事情，他们是独立的大人了，应该能够处理好他们自己的事情。可是另外一个你在说，父母的事情上自己是有责任的，应该继续努力让父母的关系变好。放弃帮助父母改善关系你会觉得内疚，而继续努力，又觉得信心不足，是这样吗？</a:t>
            </a:r>
            <a:endParaRPr lang="zh-CN" altLang="en-US" sz="2400" b="1" dirty="0" smtClean="0">
              <a:latin typeface="仿宋" panose="02010609060101010101" charset="-122"/>
              <a:ea typeface="仿宋" panose="02010609060101010101" charset="-122"/>
              <a:cs typeface="仿宋" panose="02010609060101010101" charset="-122"/>
            </a:endParaRPr>
          </a:p>
        </p:txBody>
      </p:sp>
      <p:grpSp>
        <p:nvGrpSpPr>
          <p:cNvPr id="99" name="组合 98"/>
          <p:cNvGrpSpPr/>
          <p:nvPr/>
        </p:nvGrpSpPr>
        <p:grpSpPr>
          <a:xfrm>
            <a:off x="631190" y="1589405"/>
            <a:ext cx="447040" cy="431165"/>
            <a:chOff x="5037571" y="856343"/>
            <a:chExt cx="715006" cy="702571"/>
          </a:xfrm>
          <a:gradFill>
            <a:gsLst>
              <a:gs pos="0">
                <a:srgbClr val="E30000"/>
              </a:gs>
              <a:gs pos="100000">
                <a:srgbClr val="760303"/>
              </a:gs>
            </a:gsLst>
            <a:lin ang="5400000" scaled="0"/>
          </a:gradFill>
        </p:grpSpPr>
        <p:sp>
          <p:nvSpPr>
            <p:cNvPr id="10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 name="圆角矩形 236"/>
          <p:cNvSpPr/>
          <p:nvPr>
            <p:custDataLst>
              <p:tags r:id="rId1"/>
            </p:custDataLst>
          </p:nvPr>
        </p:nvSpPr>
        <p:spPr>
          <a:xfrm>
            <a:off x="1313180" y="1495425"/>
            <a:ext cx="6168390" cy="628650"/>
          </a:xfrm>
          <a:prstGeom prst="roundRect">
            <a:avLst/>
          </a:prstGeom>
          <a:gradFill>
            <a:gsLst>
              <a:gs pos="0">
                <a:srgbClr val="E30000"/>
              </a:gs>
              <a:gs pos="100000">
                <a:srgbClr val="760303"/>
              </a:gs>
            </a:gsLst>
            <a:lin ang="2700000" scaled="0"/>
          </a:gra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2"/>
            </p:custDataLst>
          </p:nvPr>
        </p:nvSpPr>
        <p:spPr>
          <a:xfrm>
            <a:off x="114300" y="2682875"/>
            <a:ext cx="11957685" cy="3791585"/>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77" name="文本框 76"/>
          <p:cNvSpPr txBox="1"/>
          <p:nvPr/>
        </p:nvSpPr>
        <p:spPr>
          <a:xfrm>
            <a:off x="477520" y="184785"/>
            <a:ext cx="3958590" cy="46037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一般技巧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9" name="TextBox 1"/>
          <p:cNvSpPr txBox="1"/>
          <p:nvPr/>
        </p:nvSpPr>
        <p:spPr>
          <a:xfrm>
            <a:off x="2072752" y="264959"/>
            <a:ext cx="1783080" cy="368300"/>
          </a:xfrm>
          <a:prstGeom prst="rect">
            <a:avLst/>
          </a:prstGeom>
          <a:noFill/>
        </p:spPr>
        <p:txBody>
          <a:bodyPr wrap="none" rtlCol="0">
            <a:spAutoFit/>
          </a:bodyPr>
          <a:lstStyle>
            <a:defPPr>
              <a:defRPr lang="zh-CN"/>
            </a:defPPr>
            <a:lvl1pPr>
              <a:defRPr sz="2200">
                <a:latin typeface="微软雅黑" panose="020B0503020204020204" charset="-122"/>
                <a:ea typeface="微软雅黑" panose="020B0503020204020204" charset="-122"/>
              </a:defRPr>
            </a:lvl1pPr>
          </a:lstStyle>
          <a:p>
            <a:pPr algn="l"/>
            <a:r>
              <a:rPr lang="zh-CN" altLang="en-US" sz="1800" b="1" dirty="0">
                <a:solidFill>
                  <a:schemeClr val="tx1">
                    <a:lumMod val="75000"/>
                    <a:lumOff val="25000"/>
                  </a:schemeClr>
                </a:solidFill>
              </a:rPr>
              <a:t>有效沟通的技巧</a:t>
            </a:r>
            <a:endParaRPr lang="en-US" altLang="zh-CN" sz="1800" b="1" dirty="0">
              <a:solidFill>
                <a:schemeClr val="tx1">
                  <a:lumMod val="75000"/>
                  <a:lumOff val="25000"/>
                </a:schemeClr>
              </a:solidFill>
            </a:endParaRPr>
          </a:p>
        </p:txBody>
      </p:sp>
      <p:cxnSp>
        <p:nvCxnSpPr>
          <p:cNvPr id="80" name="直接连接符 79"/>
          <p:cNvCxnSpPr/>
          <p:nvPr userDrawn="1"/>
        </p:nvCxnSpPr>
        <p:spPr>
          <a:xfrm flipV="1">
            <a:off x="1907540" y="280670"/>
            <a:ext cx="0" cy="364490"/>
          </a:xfrm>
          <a:prstGeom prst="line">
            <a:avLst/>
          </a:prstGeom>
          <a:ln w="22225">
            <a:solidFill>
              <a:srgbClr val="008582"/>
            </a:solidFill>
          </a:ln>
        </p:spPr>
        <p:style>
          <a:lnRef idx="1">
            <a:schemeClr val="accent1"/>
          </a:lnRef>
          <a:fillRef idx="0">
            <a:schemeClr val="accent1"/>
          </a:fillRef>
          <a:effectRef idx="0">
            <a:schemeClr val="accent1"/>
          </a:effectRef>
          <a:fontRef idx="minor">
            <a:schemeClr val="tx1"/>
          </a:fontRef>
        </p:style>
      </p:cxnSp>
      <p:sp>
        <p:nvSpPr>
          <p:cNvPr id="81" name="等腰三角形 80"/>
          <p:cNvSpPr/>
          <p:nvPr/>
        </p:nvSpPr>
        <p:spPr>
          <a:xfrm rot="5400000">
            <a:off x="102870" y="276225"/>
            <a:ext cx="306070" cy="283210"/>
          </a:xfrm>
          <a:prstGeom prst="triangle">
            <a:avLst/>
          </a:prstGeom>
          <a:solidFill>
            <a:srgbClr val="008582"/>
          </a:solidFill>
          <a:ln>
            <a:solidFill>
              <a:srgbClr val="0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cxnSp>
        <p:nvCxnSpPr>
          <p:cNvPr id="83" name="直接连接符 82"/>
          <p:cNvCxnSpPr/>
          <p:nvPr/>
        </p:nvCxnSpPr>
        <p:spPr>
          <a:xfrm>
            <a:off x="4436110" y="462915"/>
            <a:ext cx="7765415" cy="0"/>
          </a:xfrm>
          <a:prstGeom prst="line">
            <a:avLst/>
          </a:prstGeom>
          <a:ln w="12700">
            <a:solidFill>
              <a:srgbClr val="008582"/>
            </a:solidFill>
          </a:ln>
        </p:spPr>
        <p:style>
          <a:lnRef idx="1">
            <a:schemeClr val="accent1"/>
          </a:lnRef>
          <a:fillRef idx="0">
            <a:schemeClr val="accent1"/>
          </a:fillRef>
          <a:effectRef idx="0">
            <a:schemeClr val="accent1"/>
          </a:effectRef>
          <a:fontRef idx="minor">
            <a:schemeClr val="tx1"/>
          </a:fontRef>
        </p:style>
      </p:cxnSp>
      <p:sp>
        <p:nvSpPr>
          <p:cNvPr id="3" name="Rectangle 13"/>
          <p:cNvSpPr>
            <a:spLocks noChangeArrowheads="1"/>
          </p:cNvSpPr>
          <p:nvPr/>
        </p:nvSpPr>
        <p:spPr bwMode="auto">
          <a:xfrm>
            <a:off x="2951551" y="5199439"/>
            <a:ext cx="6519863"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ea typeface="微软雅黑" panose="020B0503020204020204" charset="-122"/>
            </a:endParaRPr>
          </a:p>
        </p:txBody>
      </p:sp>
      <p:sp>
        <p:nvSpPr>
          <p:cNvPr id="11" name="矩形 10"/>
          <p:cNvSpPr/>
          <p:nvPr/>
        </p:nvSpPr>
        <p:spPr>
          <a:xfrm>
            <a:off x="1276985" y="1609725"/>
            <a:ext cx="5913120" cy="368935"/>
          </a:xfrm>
          <a:prstGeom prst="rect">
            <a:avLst/>
          </a:prstGeom>
          <a:noFill/>
          <a:ln>
            <a:noFill/>
          </a:ln>
        </p:spPr>
        <p:txBody>
          <a:bodyPr vert="horz" wrap="square" lIns="0" tIns="0" rIns="0" bIns="0" numCol="1" anchor="t" anchorCtr="0" compatLnSpc="1">
            <a:spAutoFit/>
          </a:bodyPr>
          <a:p>
            <a:pPr algn="ctr" defTabSz="685165" fontAlgn="base">
              <a:spcBef>
                <a:spcPct val="0"/>
              </a:spcBef>
              <a:spcAft>
                <a:spcPct val="0"/>
              </a:spcAft>
              <a:defRPr/>
            </a:pPr>
            <a:r>
              <a:rPr lang="en-US" altLang="zh-CN" sz="2400" b="1" dirty="0">
                <a:latin typeface="仿宋" panose="02010609060101010101" charset="-122"/>
                <a:ea typeface="仿宋" panose="02010609060101010101" charset="-122"/>
                <a:cs typeface="仿宋" panose="02010609060101010101" charset="-122"/>
              </a:rPr>
              <a:t>   </a:t>
            </a:r>
            <a:r>
              <a:rPr lang="zh-CN" altLang="en-US" sz="2400" b="1" dirty="0">
                <a:solidFill>
                  <a:schemeClr val="bg1"/>
                </a:solidFill>
                <a:latin typeface="仿宋" panose="02010609060101010101" charset="-122"/>
                <a:ea typeface="仿宋" panose="02010609060101010101" charset="-122"/>
                <a:cs typeface="仿宋" panose="02010609060101010101" charset="-122"/>
              </a:rPr>
              <a:t>示例</a:t>
            </a:r>
            <a:r>
              <a:rPr lang="en-US" altLang="zh-CN" sz="2400" b="1" dirty="0">
                <a:solidFill>
                  <a:schemeClr val="bg1"/>
                </a:solidFill>
                <a:latin typeface="仿宋" panose="02010609060101010101" charset="-122"/>
                <a:ea typeface="仿宋" panose="02010609060101010101" charset="-122"/>
                <a:cs typeface="仿宋" panose="02010609060101010101" charset="-122"/>
              </a:rPr>
              <a:t>3</a:t>
            </a:r>
            <a:r>
              <a:rPr lang="zh-CN" altLang="en-US" sz="2400" b="1" dirty="0">
                <a:solidFill>
                  <a:schemeClr val="bg1"/>
                </a:solidFill>
                <a:latin typeface="仿宋" panose="02010609060101010101" charset="-122"/>
                <a:ea typeface="仿宋" panose="02010609060101010101" charset="-122"/>
                <a:cs typeface="仿宋" panose="02010609060101010101" charset="-122"/>
              </a:rPr>
              <a:t>：</a:t>
            </a:r>
            <a:r>
              <a:rPr lang="zh-CN" altLang="en-US" sz="2400" b="1" dirty="0">
                <a:solidFill>
                  <a:schemeClr val="bg1"/>
                </a:solidFill>
                <a:latin typeface="仿宋" panose="02010609060101010101" charset="-122"/>
                <a:ea typeface="仿宋" panose="02010609060101010101" charset="-122"/>
                <a:cs typeface="仿宋" panose="02010609060101010101" charset="-122"/>
                <a:sym typeface="+mn-ea"/>
              </a:rPr>
              <a:t>请其他的成员帮助澄清</a:t>
            </a:r>
            <a:endParaRPr lang="zh-CN" altLang="en-US" sz="2400" b="1" dirty="0">
              <a:solidFill>
                <a:schemeClr val="bg1"/>
              </a:solidFill>
              <a:latin typeface="仿宋" panose="02010609060101010101" charset="-122"/>
              <a:ea typeface="仿宋" panose="02010609060101010101" charset="-122"/>
              <a:cs typeface="仿宋" panose="02010609060101010101" charset="-122"/>
              <a:sym typeface="+mn-ea"/>
            </a:endParaRPr>
          </a:p>
        </p:txBody>
      </p:sp>
      <p:sp>
        <p:nvSpPr>
          <p:cNvPr id="12" name="文本框 11"/>
          <p:cNvSpPr txBox="1"/>
          <p:nvPr/>
        </p:nvSpPr>
        <p:spPr>
          <a:xfrm>
            <a:off x="208279" y="2955504"/>
            <a:ext cx="11269617" cy="3415030"/>
          </a:xfrm>
          <a:prstGeom prst="rect">
            <a:avLst/>
          </a:prstGeom>
          <a:noFill/>
        </p:spPr>
        <p:txBody>
          <a:bodyPr wrap="square" rtlCol="0">
            <a:spAutoFit/>
          </a:bodyPr>
          <a:p>
            <a:pPr algn="just"/>
            <a:r>
              <a:rPr lang="zh-CN" altLang="en-US" sz="2400" b="1" dirty="0" smtClean="0">
                <a:latin typeface="仿宋" panose="02010609060101010101" charset="-122"/>
                <a:ea typeface="仿宋" panose="02010609060101010101" charset="-122"/>
                <a:cs typeface="仿宋" panose="02010609060101010101" charset="-122"/>
                <a:sym typeface="+mn-ea"/>
              </a:rPr>
              <a:t>小华:我跟我妈说希望她能够接受小刚。她说她没反对我们交往。她说得也不错啊。我不能逼她一定要对小刚微笑吧。我知道强颜欢笑是什么滋味。可他们在一起，你知道那种感觉，总是很别扭。我这样两边哄着，早晚会被逼疯的。</a:t>
            </a:r>
            <a:endParaRPr lang="zh-CN" altLang="en-US" sz="2400" b="1" dirty="0" smtClean="0">
              <a:latin typeface="仿宋" panose="02010609060101010101" charset="-122"/>
              <a:ea typeface="仿宋" panose="02010609060101010101" charset="-122"/>
              <a:cs typeface="仿宋" panose="02010609060101010101" charset="-122"/>
            </a:endParaRPr>
          </a:p>
          <a:p>
            <a:pPr algn="just"/>
            <a:r>
              <a:rPr lang="zh-CN" altLang="en-US" sz="2400" b="1" dirty="0" smtClean="0">
                <a:latin typeface="仿宋" panose="02010609060101010101" charset="-122"/>
                <a:ea typeface="仿宋" panose="02010609060101010101" charset="-122"/>
                <a:cs typeface="仿宋" panose="02010609060101010101" charset="-122"/>
                <a:sym typeface="+mn-ea"/>
              </a:rPr>
              <a:t>工作者:有谁觉得对小华现在的感受比较理解?</a:t>
            </a:r>
            <a:endParaRPr lang="zh-CN" altLang="en-US" sz="2400" b="1" dirty="0" smtClean="0">
              <a:latin typeface="仿宋" panose="02010609060101010101" charset="-122"/>
              <a:ea typeface="仿宋" panose="02010609060101010101" charset="-122"/>
              <a:cs typeface="仿宋" panose="02010609060101010101" charset="-122"/>
            </a:endParaRPr>
          </a:p>
          <a:p>
            <a:pPr algn="just"/>
            <a:r>
              <a:rPr lang="zh-CN" altLang="en-US" sz="2400" b="1" dirty="0" smtClean="0">
                <a:latin typeface="仿宋" panose="02010609060101010101" charset="-122"/>
                <a:ea typeface="仿宋" panose="02010609060101010101" charset="-122"/>
                <a:cs typeface="仿宋" panose="02010609060101010101" charset="-122"/>
                <a:sym typeface="+mn-ea"/>
              </a:rPr>
              <a:t>小丹:我想是不是这样，小华，你很希望你喜欢的两个人也能真心互相喜欢，这样三个人快快乐乐地在一起就好了。可现在你觉得妈妈虽然表示不反对你和小刚来往，但内心并没有接受小刚，所以你有点生你妈的气，但又挺为你妈难受。你很爱小刚，很看重小刚的感受。你自己两面逢迎，努力讨两个人的喜欢，却没有谁能帮你，理解你，所以你觉得很累，很委屈。</a:t>
            </a:r>
            <a:endParaRPr lang="zh-CN" altLang="en-US" sz="2400" b="1" dirty="0" smtClean="0">
              <a:latin typeface="仿宋" panose="02010609060101010101" charset="-122"/>
              <a:ea typeface="仿宋" panose="02010609060101010101" charset="-122"/>
              <a:cs typeface="仿宋" panose="02010609060101010101" charset="-122"/>
            </a:endParaRPr>
          </a:p>
        </p:txBody>
      </p:sp>
      <p:grpSp>
        <p:nvGrpSpPr>
          <p:cNvPr id="99" name="组合 98"/>
          <p:cNvGrpSpPr/>
          <p:nvPr/>
        </p:nvGrpSpPr>
        <p:grpSpPr>
          <a:xfrm>
            <a:off x="631190" y="1589405"/>
            <a:ext cx="447040" cy="431165"/>
            <a:chOff x="5037571" y="856343"/>
            <a:chExt cx="715006" cy="702571"/>
          </a:xfrm>
          <a:gradFill>
            <a:gsLst>
              <a:gs pos="0">
                <a:srgbClr val="E30000"/>
              </a:gs>
              <a:gs pos="100000">
                <a:srgbClr val="760303"/>
              </a:gs>
            </a:gsLst>
            <a:lin ang="5400000" scaled="0"/>
          </a:gradFill>
        </p:grpSpPr>
        <p:sp>
          <p:nvSpPr>
            <p:cNvPr id="10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sp>
          <p:nvSpPr>
            <p:cNvPr id="10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 grpId="0" bldLvl="0" animBg="1"/>
    </p:bldLst>
  </p:timing>
</p:sld>
</file>

<file path=ppt/tags/tag1.xml><?xml version="1.0" encoding="utf-8"?>
<p:tagLst xmlns:p="http://schemas.openxmlformats.org/presentationml/2006/main">
  <p:tag name="KSO_WM_DIAGRAM_VIRTUALLY_FRAME" val="{&quot;height&quot;:383.4985039370078,&quot;left&quot;:84.65,&quot;top&quot;:111.91566929133857,&quot;width&quot;:776.65}"/>
</p:tagLst>
</file>

<file path=ppt/tags/tag10.xml><?xml version="1.0" encoding="utf-8"?>
<p:tagLst xmlns:p="http://schemas.openxmlformats.org/presentationml/2006/main">
  <p:tag name="KSO_WM_DIAGRAM_VIRTUALLY_FRAME" val="{&quot;height&quot;:449.49803149606294,&quot;left&quot;:84.65,&quot;top&quot;:111.91566929133857,&quot;width&quot;:776.65}"/>
</p:tagLst>
</file>

<file path=ppt/tags/tag100.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1.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2.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103.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4.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5.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6.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7.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8.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09.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1.xml><?xml version="1.0" encoding="utf-8"?>
<p:tagLst xmlns:p="http://schemas.openxmlformats.org/presentationml/2006/main">
  <p:tag name="KSO_WM_DIAGRAM_VIRTUALLY_FRAME" val="{&quot;height&quot;:449.49803149606294,&quot;left&quot;:84.65,&quot;top&quot;:111.91566929133857,&quot;width&quot;:776.65}"/>
</p:tagLst>
</file>

<file path=ppt/tags/tag110.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11.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12.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113.xml><?xml version="1.0" encoding="utf-8"?>
<p:tagLst xmlns:p="http://schemas.openxmlformats.org/presentationml/2006/main">
  <p:tag name="commondata" val="eyJoZGlkIjoiNDFkNWY3NzZkMDM3MzI3OTNmNGJkZjQ1ZGMwNTExYWMifQ=="/>
</p:tagLst>
</file>

<file path=ppt/tags/tag12.xml><?xml version="1.0" encoding="utf-8"?>
<p:tagLst xmlns:p="http://schemas.openxmlformats.org/presentationml/2006/main">
  <p:tag name="KSO_WM_DIAGRAM_VIRTUALLY_FRAME" val="{&quot;height&quot;:449.49803149606294,&quot;left&quot;:84.65,&quot;top&quot;:111.91566929133857,&quot;width&quot;:776.65}"/>
</p:tagLst>
</file>

<file path=ppt/tags/tag13.xml><?xml version="1.0" encoding="utf-8"?>
<p:tagLst xmlns:p="http://schemas.openxmlformats.org/presentationml/2006/main">
  <p:tag name="KSO_WM_DIAGRAM_VIRTUALLY_FRAME" val="{&quot;height&quot;:449.49803149606294,&quot;left&quot;:84.65,&quot;top&quot;:111.91566929133857,&quot;width&quot;:776.65}"/>
</p:tagLst>
</file>

<file path=ppt/tags/tag14.xml><?xml version="1.0" encoding="utf-8"?>
<p:tagLst xmlns:p="http://schemas.openxmlformats.org/presentationml/2006/main">
  <p:tag name="KSO_WM_DIAGRAM_VIRTUALLY_FRAME" val="{&quot;height&quot;:449.49803149606294,&quot;left&quot;:84.65,&quot;top&quot;:111.91566929133857,&quot;width&quot;:776.65}"/>
</p:tagLst>
</file>

<file path=ppt/tags/tag15.xml><?xml version="1.0" encoding="utf-8"?>
<p:tagLst xmlns:p="http://schemas.openxmlformats.org/presentationml/2006/main">
  <p:tag name="KSO_WM_DIAGRAM_VIRTUALLY_FRAME" val="{&quot;height&quot;:449.49803149606294,&quot;left&quot;:84.65,&quot;top&quot;:111.91566929133857,&quot;width&quot;:776.65}"/>
</p:tagLst>
</file>

<file path=ppt/tags/tag16.xml><?xml version="1.0" encoding="utf-8"?>
<p:tagLst xmlns:p="http://schemas.openxmlformats.org/presentationml/2006/main">
  <p:tag name="KSO_WM_DIAGRAM_VIRTUALLY_FRAME" val="{&quot;height&quot;:449.49803149606294,&quot;left&quot;:84.65,&quot;top&quot;:111.91566929133857,&quot;width&quot;:776.65}"/>
</p:tagLst>
</file>

<file path=ppt/tags/tag17.xml><?xml version="1.0" encoding="utf-8"?>
<p:tagLst xmlns:p="http://schemas.openxmlformats.org/presentationml/2006/main">
  <p:tag name="KSO_WM_DIAGRAM_VIRTUALLY_FRAME" val="{&quot;height&quot;:449.49803149606294,&quot;left&quot;:84.65,&quot;top&quot;:111.91566929133857,&quot;width&quot;:776.65}"/>
</p:tagLst>
</file>

<file path=ppt/tags/tag18.xml><?xml version="1.0" encoding="utf-8"?>
<p:tagLst xmlns:p="http://schemas.openxmlformats.org/presentationml/2006/main">
  <p:tag name="KSO_WM_DIAGRAM_VIRTUALLY_FRAME" val="{&quot;height&quot;:449.49803149606294,&quot;left&quot;:84.65,&quot;top&quot;:111.91566929133857,&quot;width&quot;:776.65}"/>
</p:tagLst>
</file>

<file path=ppt/tags/tag19.xml><?xml version="1.0" encoding="utf-8"?>
<p:tagLst xmlns:p="http://schemas.openxmlformats.org/presentationml/2006/main">
  <p:tag name="KSO_WM_DIAGRAM_VIRTUALLY_FRAME" val="{&quot;height&quot;:449.49803149606294,&quot;left&quot;:84.65,&quot;top&quot;:111.91566929133857,&quot;width&quot;:776.65}"/>
</p:tagLst>
</file>

<file path=ppt/tags/tag2.xml><?xml version="1.0" encoding="utf-8"?>
<p:tagLst xmlns:p="http://schemas.openxmlformats.org/presentationml/2006/main">
  <p:tag name="KSO_WM_DIAGRAM_VIRTUALLY_FRAME" val="{&quot;height&quot;:449.49803149606294,&quot;left&quot;:84.65,&quot;top&quot;:111.91566929133857,&quot;width&quot;:776.65}"/>
</p:tagLst>
</file>

<file path=ppt/tags/tag20.xml><?xml version="1.0" encoding="utf-8"?>
<p:tagLst xmlns:p="http://schemas.openxmlformats.org/presentationml/2006/main">
  <p:tag name="KSO_WM_DIAGRAM_VIRTUALLY_FRAME" val="{&quot;height&quot;:449.49803149606294,&quot;left&quot;:84.65,&quot;top&quot;:111.91566929133857,&quot;width&quot;:776.65}"/>
</p:tagLst>
</file>

<file path=ppt/tags/tag21.xml><?xml version="1.0" encoding="utf-8"?>
<p:tagLst xmlns:p="http://schemas.openxmlformats.org/presentationml/2006/main">
  <p:tag name="KSO_WM_DIAGRAM_VIRTUALLY_FRAME" val="{&quot;height&quot;:449.49803149606294,&quot;left&quot;:84.65,&quot;top&quot;:111.91566929133857,&quot;width&quot;:776.65}"/>
</p:tagLst>
</file>

<file path=ppt/tags/tag22.xml><?xml version="1.0" encoding="utf-8"?>
<p:tagLst xmlns:p="http://schemas.openxmlformats.org/presentationml/2006/main">
  <p:tag name="KSO_WM_DIAGRAM_VIRTUALLY_FRAME" val="{&quot;height&quot;:449.49803149606294,&quot;left&quot;:84.65,&quot;top&quot;:111.91566929133857,&quot;width&quot;:776.65}"/>
</p:tagLst>
</file>

<file path=ppt/tags/tag23.xml><?xml version="1.0" encoding="utf-8"?>
<p:tagLst xmlns:p="http://schemas.openxmlformats.org/presentationml/2006/main">
  <p:tag name="KSO_WM_DIAGRAM_VIRTUALLY_FRAME" val="{&quot;height&quot;:449.49803149606294,&quot;left&quot;:84.65,&quot;top&quot;:111.91566929133857,&quot;width&quot;:776.65}"/>
</p:tagLst>
</file>

<file path=ppt/tags/tag24.xml><?xml version="1.0" encoding="utf-8"?>
<p:tagLst xmlns:p="http://schemas.openxmlformats.org/presentationml/2006/main">
  <p:tag name="KSO_WM_DIAGRAM_VIRTUALLY_FRAME" val="{&quot;height&quot;:449.49803149606294,&quot;left&quot;:84.65,&quot;top&quot;:111.91566929133857,&quot;width&quot;:776.65}"/>
</p:tagLst>
</file>

<file path=ppt/tags/tag25.xml><?xml version="1.0" encoding="utf-8"?>
<p:tagLst xmlns:p="http://schemas.openxmlformats.org/presentationml/2006/main">
  <p:tag name="KSO_WM_DIAGRAM_VIRTUALLY_FRAME" val="{&quot;height&quot;:449.49803149606294,&quot;left&quot;:84.65,&quot;top&quot;:111.91566929133857,&quot;width&quot;:776.65}"/>
</p:tagLst>
</file>

<file path=ppt/tags/tag26.xml><?xml version="1.0" encoding="utf-8"?>
<p:tagLst xmlns:p="http://schemas.openxmlformats.org/presentationml/2006/main">
  <p:tag name="KSO_WM_DIAGRAM_VIRTUALLY_FRAME" val="{&quot;height&quot;:449.49803149606294,&quot;left&quot;:84.65,&quot;top&quot;:111.91566929133857,&quot;width&quot;:776.65}"/>
</p:tagLst>
</file>

<file path=ppt/tags/tag27.xml><?xml version="1.0" encoding="utf-8"?>
<p:tagLst xmlns:p="http://schemas.openxmlformats.org/presentationml/2006/main">
  <p:tag name="KSO_WM_DIAGRAM_VIRTUALLY_FRAME" val="{&quot;height&quot;:449.49803149606294,&quot;left&quot;:84.65,&quot;top&quot;:111.91566929133857,&quot;width&quot;:776.65}"/>
</p:tagLst>
</file>

<file path=ppt/tags/tag28.xml><?xml version="1.0" encoding="utf-8"?>
<p:tagLst xmlns:p="http://schemas.openxmlformats.org/presentationml/2006/main">
  <p:tag name="KSO_WM_DIAGRAM_VIRTUALLY_FRAME" val="{&quot;height&quot;:449.49803149606294,&quot;left&quot;:84.65,&quot;top&quot;:111.91566929133857,&quot;width&quot;:776.65}"/>
</p:tagLst>
</file>

<file path=ppt/tags/tag29.xml><?xml version="1.0" encoding="utf-8"?>
<p:tagLst xmlns:p="http://schemas.openxmlformats.org/presentationml/2006/main">
  <p:tag name="KSO_WM_DIAGRAM_VIRTUALLY_FRAME" val="{&quot;height&quot;:449.49803149606294,&quot;left&quot;:84.65,&quot;top&quot;:111.91566929133857,&quot;width&quot;:776.65}"/>
</p:tagLst>
</file>

<file path=ppt/tags/tag3.xml><?xml version="1.0" encoding="utf-8"?>
<p:tagLst xmlns:p="http://schemas.openxmlformats.org/presentationml/2006/main">
  <p:tag name="KSO_WM_DIAGRAM_VIRTUALLY_FRAME" val="{&quot;height&quot;:449.49803149606294,&quot;left&quot;:84.65,&quot;top&quot;:111.91566929133857,&quot;width&quot;:776.65}"/>
</p:tagLst>
</file>

<file path=ppt/tags/tag30.xml><?xml version="1.0" encoding="utf-8"?>
<p:tagLst xmlns:p="http://schemas.openxmlformats.org/presentationml/2006/main">
  <p:tag name="KSO_WM_DIAGRAM_VIRTUALLY_FRAME" val="{&quot;height&quot;:449.49803149606294,&quot;left&quot;:84.65,&quot;top&quot;:111.91566929133857,&quot;width&quot;:776.65}"/>
</p:tagLst>
</file>

<file path=ppt/tags/tag31.xml><?xml version="1.0" encoding="utf-8"?>
<p:tagLst xmlns:p="http://schemas.openxmlformats.org/presentationml/2006/main">
  <p:tag name="KSO_WM_DIAGRAM_VIRTUALLY_FRAME" val="{&quot;height&quot;:449.49803149606294,&quot;left&quot;:84.65,&quot;top&quot;:111.91566929133857,&quot;width&quot;:776.65}"/>
</p:tagLst>
</file>

<file path=ppt/tags/tag32.xml><?xml version="1.0" encoding="utf-8"?>
<p:tagLst xmlns:p="http://schemas.openxmlformats.org/presentationml/2006/main">
  <p:tag name="KSO_WM_DIAGRAM_VIRTUALLY_FRAME" val="{&quot;height&quot;:449.49803149606294,&quot;left&quot;:84.65,&quot;top&quot;:111.91566929133857,&quot;width&quot;:776.65}"/>
</p:tagLst>
</file>

<file path=ppt/tags/tag33.xml><?xml version="1.0" encoding="utf-8"?>
<p:tagLst xmlns:p="http://schemas.openxmlformats.org/presentationml/2006/main">
  <p:tag name="KSO_WM_DIAGRAM_VIRTUALLY_FRAME" val="{&quot;height&quot;:449.49803149606294,&quot;left&quot;:84.65,&quot;top&quot;:111.91566929133857,&quot;width&quot;:776.65}"/>
</p:tagLst>
</file>

<file path=ppt/tags/tag34.xml><?xml version="1.0" encoding="utf-8"?>
<p:tagLst xmlns:p="http://schemas.openxmlformats.org/presentationml/2006/main">
  <p:tag name="KSO_WM_DIAGRAM_VIRTUALLY_FRAME" val="{&quot;height&quot;:449.49803149606294,&quot;left&quot;:84.65,&quot;top&quot;:111.91566929133857,&quot;width&quot;:776.65}"/>
</p:tagLst>
</file>

<file path=ppt/tags/tag35.xml><?xml version="1.0" encoding="utf-8"?>
<p:tagLst xmlns:p="http://schemas.openxmlformats.org/presentationml/2006/main">
  <p:tag name="KSO_WM_DIAGRAM_VIRTUALLY_FRAME" val="{&quot;height&quot;:449.49803149606294,&quot;left&quot;:84.65,&quot;top&quot;:111.91566929133857,&quot;width&quot;:776.65}"/>
</p:tagLst>
</file>

<file path=ppt/tags/tag36.xml><?xml version="1.0" encoding="utf-8"?>
<p:tagLst xmlns:p="http://schemas.openxmlformats.org/presentationml/2006/main">
  <p:tag name="KSO_WM_DIAGRAM_VIRTUALLY_FRAME" val="{&quot;height&quot;:449.49803149606294,&quot;left&quot;:84.65,&quot;top&quot;:111.91566929133857,&quot;width&quot;:776.65}"/>
</p:tagLst>
</file>

<file path=ppt/tags/tag37.xml><?xml version="1.0" encoding="utf-8"?>
<p:tagLst xmlns:p="http://schemas.openxmlformats.org/presentationml/2006/main">
  <p:tag name="KSO_WM_DIAGRAM_VIRTUALLY_FRAME" val="{&quot;height&quot;:449.49803149606294,&quot;left&quot;:84.65,&quot;top&quot;:111.91566929133857,&quot;width&quot;:776.65}"/>
</p:tagLst>
</file>

<file path=ppt/tags/tag38.xml><?xml version="1.0" encoding="utf-8"?>
<p:tagLst xmlns:p="http://schemas.openxmlformats.org/presentationml/2006/main">
  <p:tag name="KSO_WM_DIAGRAM_VIRTUALLY_FRAME" val="{&quot;height&quot;:449.49803149606294,&quot;left&quot;:84.65,&quot;top&quot;:111.91566929133857,&quot;width&quot;:776.65}"/>
</p:tagLst>
</file>

<file path=ppt/tags/tag39.xml><?xml version="1.0" encoding="utf-8"?>
<p:tagLst xmlns:p="http://schemas.openxmlformats.org/presentationml/2006/main">
  <p:tag name="KSO_WM_DIAGRAM_VIRTUALLY_FRAME" val="{&quot;height&quot;:449.49803149606294,&quot;left&quot;:84.65,&quot;top&quot;:111.91566929133857,&quot;width&quot;:776.65}"/>
</p:tagLst>
</file>

<file path=ppt/tags/tag4.xml><?xml version="1.0" encoding="utf-8"?>
<p:tagLst xmlns:p="http://schemas.openxmlformats.org/presentationml/2006/main">
  <p:tag name="KSO_WM_DIAGRAM_VIRTUALLY_FRAME" val="{&quot;height&quot;:449.49803149606294,&quot;left&quot;:84.65,&quot;top&quot;:111.91566929133857,&quot;width&quot;:776.65}"/>
</p:tagLst>
</file>

<file path=ppt/tags/tag40.xml><?xml version="1.0" encoding="utf-8"?>
<p:tagLst xmlns:p="http://schemas.openxmlformats.org/presentationml/2006/main">
  <p:tag name="KSO_WM_DIAGRAM_VIRTUALLY_FRAME" val="{&quot;height&quot;:449.49803149606294,&quot;left&quot;:84.65,&quot;top&quot;:111.91566929133857,&quot;width&quot;:776.65}"/>
</p:tagLst>
</file>

<file path=ppt/tags/tag41.xml><?xml version="1.0" encoding="utf-8"?>
<p:tagLst xmlns:p="http://schemas.openxmlformats.org/presentationml/2006/main">
  <p:tag name="KSO_WM_DIAGRAM_VIRTUALLY_FRAME" val="{&quot;height&quot;:449.49803149606294,&quot;left&quot;:84.65,&quot;top&quot;:111.91566929133857,&quot;width&quot;:776.65}"/>
</p:tagLst>
</file>

<file path=ppt/tags/tag42.xml><?xml version="1.0" encoding="utf-8"?>
<p:tagLst xmlns:p="http://schemas.openxmlformats.org/presentationml/2006/main">
  <p:tag name="KSO_WM_DIAGRAM_VIRTUALLY_FRAME" val="{&quot;height&quot;:449.49803149606294,&quot;left&quot;:84.65,&quot;top&quot;:111.91566929133857,&quot;width&quot;:776.65}"/>
</p:tagLst>
</file>

<file path=ppt/tags/tag43.xml><?xml version="1.0" encoding="utf-8"?>
<p:tagLst xmlns:p="http://schemas.openxmlformats.org/presentationml/2006/main">
  <p:tag name="KSO_WM_DIAGRAM_VIRTUALLY_FRAME" val="{&quot;height&quot;:449.49803149606294,&quot;left&quot;:84.65,&quot;top&quot;:111.91566929133857,&quot;width&quot;:776.65}"/>
</p:tagLst>
</file>

<file path=ppt/tags/tag44.xml><?xml version="1.0" encoding="utf-8"?>
<p:tagLst xmlns:p="http://schemas.openxmlformats.org/presentationml/2006/main">
  <p:tag name="KSO_WM_DIAGRAM_VIRTUALLY_FRAME" val="{&quot;height&quot;:449.49803149606294,&quot;left&quot;:84.65,&quot;top&quot;:111.91566929133857,&quot;width&quot;:776.65}"/>
</p:tagLst>
</file>

<file path=ppt/tags/tag45.xml><?xml version="1.0" encoding="utf-8"?>
<p:tagLst xmlns:p="http://schemas.openxmlformats.org/presentationml/2006/main">
  <p:tag name="KSO_WM_DIAGRAM_VIRTUALLY_FRAME" val="{&quot;height&quot;:449.49803149606294,&quot;left&quot;:84.65,&quot;top&quot;:111.91566929133857,&quot;width&quot;:776.65}"/>
</p:tagLst>
</file>

<file path=ppt/tags/tag46.xml><?xml version="1.0" encoding="utf-8"?>
<p:tagLst xmlns:p="http://schemas.openxmlformats.org/presentationml/2006/main">
  <p:tag name="KSO_WM_DIAGRAM_VIRTUALLY_FRAME" val="{&quot;height&quot;:449.49803149606294,&quot;left&quot;:84.65,&quot;top&quot;:111.91566929133857,&quot;width&quot;:776.65}"/>
</p:tagLst>
</file>

<file path=ppt/tags/tag47.xml><?xml version="1.0" encoding="utf-8"?>
<p:tagLst xmlns:p="http://schemas.openxmlformats.org/presentationml/2006/main">
  <p:tag name="KSO_WM_DIAGRAM_VIRTUALLY_FRAME" val="{&quot;height&quot;:449.49803149606294,&quot;left&quot;:84.65,&quot;top&quot;:111.91566929133857,&quot;width&quot;:776.65}"/>
</p:tagLst>
</file>

<file path=ppt/tags/tag48.xml><?xml version="1.0" encoding="utf-8"?>
<p:tagLst xmlns:p="http://schemas.openxmlformats.org/presentationml/2006/main">
  <p:tag name="KSO_WM_DIAGRAM_VIRTUALLY_FRAME" val="{&quot;height&quot;:449.49803149606294,&quot;left&quot;:84.65,&quot;top&quot;:111.91566929133857,&quot;width&quot;:776.65}"/>
</p:tagLst>
</file>

<file path=ppt/tags/tag49.xml><?xml version="1.0" encoding="utf-8"?>
<p:tagLst xmlns:p="http://schemas.openxmlformats.org/presentationml/2006/main">
  <p:tag name="KSO_WM_DIAGRAM_VIRTUALLY_FRAME" val="{&quot;height&quot;:449.49803149606294,&quot;left&quot;:84.65,&quot;top&quot;:111.91566929133857,&quot;width&quot;:776.65}"/>
</p:tagLst>
</file>

<file path=ppt/tags/tag5.xml><?xml version="1.0" encoding="utf-8"?>
<p:tagLst xmlns:p="http://schemas.openxmlformats.org/presentationml/2006/main">
  <p:tag name="KSO_WM_DIAGRAM_VIRTUALLY_FRAME" val="{&quot;height&quot;:449.49803149606294,&quot;left&quot;:84.65,&quot;top&quot;:111.91566929133857,&quot;width&quot;:776.65}"/>
</p:tagLst>
</file>

<file path=ppt/tags/tag50.xml><?xml version="1.0" encoding="utf-8"?>
<p:tagLst xmlns:p="http://schemas.openxmlformats.org/presentationml/2006/main">
  <p:tag name="KSO_WM_DIAGRAM_VIRTUALLY_FRAME" val="{&quot;height&quot;:449.49803149606294,&quot;left&quot;:84.65,&quot;top&quot;:111.91566929133857,&quot;width&quot;:776.65}"/>
</p:tagLst>
</file>

<file path=ppt/tags/tag51.xml><?xml version="1.0" encoding="utf-8"?>
<p:tagLst xmlns:p="http://schemas.openxmlformats.org/presentationml/2006/main">
  <p:tag name="KSO_WM_DIAGRAM_VIRTUALLY_FRAME" val="{&quot;height&quot;:449.49803149606294,&quot;left&quot;:84.65,&quot;top&quot;:111.91566929133857,&quot;width&quot;:776.65}"/>
</p:tagLst>
</file>

<file path=ppt/tags/tag52.xml><?xml version="1.0" encoding="utf-8"?>
<p:tagLst xmlns:p="http://schemas.openxmlformats.org/presentationml/2006/main">
  <p:tag name="KSO_WM_DIAGRAM_VIRTUALLY_FRAME" val="{&quot;height&quot;:449.49803149606294,&quot;left&quot;:84.65,&quot;top&quot;:111.91566929133857,&quot;width&quot;:776.65}"/>
</p:tagLst>
</file>

<file path=ppt/tags/tag53.xml><?xml version="1.0" encoding="utf-8"?>
<p:tagLst xmlns:p="http://schemas.openxmlformats.org/presentationml/2006/main">
  <p:tag name="KSO_WM_DIAGRAM_VIRTUALLY_FRAME" val="{&quot;height&quot;:449.49803149606294,&quot;left&quot;:84.65,&quot;top&quot;:111.91566929133857,&quot;width&quot;:776.65}"/>
</p:tagLst>
</file>

<file path=ppt/tags/tag54.xml><?xml version="1.0" encoding="utf-8"?>
<p:tagLst xmlns:p="http://schemas.openxmlformats.org/presentationml/2006/main">
  <p:tag name="KSO_WM_DIAGRAM_VIRTUALLY_FRAME" val="{&quot;height&quot;:449.49803149606294,&quot;left&quot;:84.65,&quot;top&quot;:111.91566929133857,&quot;width&quot;:776.65}"/>
</p:tagLst>
</file>

<file path=ppt/tags/tag55.xml><?xml version="1.0" encoding="utf-8"?>
<p:tagLst xmlns:p="http://schemas.openxmlformats.org/presentationml/2006/main">
  <p:tag name="KSO_WM_DIAGRAM_VIRTUALLY_FRAME" val="{&quot;height&quot;:449.49803149606294,&quot;left&quot;:84.65,&quot;top&quot;:111.91566929133857,&quot;width&quot;:776.65}"/>
</p:tagLst>
</file>

<file path=ppt/tags/tag56.xml><?xml version="1.0" encoding="utf-8"?>
<p:tagLst xmlns:p="http://schemas.openxmlformats.org/presentationml/2006/main">
  <p:tag name="KSO_WM_DIAGRAM_VIRTUALLY_FRAME" val="{&quot;height&quot;:449.49803149606294,&quot;left&quot;:84.65,&quot;top&quot;:111.91566929133857,&quot;width&quot;:776.65}"/>
</p:tagLst>
</file>

<file path=ppt/tags/tag57.xml><?xml version="1.0" encoding="utf-8"?>
<p:tagLst xmlns:p="http://schemas.openxmlformats.org/presentationml/2006/main">
  <p:tag name="KSO_WM_DIAGRAM_VIRTUALLY_FRAME" val="{&quot;height&quot;:449.49803149606294,&quot;left&quot;:84.65,&quot;top&quot;:111.91566929133857,&quot;width&quot;:776.65}"/>
</p:tagLst>
</file>

<file path=ppt/tags/tag58.xml><?xml version="1.0" encoding="utf-8"?>
<p:tagLst xmlns:p="http://schemas.openxmlformats.org/presentationml/2006/main">
  <p:tag name="KSO_WM_DIAGRAM_VIRTUALLY_FRAME" val="{&quot;height&quot;:449.49803149606294,&quot;left&quot;:84.65,&quot;top&quot;:111.91566929133857,&quot;width&quot;:776.65}"/>
</p:tagLst>
</file>

<file path=ppt/tags/tag59.xml><?xml version="1.0" encoding="utf-8"?>
<p:tagLst xmlns:p="http://schemas.openxmlformats.org/presentationml/2006/main">
  <p:tag name="KSO_WM_DIAGRAM_VIRTUALLY_FRAME" val="{&quot;height&quot;:449.49803149606294,&quot;left&quot;:84.65,&quot;top&quot;:111.91566929133857,&quot;width&quot;:776.65}"/>
</p:tagLst>
</file>

<file path=ppt/tags/tag6.xml><?xml version="1.0" encoding="utf-8"?>
<p:tagLst xmlns:p="http://schemas.openxmlformats.org/presentationml/2006/main">
  <p:tag name="KSO_WM_DIAGRAM_VIRTUALLY_FRAME" val="{&quot;height&quot;:449.49803149606294,&quot;left&quot;:84.65,&quot;top&quot;:111.91566929133857,&quot;width&quot;:776.65}"/>
</p:tagLst>
</file>

<file path=ppt/tags/tag60.xml><?xml version="1.0" encoding="utf-8"?>
<p:tagLst xmlns:p="http://schemas.openxmlformats.org/presentationml/2006/main">
  <p:tag name="KSO_WM_DIAGRAM_VIRTUALLY_FRAME" val="{&quot;height&quot;:449.49803149606294,&quot;left&quot;:84.65,&quot;top&quot;:111.91566929133857,&quot;width&quot;:776.65}"/>
</p:tagLst>
</file>

<file path=ppt/tags/tag61.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2.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3.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4.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5.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6.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7.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8.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69.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7.xml><?xml version="1.0" encoding="utf-8"?>
<p:tagLst xmlns:p="http://schemas.openxmlformats.org/presentationml/2006/main">
  <p:tag name="KSO_WM_DIAGRAM_VIRTUALLY_FRAME" val="{&quot;height&quot;:449.49803149606294,&quot;left&quot;:84.65,&quot;top&quot;:111.91566929133857,&quot;width&quot;:776.65}"/>
</p:tagLst>
</file>

<file path=ppt/tags/tag70.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71.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72.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73.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74.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75.xml><?xml version="1.0" encoding="utf-8"?>
<p:tagLst xmlns:p="http://schemas.openxmlformats.org/presentationml/2006/main">
  <p:tag name="KSO_WM_DIAGRAM_VIRTUALLY_FRAME" val="{&quot;height&quot;:449.49803149606294,&quot;left&quot;:84.65,&quot;top&quot;:111.91566929133857,&quot;width&quot;:776.65}"/>
</p:tagLst>
</file>

<file path=ppt/tags/tag76.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77.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78.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79.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xml><?xml version="1.0" encoding="utf-8"?>
<p:tagLst xmlns:p="http://schemas.openxmlformats.org/presentationml/2006/main">
  <p:tag name="KSO_WM_DIAGRAM_VIRTUALLY_FRAME" val="{&quot;height&quot;:449.49803149606294,&quot;left&quot;:84.65,&quot;top&quot;:111.91566929133857,&quot;width&quot;:776.65}"/>
</p:tagLst>
</file>

<file path=ppt/tags/tag80.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1.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2.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3.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4.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5.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6.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87.xml><?xml version="1.0" encoding="utf-8"?>
<p:tagLst xmlns:p="http://schemas.openxmlformats.org/presentationml/2006/main">
  <p:tag name="KSO_WM_DIAGRAM_VIRTUALLY_FRAME" val="{&quot;height&quot;:449.49803149606294,&quot;left&quot;:84.65,&quot;top&quot;:111.91566929133857,&quot;width&quot;:776.65}"/>
</p:tagLst>
</file>

<file path=ppt/tags/tag88.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89.xml><?xml version="1.0" encoding="utf-8"?>
<p:tagLst xmlns:p="http://schemas.openxmlformats.org/presentationml/2006/main">
  <p:tag name="KSO_WM_DIAGRAM_VIRTUALLY_FRAME" val="{&quot;height&quot;:449.49803149606294,&quot;left&quot;:84.65,&quot;top&quot;:111.91566929133857,&quot;width&quot;:776.65}"/>
</p:tagLst>
</file>

<file path=ppt/tags/tag9.xml><?xml version="1.0" encoding="utf-8"?>
<p:tagLst xmlns:p="http://schemas.openxmlformats.org/presentationml/2006/main">
  <p:tag name="KSO_WM_DIAGRAM_VIRTUALLY_FRAME" val="{&quot;height&quot;:449.49803149606294,&quot;left&quot;:84.65,&quot;top&quot;:111.91566929133857,&quot;width&quot;:776.65}"/>
</p:tagLst>
</file>

<file path=ppt/tags/tag90.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91.xml><?xml version="1.0" encoding="utf-8"?>
<p:tagLst xmlns:p="http://schemas.openxmlformats.org/presentationml/2006/main">
  <p:tag name="KSO_WM_DIAGRAM_VIRTUALLY_FRAME" val="{&quot;height&quot;:370.4934645669291,&quot;left&quot;:91.31307086614173,&quot;top&quot;:104.01055118110237,&quot;width&quot;:778.400472440945}"/>
</p:tagLst>
</file>

<file path=ppt/tags/tag92.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3.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4.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5.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6.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7.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8.xml><?xml version="1.0" encoding="utf-8"?>
<p:tagLst xmlns:p="http://schemas.openxmlformats.org/presentationml/2006/main">
  <p:tag name="KSO_WM_DIAGRAM_VIRTUALLY_FRAME" val="{&quot;height&quot;:378.19905511811027,&quot;left&quot;:-81.5672440944882,&quot;top&quot;:99.64354330708662,&quot;width&quot;:955.0779527559056}"/>
</p:tagLst>
</file>

<file path=ppt/tags/tag99.xml><?xml version="1.0" encoding="utf-8"?>
<p:tagLst xmlns:p="http://schemas.openxmlformats.org/presentationml/2006/main">
  <p:tag name="KSO_WM_DIAGRAM_VIRTUALLY_FRAME" val="{&quot;height&quot;:378.19905511811027,&quot;left&quot;:-81.5672440944882,&quot;top&quot;:99.64354330708662,&quot;width&quot;:955.07795275590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1885</Words>
  <Application>WPS 演示</Application>
  <PresentationFormat>宽屏</PresentationFormat>
  <Paragraphs>224</Paragraphs>
  <Slides>13</Slides>
  <Notes>24</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13</vt:i4>
      </vt:variant>
    </vt:vector>
  </HeadingPairs>
  <TitlesOfParts>
    <vt:vector size="42" baseType="lpstr">
      <vt:lpstr>Arial</vt:lpstr>
      <vt:lpstr>宋体</vt:lpstr>
      <vt:lpstr>Wingdings</vt:lpstr>
      <vt:lpstr>微软雅黑</vt:lpstr>
      <vt:lpstr>Wingdings</vt:lpstr>
      <vt:lpstr>Agency FB</vt:lpstr>
      <vt:lpstr>Trebuchet MS</vt:lpstr>
      <vt:lpstr>印品黑体</vt:lpstr>
      <vt:lpstr>方正超粗黑简体</vt:lpstr>
      <vt:lpstr>Impact</vt:lpstr>
      <vt:lpstr>华文细黑</vt:lpstr>
      <vt:lpstr>Aa吃鸡专用体 (非商业使用)</vt:lpstr>
      <vt:lpstr>思源黑体</vt:lpstr>
      <vt:lpstr>黑体</vt:lpstr>
      <vt:lpstr>Calibri</vt:lpstr>
      <vt:lpstr>Arial Unicode MS</vt:lpstr>
      <vt:lpstr>思源黑体 Light</vt:lpstr>
      <vt:lpstr>DIN-BoldItalic</vt:lpstr>
      <vt:lpstr>Impact MT Std</vt:lpstr>
      <vt:lpstr>Arial Unicode MS</vt:lpstr>
      <vt:lpstr>时尚中黑简体</vt:lpstr>
      <vt:lpstr>Hiragino Sans GB W6</vt:lpstr>
      <vt:lpstr>Gill Sans</vt:lpstr>
      <vt:lpstr>Lato Light</vt:lpstr>
      <vt:lpstr>DIN Mittelschrift Std</vt:lpstr>
      <vt:lpstr>Segoe Print</vt:lpstr>
      <vt:lpstr>仿宋</vt:lpstr>
      <vt:lpstr>方正清刻本悦宋简体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82</cp:revision>
  <dcterms:created xsi:type="dcterms:W3CDTF">2021-03-16T08:21:00Z</dcterms:created>
  <dcterms:modified xsi:type="dcterms:W3CDTF">2024-06-18T08:47:14Z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A4B336F2EA874F8BB5AC29C9E93E91B1_13</vt:lpwstr>
  </property>
</Properties>
</file>