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7" r:id="rId2"/>
    <p:sldId id="259" r:id="rId3"/>
    <p:sldId id="260" r:id="rId4"/>
    <p:sldId id="271" r:id="rId5"/>
    <p:sldId id="261" r:id="rId6"/>
    <p:sldId id="273" r:id="rId7"/>
    <p:sldId id="269" r:id="rId8"/>
    <p:sldId id="270" r:id="rId9"/>
    <p:sldId id="274" r:id="rId10"/>
    <p:sldId id="282" r:id="rId11"/>
    <p:sldId id="286" r:id="rId12"/>
    <p:sldId id="281" r:id="rId13"/>
    <p:sldId id="283" r:id="rId14"/>
    <p:sldId id="276" r:id="rId15"/>
    <p:sldId id="284" r:id="rId16"/>
    <p:sldId id="277" r:id="rId17"/>
    <p:sldId id="278" r:id="rId18"/>
    <p:sldId id="280" r:id="rId19"/>
    <p:sldId id="279" r:id="rId20"/>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4A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23" autoAdjust="0"/>
    <p:restoredTop sz="76421" autoAdjust="0"/>
  </p:normalViewPr>
  <p:slideViewPr>
    <p:cSldViewPr snapToGrid="0" snapToObjects="1">
      <p:cViewPr varScale="1">
        <p:scale>
          <a:sx n="86" d="100"/>
          <a:sy n="86" d="100"/>
        </p:scale>
        <p:origin x="1062" y="9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9BB298-7CEE-483E-9A22-8DA82320659A}" type="datetimeFigureOut">
              <a:rPr lang="zh-CN" altLang="en-US" smtClean="0"/>
              <a:pPr/>
              <a:t>2024/9/9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84ED83-5B33-44AE-8314-EC2CC5F82098}" type="slidenum">
              <a:rPr lang="zh-CN" altLang="en-US" smtClean="0"/>
              <a:pPr/>
              <a:t>‹#›</a:t>
            </a:fld>
            <a:endParaRPr lang="zh-CN" altLang="en-US"/>
          </a:p>
        </p:txBody>
      </p:sp>
    </p:spTree>
    <p:extLst>
      <p:ext uri="{BB962C8B-B14F-4D97-AF65-F5344CB8AC3E}">
        <p14:creationId xmlns:p14="http://schemas.microsoft.com/office/powerpoint/2010/main" val="1344798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a:t>
            </a:fld>
            <a:endParaRPr lang="zh-CN" altLang="en-US"/>
          </a:p>
        </p:txBody>
      </p:sp>
    </p:spTree>
    <p:extLst>
      <p:ext uri="{BB962C8B-B14F-4D97-AF65-F5344CB8AC3E}">
        <p14:creationId xmlns:p14="http://schemas.microsoft.com/office/powerpoint/2010/main" val="3361650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100</a:t>
            </a:r>
            <a:r>
              <a:rPr lang="zh-CN" altLang="en-US" dirty="0"/>
              <a:t>多年过去了，我们看一下计算机的发展简史。</a:t>
            </a:r>
          </a:p>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10</a:t>
            </a:fld>
            <a:endParaRPr lang="zh-CN" altLang="en-US"/>
          </a:p>
        </p:txBody>
      </p:sp>
    </p:spTree>
    <p:extLst>
      <p:ext uri="{BB962C8B-B14F-4D97-AF65-F5344CB8AC3E}">
        <p14:creationId xmlns:p14="http://schemas.microsoft.com/office/powerpoint/2010/main" val="1351054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fontScale="92500" lnSpcReduction="20000"/>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2</a:t>
            </a:fld>
            <a:endParaRPr lang="zh-CN" altLang="en-US"/>
          </a:p>
        </p:txBody>
      </p:sp>
    </p:spTree>
    <p:extLst>
      <p:ext uri="{BB962C8B-B14F-4D97-AF65-F5344CB8AC3E}">
        <p14:creationId xmlns:p14="http://schemas.microsoft.com/office/powerpoint/2010/main" val="78453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100</a:t>
            </a:r>
            <a:r>
              <a:rPr lang="zh-CN" altLang="en-US" dirty="0"/>
              <a:t>多年过去了，我们看一下计算机的发展简史。</a:t>
            </a:r>
          </a:p>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3</a:t>
            </a:fld>
            <a:endParaRPr lang="zh-CN" altLang="en-US"/>
          </a:p>
        </p:txBody>
      </p:sp>
    </p:spTree>
    <p:extLst>
      <p:ext uri="{BB962C8B-B14F-4D97-AF65-F5344CB8AC3E}">
        <p14:creationId xmlns:p14="http://schemas.microsoft.com/office/powerpoint/2010/main" val="1351054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硬件子系统是借助光、电、磁、机械等原理构成。是系统工作的实体。也就是看得见摸得着的部分，软件是各类程序、软件，让计算机按指定指令工作。</a:t>
            </a:r>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5</a:t>
            </a:fld>
            <a:endParaRPr lang="zh-CN" altLang="en-US"/>
          </a:p>
        </p:txBody>
      </p:sp>
    </p:spTree>
    <p:extLst>
      <p:ext uri="{BB962C8B-B14F-4D97-AF65-F5344CB8AC3E}">
        <p14:creationId xmlns:p14="http://schemas.microsoft.com/office/powerpoint/2010/main" val="574798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今天的计算机主要是基于冯诺依曼体系结构设计的。</a:t>
            </a:r>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7</a:t>
            </a:fld>
            <a:endParaRPr lang="zh-CN" altLang="en-US"/>
          </a:p>
        </p:txBody>
      </p:sp>
    </p:spTree>
    <p:extLst>
      <p:ext uri="{BB962C8B-B14F-4D97-AF65-F5344CB8AC3E}">
        <p14:creationId xmlns:p14="http://schemas.microsoft.com/office/powerpoint/2010/main" val="2480274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8</a:t>
            </a:fld>
            <a:endParaRPr lang="zh-CN" altLang="en-US"/>
          </a:p>
        </p:txBody>
      </p:sp>
    </p:spTree>
    <p:extLst>
      <p:ext uri="{BB962C8B-B14F-4D97-AF65-F5344CB8AC3E}">
        <p14:creationId xmlns:p14="http://schemas.microsoft.com/office/powerpoint/2010/main" val="1115034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0884ED83-5B33-44AE-8314-EC2CC5F82098}"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75324868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32572192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26550542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202334096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88798128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43754357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60376904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4791194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28959595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104122116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5D576F42-B161-CD47-921C-8D8DBFCF9E80}" type="datetimeFigureOut">
              <a:rPr kumimoji="1" lang="zh-CN" altLang="en-US" smtClean="0"/>
              <a:pPr/>
              <a:t>2024/9/9</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210731397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6F42-B161-CD47-921C-8D8DBFCF9E80}" type="datetimeFigureOut">
              <a:rPr kumimoji="1" lang="zh-CN" altLang="en-US" smtClean="0"/>
              <a:pPr/>
              <a:t>2024/9/9</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A1CF4-A811-F141-94ED-A2E22DD4EFDB}" type="slidenum">
              <a:rPr kumimoji="1" lang="zh-CN" altLang="en-US" smtClean="0"/>
              <a:pPr/>
              <a:t>‹#›</a:t>
            </a:fld>
            <a:endParaRPr kumimoji="1" lang="zh-CN" altLang="en-US"/>
          </a:p>
        </p:txBody>
      </p:sp>
    </p:spTree>
    <p:extLst>
      <p:ext uri="{BB962C8B-B14F-4D97-AF65-F5344CB8AC3E}">
        <p14:creationId xmlns:p14="http://schemas.microsoft.com/office/powerpoint/2010/main" val="972654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3" Type="http://schemas.openxmlformats.org/officeDocument/2006/relationships/hyperlink" Target="&#35745;&#31639;&#26426;&#33021;&#20687;&#20154;&#19968;&#26679;&#24605;&#32771;&#21527;.mp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22270;&#28789;&#26426;.mp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38090" y="0"/>
            <a:ext cx="655391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8" name="图片 17"/>
          <p:cNvPicPr>
            <a:picLocks noChangeAspect="1"/>
          </p:cNvPicPr>
          <p:nvPr/>
        </p:nvPicPr>
        <p:blipFill>
          <a:blip r:embed="rId3" cstate="email"/>
          <a:srcRect/>
          <a:stretch>
            <a:fillRect/>
          </a:stretch>
        </p:blipFill>
        <p:spPr>
          <a:xfrm>
            <a:off x="0" y="0"/>
            <a:ext cx="5638090" cy="6858000"/>
          </a:xfrm>
          <a:prstGeom prst="rect">
            <a:avLst/>
          </a:prstGeom>
        </p:spPr>
      </p:pic>
      <p:sp>
        <p:nvSpPr>
          <p:cNvPr id="4" name="矩形 3"/>
          <p:cNvSpPr/>
          <p:nvPr/>
        </p:nvSpPr>
        <p:spPr>
          <a:xfrm>
            <a:off x="1420397" y="1236134"/>
            <a:ext cx="9601200" cy="4385733"/>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矩形 4"/>
          <p:cNvSpPr/>
          <p:nvPr/>
        </p:nvSpPr>
        <p:spPr>
          <a:xfrm>
            <a:off x="6202997" y="1708556"/>
            <a:ext cx="18000" cy="3440887"/>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文本框 5"/>
          <p:cNvSpPr txBox="1"/>
          <p:nvPr/>
        </p:nvSpPr>
        <p:spPr>
          <a:xfrm>
            <a:off x="2067882" y="2159000"/>
            <a:ext cx="3220753"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辅导课</a:t>
            </a:r>
            <a:r>
              <a:rPr kumimoji="1" lang="en-US" altLang="zh-CN" sz="6600" dirty="0">
                <a:solidFill>
                  <a:schemeClr val="tx1">
                    <a:lumMod val="75000"/>
                    <a:lumOff val="25000"/>
                  </a:schemeClr>
                </a:solidFill>
                <a:latin typeface="STZhongsong" charset="-122"/>
                <a:ea typeface="STZhongsong" charset="-122"/>
                <a:cs typeface="STZhongsong" charset="-122"/>
              </a:rPr>
              <a:t>1</a:t>
            </a:r>
            <a:endParaRPr kumimoji="1" lang="zh-CN" altLang="en-US" sz="6600" dirty="0">
              <a:solidFill>
                <a:schemeClr val="tx1">
                  <a:lumMod val="75000"/>
                  <a:lumOff val="25000"/>
                </a:schemeClr>
              </a:solidFill>
              <a:latin typeface="STZhongsong" charset="-122"/>
              <a:ea typeface="STZhongsong" charset="-122"/>
              <a:cs typeface="STZhongsong" charset="-122"/>
            </a:endParaRPr>
          </a:p>
        </p:txBody>
      </p:sp>
      <p:sp>
        <p:nvSpPr>
          <p:cNvPr id="7" name="文本框 6"/>
          <p:cNvSpPr txBox="1"/>
          <p:nvPr/>
        </p:nvSpPr>
        <p:spPr>
          <a:xfrm>
            <a:off x="2067882" y="3253725"/>
            <a:ext cx="3570208"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操作系统</a:t>
            </a:r>
          </a:p>
        </p:txBody>
      </p:sp>
      <p:sp>
        <p:nvSpPr>
          <p:cNvPr id="8" name="文本框 7"/>
          <p:cNvSpPr txBox="1"/>
          <p:nvPr/>
        </p:nvSpPr>
        <p:spPr>
          <a:xfrm>
            <a:off x="1886742" y="4574751"/>
            <a:ext cx="3751348" cy="400110"/>
          </a:xfrm>
          <a:prstGeom prst="rect">
            <a:avLst/>
          </a:prstGeom>
          <a:noFill/>
        </p:spPr>
        <p:txBody>
          <a:bodyPr wrap="none" rtlCol="0">
            <a:spAutoFit/>
          </a:bodyPr>
          <a:lstStyle/>
          <a:p>
            <a:r>
              <a:rPr kumimoji="1" lang="zh-CN" altLang="en-US" sz="2000" b="1" dirty="0">
                <a:solidFill>
                  <a:schemeClr val="tx1">
                    <a:lumMod val="75000"/>
                    <a:lumOff val="25000"/>
                  </a:schemeClr>
                </a:solidFill>
                <a:latin typeface="Edwardian Script ITC" charset="0"/>
                <a:ea typeface="Edwardian Script ITC" charset="0"/>
                <a:cs typeface="Edwardian Script ITC" charset="0"/>
              </a:rPr>
              <a:t>主讲人：陈丽颖   乌兰察布开大</a:t>
            </a:r>
          </a:p>
        </p:txBody>
      </p:sp>
      <p:sp>
        <p:nvSpPr>
          <p:cNvPr id="9" name="文本框 8"/>
          <p:cNvSpPr txBox="1"/>
          <p:nvPr/>
        </p:nvSpPr>
        <p:spPr>
          <a:xfrm>
            <a:off x="6950167" y="1808038"/>
            <a:ext cx="3735705"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学什么？</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0" name="文本框 9"/>
          <p:cNvSpPr txBox="1"/>
          <p:nvPr/>
        </p:nvSpPr>
        <p:spPr>
          <a:xfrm>
            <a:off x="6700173" y="2269584"/>
            <a:ext cx="4321424" cy="1815882"/>
          </a:xfrm>
          <a:prstGeom prst="rect">
            <a:avLst/>
          </a:prstGeom>
          <a:noFill/>
        </p:spPr>
        <p:txBody>
          <a:bodyPr wrap="square" rtlCol="0">
            <a:spAutoFit/>
          </a:bodyPr>
          <a:lstStyle/>
          <a:p>
            <a:pPr>
              <a:lnSpc>
                <a:spcPct val="200000"/>
              </a:lnSpc>
            </a:pPr>
            <a:r>
              <a:rPr lang="zh-CN" altLang="en-US" sz="1400" dirty="0"/>
              <a:t>国家开放大学计算机专业必修专业课程。</a:t>
            </a:r>
            <a:endParaRPr lang="en-US" altLang="zh-CN" sz="1400" dirty="0"/>
          </a:p>
          <a:p>
            <a:pPr>
              <a:lnSpc>
                <a:spcPct val="200000"/>
              </a:lnSpc>
            </a:pPr>
            <a:r>
              <a:rPr lang="zh-CN" altLang="en-US" sz="1400" dirty="0"/>
              <a:t>掌握操作系统的概念</a:t>
            </a:r>
            <a:endParaRPr lang="en-US" altLang="zh-CN" sz="1400" dirty="0"/>
          </a:p>
          <a:p>
            <a:pPr>
              <a:lnSpc>
                <a:spcPct val="200000"/>
              </a:lnSpc>
            </a:pPr>
            <a:r>
              <a:rPr lang="zh-CN" altLang="en-US" sz="1400" dirty="0"/>
              <a:t>操作系统的主要功能、主要类型</a:t>
            </a:r>
          </a:p>
          <a:p>
            <a:pPr>
              <a:lnSpc>
                <a:spcPct val="200000"/>
              </a:lnSpc>
            </a:pPr>
            <a:r>
              <a:rPr lang="zh-CN" altLang="en-US" sz="1400" dirty="0"/>
              <a:t>培养学生信息素养能力</a:t>
            </a:r>
          </a:p>
        </p:txBody>
      </p:sp>
      <p:sp>
        <p:nvSpPr>
          <p:cNvPr id="14" name="燕尾形 13"/>
          <p:cNvSpPr/>
          <p:nvPr/>
        </p:nvSpPr>
        <p:spPr>
          <a:xfrm>
            <a:off x="6490833" y="1958644"/>
            <a:ext cx="209340" cy="20934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16" name="燕尾形 15"/>
          <p:cNvSpPr/>
          <p:nvPr/>
        </p:nvSpPr>
        <p:spPr>
          <a:xfrm>
            <a:off x="6490833" y="2457660"/>
            <a:ext cx="209340" cy="20934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17" name="燕尾形 16"/>
          <p:cNvSpPr/>
          <p:nvPr/>
        </p:nvSpPr>
        <p:spPr>
          <a:xfrm>
            <a:off x="6532003" y="4076503"/>
            <a:ext cx="209340" cy="20934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19" name="文本框 8"/>
          <p:cNvSpPr txBox="1"/>
          <p:nvPr/>
        </p:nvSpPr>
        <p:spPr>
          <a:xfrm>
            <a:off x="6995343" y="3984323"/>
            <a:ext cx="3735705" cy="415498"/>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怎么学？</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20" name="文本框 9"/>
          <p:cNvSpPr txBox="1"/>
          <p:nvPr/>
        </p:nvSpPr>
        <p:spPr>
          <a:xfrm>
            <a:off x="6804843" y="4420862"/>
            <a:ext cx="4216754" cy="307777"/>
          </a:xfrm>
          <a:prstGeom prst="rect">
            <a:avLst/>
          </a:prstGeom>
          <a:noFill/>
        </p:spPr>
        <p:txBody>
          <a:bodyPr wrap="square" rtlCol="0">
            <a:spAutoFit/>
          </a:bodyPr>
          <a:lstStyle/>
          <a:p>
            <a:r>
              <a:rPr lang="zh-CN" altLang="en-US" sz="1400" dirty="0"/>
              <a:t>基于一网一平台</a:t>
            </a:r>
          </a:p>
        </p:txBody>
      </p:sp>
    </p:spTree>
    <p:extLst>
      <p:ext uri="{BB962C8B-B14F-4D97-AF65-F5344CB8AC3E}">
        <p14:creationId xmlns:p14="http://schemas.microsoft.com/office/powerpoint/2010/main" val="111671198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 y="0"/>
            <a:ext cx="655391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p:nvSpPr>
        <p:spPr>
          <a:xfrm>
            <a:off x="1420397" y="1236134"/>
            <a:ext cx="9601200" cy="4385733"/>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p:nvSpPr>
        <p:spPr>
          <a:xfrm>
            <a:off x="6202997" y="1708556"/>
            <a:ext cx="18000" cy="3440887"/>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文本框 4"/>
          <p:cNvSpPr txBox="1"/>
          <p:nvPr/>
        </p:nvSpPr>
        <p:spPr>
          <a:xfrm>
            <a:off x="6553909" y="2159000"/>
            <a:ext cx="2723823"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计算机</a:t>
            </a:r>
          </a:p>
        </p:txBody>
      </p:sp>
      <p:sp>
        <p:nvSpPr>
          <p:cNvPr id="6" name="文本框 5"/>
          <p:cNvSpPr txBox="1"/>
          <p:nvPr/>
        </p:nvSpPr>
        <p:spPr>
          <a:xfrm>
            <a:off x="7277809" y="3253725"/>
            <a:ext cx="3570208"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操作系统</a:t>
            </a:r>
          </a:p>
        </p:txBody>
      </p:sp>
      <p:sp>
        <p:nvSpPr>
          <p:cNvPr id="7" name="文本框 6"/>
          <p:cNvSpPr txBox="1"/>
          <p:nvPr/>
        </p:nvSpPr>
        <p:spPr>
          <a:xfrm>
            <a:off x="6553909" y="4374696"/>
            <a:ext cx="4467688" cy="400110"/>
          </a:xfrm>
          <a:prstGeom prst="rect">
            <a:avLst/>
          </a:prstGeom>
          <a:noFill/>
        </p:spPr>
        <p:txBody>
          <a:bodyPr wrap="square" rtlCol="0">
            <a:spAutoFit/>
          </a:bodyPr>
          <a:lstStyle/>
          <a:p>
            <a:r>
              <a:rPr kumimoji="1" lang="en-US" altLang="zh-CN" sz="2000" dirty="0">
                <a:solidFill>
                  <a:schemeClr val="tx1">
                    <a:lumMod val="75000"/>
                    <a:lumOff val="25000"/>
                  </a:schemeClr>
                </a:solidFill>
                <a:latin typeface="Edwardian Script ITC" charset="0"/>
                <a:ea typeface="Edwardian Script ITC" charset="0"/>
                <a:cs typeface="Edwardian Script ITC" charset="0"/>
              </a:rPr>
              <a:t>The background of the computer</a:t>
            </a:r>
            <a:endParaRPr kumimoji="1" lang="zh-CN" altLang="en-US" sz="2000" dirty="0">
              <a:solidFill>
                <a:schemeClr val="tx1">
                  <a:lumMod val="75000"/>
                  <a:lumOff val="25000"/>
                </a:schemeClr>
              </a:solidFill>
              <a:latin typeface="Edwardian Script ITC" charset="0"/>
              <a:ea typeface="Edwardian Script ITC" charset="0"/>
              <a:cs typeface="Edwardian Script ITC" charset="0"/>
            </a:endParaRPr>
          </a:p>
        </p:txBody>
      </p:sp>
      <p:sp>
        <p:nvSpPr>
          <p:cNvPr id="9" name="文本框 8"/>
          <p:cNvSpPr txBox="1"/>
          <p:nvPr/>
        </p:nvSpPr>
        <p:spPr>
          <a:xfrm>
            <a:off x="1659621" y="3264429"/>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第一代：</a:t>
            </a:r>
            <a:r>
              <a:rPr lang="zh-CN" altLang="en-US" sz="1400" dirty="0">
                <a:solidFill>
                  <a:schemeClr val="tx1">
                    <a:lumMod val="75000"/>
                    <a:lumOff val="25000"/>
                  </a:schemeClr>
                </a:solidFill>
                <a:latin typeface="Microsoft YaHei" charset="-122"/>
                <a:ea typeface="Microsoft YaHei" charset="-122"/>
                <a:cs typeface="Microsoft YaHei" charset="-122"/>
              </a:rPr>
              <a:t>电子管数字机（</a:t>
            </a:r>
            <a:r>
              <a:rPr lang="en-US" altLang="zh-CN" sz="1400" dirty="0">
                <a:solidFill>
                  <a:schemeClr val="tx1">
                    <a:lumMod val="75000"/>
                    <a:lumOff val="25000"/>
                  </a:schemeClr>
                </a:solidFill>
                <a:latin typeface="Microsoft YaHei" charset="-122"/>
                <a:ea typeface="Microsoft YaHei" charset="-122"/>
                <a:cs typeface="Microsoft YaHei" charset="-122"/>
              </a:rPr>
              <a:t>1946-1958</a:t>
            </a:r>
            <a:r>
              <a:rPr lang="zh-CN" altLang="en-US" sz="1400" dirty="0">
                <a:solidFill>
                  <a:schemeClr val="tx1">
                    <a:lumMod val="75000"/>
                    <a:lumOff val="25000"/>
                  </a:schemeClr>
                </a:solidFill>
                <a:latin typeface="Microsoft YaHei" charset="-122"/>
                <a:ea typeface="Microsoft YaHei" charset="-122"/>
                <a:cs typeface="Microsoft YaHei" charset="-122"/>
              </a:rPr>
              <a:t>年）</a:t>
            </a:r>
          </a:p>
        </p:txBody>
      </p:sp>
      <p:sp>
        <p:nvSpPr>
          <p:cNvPr id="10" name="文本框 9"/>
          <p:cNvSpPr txBox="1"/>
          <p:nvPr/>
        </p:nvSpPr>
        <p:spPr>
          <a:xfrm>
            <a:off x="1659621" y="3656472"/>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第二代：</a:t>
            </a:r>
            <a:r>
              <a:rPr lang="zh-CN" altLang="en-US" sz="1400" dirty="0"/>
              <a:t>晶体管数字机（</a:t>
            </a:r>
            <a:r>
              <a:rPr lang="en-US" altLang="zh-CN" sz="1400" dirty="0"/>
              <a:t>1958-1964</a:t>
            </a:r>
            <a:r>
              <a:rPr lang="zh-CN" altLang="en-US" sz="1400" dirty="0"/>
              <a:t>年）</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1" name="文本框 10"/>
          <p:cNvSpPr txBox="1"/>
          <p:nvPr/>
        </p:nvSpPr>
        <p:spPr>
          <a:xfrm>
            <a:off x="1659621" y="4048515"/>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第三代：</a:t>
            </a:r>
            <a:r>
              <a:rPr lang="zh-CN" altLang="en-US" sz="1400" dirty="0"/>
              <a:t>集成电路数字机（</a:t>
            </a:r>
            <a:r>
              <a:rPr lang="en-US" altLang="zh-CN" sz="1400" dirty="0"/>
              <a:t>1964-1970</a:t>
            </a:r>
            <a:r>
              <a:rPr lang="zh-CN" altLang="en-US" sz="1400" dirty="0"/>
              <a:t>年）</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2" name="文本框 11"/>
          <p:cNvSpPr txBox="1"/>
          <p:nvPr/>
        </p:nvSpPr>
        <p:spPr>
          <a:xfrm>
            <a:off x="1659621" y="4504058"/>
            <a:ext cx="3928380" cy="307777"/>
          </a:xfrm>
          <a:prstGeom prst="rect">
            <a:avLst/>
          </a:prstGeom>
          <a:noFill/>
        </p:spPr>
        <p:txBody>
          <a:bodyPr wrap="square" rtlCol="0">
            <a:spAutoFit/>
          </a:bodyPr>
          <a:lstStyle/>
          <a:p>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第四代：</a:t>
            </a:r>
            <a:r>
              <a:rPr lang="zh-CN" altLang="en-US" sz="1400" dirty="0"/>
              <a:t>大规模集成电路机（</a:t>
            </a:r>
            <a:r>
              <a:rPr lang="en-US" altLang="zh-CN" sz="1400" dirty="0"/>
              <a:t>1970</a:t>
            </a:r>
            <a:r>
              <a:rPr lang="zh-CN" altLang="en-US" sz="1400" dirty="0"/>
              <a:t>年至今）</a:t>
            </a:r>
          </a:p>
        </p:txBody>
      </p:sp>
      <p:sp>
        <p:nvSpPr>
          <p:cNvPr id="13" name="文本框 12"/>
          <p:cNvSpPr txBox="1"/>
          <p:nvPr/>
        </p:nvSpPr>
        <p:spPr>
          <a:xfrm>
            <a:off x="1659621" y="4832601"/>
            <a:ext cx="3928380" cy="415498"/>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微型时代：</a:t>
            </a:r>
            <a:r>
              <a:rPr lang="zh-CN" altLang="en-US" sz="1400" dirty="0"/>
              <a:t>第一台微处理器在美国硅谷诞生</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4" name="燕尾形 13"/>
          <p:cNvSpPr/>
          <p:nvPr/>
        </p:nvSpPr>
        <p:spPr>
          <a:xfrm rot="5400000">
            <a:off x="3381495" y="2387754"/>
            <a:ext cx="484632" cy="4846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28104615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0" y="425462"/>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2" name="圆角矩形 41"/>
          <p:cNvSpPr/>
          <p:nvPr/>
        </p:nvSpPr>
        <p:spPr>
          <a:xfrm>
            <a:off x="696387" y="287801"/>
            <a:ext cx="4199743" cy="496510"/>
          </a:xfrm>
          <a:prstGeom prst="roundRect">
            <a:avLst>
              <a:gd name="adj" fmla="val 50000"/>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pic>
        <p:nvPicPr>
          <p:cNvPr id="29" name="image 1024"/>
          <p:cNvPicPr>
            <a:picLocks noChangeAspect="1"/>
          </p:cNvPicPr>
          <p:nvPr/>
        </p:nvPicPr>
        <p:blipFill>
          <a:blip r:embed="rId3"/>
          <a:srcRect/>
          <a:stretch>
            <a:fillRect/>
          </a:stretch>
        </p:blipFill>
        <p:spPr>
          <a:xfrm>
            <a:off x="4876800" y="962790"/>
            <a:ext cx="9798050" cy="5196709"/>
          </a:xfrm>
          <a:prstGeom prst="rect">
            <a:avLst/>
          </a:prstGeom>
        </p:spPr>
      </p:pic>
      <p:pic>
        <p:nvPicPr>
          <p:cNvPr id="31" name="图片 30" descr="1A2464S3-10.jpg"/>
          <p:cNvPicPr>
            <a:picLocks noChangeAspect="1"/>
          </p:cNvPicPr>
          <p:nvPr/>
        </p:nvPicPr>
        <p:blipFill>
          <a:blip r:embed="rId4"/>
          <a:stretch>
            <a:fillRect/>
          </a:stretch>
        </p:blipFill>
        <p:spPr>
          <a:xfrm>
            <a:off x="6953250" y="2209800"/>
            <a:ext cx="1752600" cy="1752600"/>
          </a:xfrm>
          <a:prstGeom prst="rect">
            <a:avLst/>
          </a:prstGeom>
        </p:spPr>
      </p:pic>
      <p:sp>
        <p:nvSpPr>
          <p:cNvPr id="32" name="右箭头 31"/>
          <p:cNvSpPr/>
          <p:nvPr/>
        </p:nvSpPr>
        <p:spPr>
          <a:xfrm>
            <a:off x="9010650" y="2914650"/>
            <a:ext cx="838200" cy="3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pic>
        <p:nvPicPr>
          <p:cNvPr id="34" name="图片 33" descr="t0140839069a11b1448.jpg"/>
          <p:cNvPicPr>
            <a:picLocks noChangeAspect="1"/>
          </p:cNvPicPr>
          <p:nvPr/>
        </p:nvPicPr>
        <p:blipFill>
          <a:blip r:embed="rId5"/>
          <a:stretch>
            <a:fillRect/>
          </a:stretch>
        </p:blipFill>
        <p:spPr>
          <a:xfrm>
            <a:off x="9848850" y="2324100"/>
            <a:ext cx="2532888" cy="1688592"/>
          </a:xfrm>
          <a:prstGeom prst="rect">
            <a:avLst/>
          </a:prstGeom>
        </p:spPr>
      </p:pic>
      <p:sp>
        <p:nvSpPr>
          <p:cNvPr id="35" name="TextBox 34"/>
          <p:cNvSpPr txBox="1"/>
          <p:nvPr/>
        </p:nvSpPr>
        <p:spPr>
          <a:xfrm>
            <a:off x="361950" y="4936022"/>
            <a:ext cx="4514850" cy="923330"/>
          </a:xfrm>
          <a:prstGeom prst="rect">
            <a:avLst/>
          </a:prstGeom>
          <a:noFill/>
        </p:spPr>
        <p:txBody>
          <a:bodyPr wrap="square" rtlCol="0">
            <a:spAutoFit/>
          </a:bodyPr>
          <a:lstStyle/>
          <a:p>
            <a:r>
              <a:rPr lang="zh-CN" altLang="en-US" sz="5400" b="1" dirty="0"/>
              <a:t>计算机硬件</a:t>
            </a:r>
          </a:p>
        </p:txBody>
      </p:sp>
      <p:sp>
        <p:nvSpPr>
          <p:cNvPr id="36" name="TextBox 35"/>
          <p:cNvSpPr txBox="1"/>
          <p:nvPr/>
        </p:nvSpPr>
        <p:spPr>
          <a:xfrm>
            <a:off x="0" y="3500735"/>
            <a:ext cx="6553200" cy="923330"/>
          </a:xfrm>
          <a:prstGeom prst="rect">
            <a:avLst/>
          </a:prstGeom>
          <a:noFill/>
        </p:spPr>
        <p:txBody>
          <a:bodyPr wrap="square" rtlCol="0">
            <a:spAutoFit/>
          </a:bodyPr>
          <a:lstStyle/>
          <a:p>
            <a:r>
              <a:rPr lang="zh-CN" altLang="en-US" sz="5400" b="1" dirty="0"/>
              <a:t>控制程序（操作系统）</a:t>
            </a:r>
          </a:p>
        </p:txBody>
      </p:sp>
      <p:sp>
        <p:nvSpPr>
          <p:cNvPr id="37" name="TextBox 36"/>
          <p:cNvSpPr txBox="1"/>
          <p:nvPr/>
        </p:nvSpPr>
        <p:spPr>
          <a:xfrm>
            <a:off x="848320" y="1229320"/>
            <a:ext cx="5704880" cy="923330"/>
          </a:xfrm>
          <a:prstGeom prst="rect">
            <a:avLst/>
          </a:prstGeom>
          <a:noFill/>
        </p:spPr>
        <p:txBody>
          <a:bodyPr wrap="square" rtlCol="0">
            <a:spAutoFit/>
          </a:bodyPr>
          <a:lstStyle/>
          <a:p>
            <a:r>
              <a:rPr lang="zh-CN" altLang="en-US" sz="5400" b="1" dirty="0"/>
              <a:t>软件（应用程序）</a:t>
            </a:r>
          </a:p>
        </p:txBody>
      </p:sp>
      <p:sp>
        <p:nvSpPr>
          <p:cNvPr id="39" name="右箭头 38"/>
          <p:cNvSpPr/>
          <p:nvPr/>
        </p:nvSpPr>
        <p:spPr>
          <a:xfrm rot="5400000">
            <a:off x="1395115" y="2442865"/>
            <a:ext cx="1181100" cy="71497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41" name="TextBox 40"/>
          <p:cNvSpPr txBox="1"/>
          <p:nvPr/>
        </p:nvSpPr>
        <p:spPr>
          <a:xfrm>
            <a:off x="1753664" y="315304"/>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什么是操作系统？</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1000" fill="hold"/>
                                        <p:tgtEl>
                                          <p:spTgt spid="32"/>
                                        </p:tgtEl>
                                        <p:attrNameLst>
                                          <p:attrName>ppt_w</p:attrName>
                                        </p:attrNameLst>
                                      </p:cBhvr>
                                      <p:tavLst>
                                        <p:tav tm="0">
                                          <p:val>
                                            <p:strVal val="#ppt_w*0.70"/>
                                          </p:val>
                                        </p:tav>
                                        <p:tav tm="100000">
                                          <p:val>
                                            <p:strVal val="#ppt_w"/>
                                          </p:val>
                                        </p:tav>
                                      </p:tavLst>
                                    </p:anim>
                                    <p:anim calcmode="lin" valueType="num">
                                      <p:cBhvr>
                                        <p:cTn id="14" dur="1000" fill="hold"/>
                                        <p:tgtEl>
                                          <p:spTgt spid="32"/>
                                        </p:tgtEl>
                                        <p:attrNameLst>
                                          <p:attrName>ppt_h</p:attrName>
                                        </p:attrNameLst>
                                      </p:cBhvr>
                                      <p:tavLst>
                                        <p:tav tm="0">
                                          <p:val>
                                            <p:strVal val="#ppt_h"/>
                                          </p:val>
                                        </p:tav>
                                        <p:tav tm="100000">
                                          <p:val>
                                            <p:strVal val="#ppt_h"/>
                                          </p:val>
                                        </p:tav>
                                      </p:tavLst>
                                    </p:anim>
                                    <p:animEffect transition="in" filter="fade">
                                      <p:cBhvr>
                                        <p:cTn id="15" dur="10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4"/>
                                        </p:tgtEl>
                                        <p:attrNameLst>
                                          <p:attrName>style.visibility</p:attrName>
                                        </p:attrNameLst>
                                      </p:cBhvr>
                                      <p:to>
                                        <p:strVal val="visible"/>
                                      </p:to>
                                    </p:set>
                                    <p:anim calcmode="lin" valueType="num">
                                      <p:cBhvr additive="base">
                                        <p:cTn id="20" dur="500" fill="hold"/>
                                        <p:tgtEl>
                                          <p:spTgt spid="34"/>
                                        </p:tgtEl>
                                        <p:attrNameLst>
                                          <p:attrName>ppt_x</p:attrName>
                                        </p:attrNameLst>
                                      </p:cBhvr>
                                      <p:tavLst>
                                        <p:tav tm="0">
                                          <p:val>
                                            <p:strVal val="#ppt_x"/>
                                          </p:val>
                                        </p:tav>
                                        <p:tav tm="100000">
                                          <p:val>
                                            <p:strVal val="#ppt_x"/>
                                          </p:val>
                                        </p:tav>
                                      </p:tavLst>
                                    </p:anim>
                                    <p:anim calcmode="lin" valueType="num">
                                      <p:cBhvr additive="base">
                                        <p:cTn id="2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3" name="圆角矩形 2"/>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4" name="圆角矩形 3"/>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5" name="矩形 4"/>
          <p:cNvSpPr/>
          <p:nvPr/>
        </p:nvSpPr>
        <p:spPr>
          <a:xfrm>
            <a:off x="907322" y="459251"/>
            <a:ext cx="846341" cy="369332"/>
          </a:xfrm>
          <a:prstGeom prst="rect">
            <a:avLst/>
          </a:prstGeom>
        </p:spPr>
        <p:txBody>
          <a:bodyPr wrap="square">
            <a:spAutoFit/>
          </a:bodyPr>
          <a:lstStyle/>
          <a:p>
            <a:pPr lvl="0" algn="ctr">
              <a:defRPr/>
            </a:pPr>
            <a:r>
              <a:rPr lang="en-US" altLang="zh-CN" sz="1800" b="1" kern="0" dirty="0">
                <a:solidFill>
                  <a:schemeClr val="bg1"/>
                </a:solidFill>
                <a:latin typeface="微软雅黑" pitchFamily="34" charset="-122"/>
                <a:ea typeface="微软雅黑" pitchFamily="34" charset="-122"/>
              </a:rPr>
              <a:t>2.1</a:t>
            </a:r>
            <a:endParaRPr lang="zh-CN" altLang="en-US" sz="1800" b="1" kern="0" dirty="0">
              <a:solidFill>
                <a:schemeClr val="bg1"/>
              </a:solidFill>
              <a:latin typeface="微软雅黑" pitchFamily="34" charset="-122"/>
              <a:ea typeface="微软雅黑" pitchFamily="34" charset="-122"/>
            </a:endParaRPr>
          </a:p>
        </p:txBody>
      </p:sp>
      <p:sp>
        <p:nvSpPr>
          <p:cNvPr id="6" name="TextBox 5"/>
          <p:cNvSpPr txBox="1"/>
          <p:nvPr/>
        </p:nvSpPr>
        <p:spPr>
          <a:xfrm>
            <a:off x="1753664" y="425462"/>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操作系统的定义</a:t>
            </a:r>
          </a:p>
        </p:txBody>
      </p:sp>
      <p:sp>
        <p:nvSpPr>
          <p:cNvPr id="8" name="TextBox 7"/>
          <p:cNvSpPr txBox="1"/>
          <p:nvPr/>
        </p:nvSpPr>
        <p:spPr>
          <a:xfrm>
            <a:off x="467004" y="1200150"/>
            <a:ext cx="11401146" cy="3847207"/>
          </a:xfrm>
          <a:prstGeom prst="rect">
            <a:avLst/>
          </a:prstGeom>
          <a:noFill/>
        </p:spPr>
        <p:txBody>
          <a:bodyPr wrap="square" rtlCol="0">
            <a:spAutoFit/>
          </a:bodyPr>
          <a:lstStyle/>
          <a:p>
            <a:r>
              <a:rPr lang="zh-CN" altLang="en-US" sz="2800" b="1" dirty="0"/>
              <a:t>操作系统是</a:t>
            </a:r>
            <a:r>
              <a:rPr lang="zh-CN" altLang="en-US" sz="2800" dirty="0"/>
              <a:t>控制和管理计算机系统内各种硬件和软件资源、有效的组织多道程序运行的系统软件（或程序合集），是用户与计算机之间的接口。</a:t>
            </a:r>
            <a:endParaRPr lang="en-US" altLang="zh-CN" sz="2800" dirty="0"/>
          </a:p>
          <a:p>
            <a:r>
              <a:rPr lang="zh-CN" altLang="en-US" sz="2800" dirty="0"/>
              <a:t>如何理解这个概念，注意：</a:t>
            </a:r>
            <a:endParaRPr lang="en-US" altLang="zh-CN" sz="2800" dirty="0"/>
          </a:p>
          <a:p>
            <a:r>
              <a:rPr lang="zh-CN" altLang="en-US" sz="3200" dirty="0">
                <a:solidFill>
                  <a:schemeClr val="accent2"/>
                </a:solidFill>
              </a:rPr>
              <a:t>第一，操作系统是什么？</a:t>
            </a:r>
            <a:endParaRPr lang="en-US" altLang="zh-CN" sz="3200" dirty="0">
              <a:solidFill>
                <a:schemeClr val="accent2"/>
              </a:solidFill>
            </a:endParaRPr>
          </a:p>
          <a:p>
            <a:r>
              <a:rPr lang="zh-CN" altLang="en-US" sz="3200" dirty="0">
                <a:solidFill>
                  <a:schemeClr val="accent6"/>
                </a:solidFill>
              </a:rPr>
              <a:t>第二，操作系统干什么？</a:t>
            </a:r>
            <a:endParaRPr lang="en-US" altLang="zh-CN" sz="3200" dirty="0">
              <a:solidFill>
                <a:schemeClr val="accent6"/>
              </a:solidFill>
            </a:endParaRPr>
          </a:p>
          <a:p>
            <a:r>
              <a:rPr lang="zh-CN" altLang="en-US" sz="3200" dirty="0">
                <a:solidFill>
                  <a:srgbClr val="00B0F0"/>
                </a:solidFill>
              </a:rPr>
              <a:t>第三，操作系统有何用？</a:t>
            </a:r>
            <a:endParaRPr lang="en-US" altLang="zh-CN" sz="3200" dirty="0">
              <a:solidFill>
                <a:srgbClr val="00B0F0"/>
              </a:solidFill>
            </a:endParaRPr>
          </a:p>
          <a:p>
            <a:endParaRPr lang="en-US" altLang="zh-CN" sz="3200" dirty="0">
              <a:solidFill>
                <a:srgbClr val="00B0F0"/>
              </a:solidFill>
            </a:endParaRPr>
          </a:p>
          <a:p>
            <a:endParaRPr lang="zh-CN" altLang="en-US" sz="3200" dirty="0">
              <a:solidFill>
                <a:srgbClr val="00B0F0"/>
              </a:solidFill>
            </a:endParaRPr>
          </a:p>
        </p:txBody>
      </p:sp>
      <p:pic>
        <p:nvPicPr>
          <p:cNvPr id="9" name="图片 8" descr="QQ图片20220424110046.jpg"/>
          <p:cNvPicPr>
            <a:picLocks noChangeAspect="1"/>
          </p:cNvPicPr>
          <p:nvPr/>
        </p:nvPicPr>
        <p:blipFill>
          <a:blip r:embed="rId3">
            <a:lum bright="30000" contrast="20000"/>
          </a:blip>
          <a:stretch>
            <a:fillRect/>
          </a:stretch>
        </p:blipFill>
        <p:spPr>
          <a:xfrm>
            <a:off x="5086349" y="2475606"/>
            <a:ext cx="6781801" cy="41326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3" name="圆角矩形 2"/>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4" name="圆角矩形 3"/>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5" name="矩形 4"/>
          <p:cNvSpPr/>
          <p:nvPr/>
        </p:nvSpPr>
        <p:spPr>
          <a:xfrm>
            <a:off x="907322" y="459251"/>
            <a:ext cx="846341" cy="369332"/>
          </a:xfrm>
          <a:prstGeom prst="rect">
            <a:avLst/>
          </a:prstGeom>
        </p:spPr>
        <p:txBody>
          <a:bodyPr wrap="square">
            <a:spAutoFit/>
          </a:bodyPr>
          <a:lstStyle/>
          <a:p>
            <a:pPr lvl="0" algn="ctr">
              <a:defRPr/>
            </a:pPr>
            <a:r>
              <a:rPr lang="en-US" altLang="zh-CN" sz="1800" b="1" kern="0" dirty="0">
                <a:solidFill>
                  <a:schemeClr val="bg1"/>
                </a:solidFill>
                <a:latin typeface="微软雅黑" pitchFamily="34" charset="-122"/>
                <a:ea typeface="微软雅黑" pitchFamily="34" charset="-122"/>
              </a:rPr>
              <a:t>2.2</a:t>
            </a:r>
            <a:endParaRPr lang="zh-CN" altLang="en-US" sz="1800" b="1" kern="0" dirty="0">
              <a:solidFill>
                <a:schemeClr val="bg1"/>
              </a:solidFill>
              <a:latin typeface="微软雅黑" pitchFamily="34" charset="-122"/>
              <a:ea typeface="微软雅黑" pitchFamily="34" charset="-122"/>
            </a:endParaRPr>
          </a:p>
        </p:txBody>
      </p:sp>
      <p:sp>
        <p:nvSpPr>
          <p:cNvPr id="6" name="TextBox 5"/>
          <p:cNvSpPr txBox="1"/>
          <p:nvPr/>
        </p:nvSpPr>
        <p:spPr>
          <a:xfrm>
            <a:off x="1753664" y="425462"/>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操作系统的特征</a:t>
            </a:r>
          </a:p>
        </p:txBody>
      </p:sp>
      <p:sp>
        <p:nvSpPr>
          <p:cNvPr id="8" name="TextBox 7"/>
          <p:cNvSpPr txBox="1"/>
          <p:nvPr/>
        </p:nvSpPr>
        <p:spPr>
          <a:xfrm>
            <a:off x="561220" y="1276350"/>
            <a:ext cx="11078330" cy="6247864"/>
          </a:xfrm>
          <a:prstGeom prst="rect">
            <a:avLst/>
          </a:prstGeom>
          <a:noFill/>
        </p:spPr>
        <p:txBody>
          <a:bodyPr wrap="square" rtlCol="0">
            <a:spAutoFit/>
          </a:bodyPr>
          <a:lstStyle/>
          <a:p>
            <a:r>
              <a:rPr lang="zh-CN" altLang="en-US" sz="4000" b="1" dirty="0"/>
              <a:t>并发、共享和异步性</a:t>
            </a:r>
            <a:endParaRPr lang="en-US" altLang="zh-CN" sz="4000" b="1" dirty="0"/>
          </a:p>
          <a:p>
            <a:r>
              <a:rPr lang="en-US" altLang="zh-CN" sz="3200" dirty="0"/>
              <a:t>1</a:t>
            </a:r>
            <a:r>
              <a:rPr lang="zh-CN" altLang="en-US" sz="3200" dirty="0"/>
              <a:t>、并发性：</a:t>
            </a:r>
          </a:p>
          <a:p>
            <a:r>
              <a:rPr lang="zh-CN" altLang="en-US" sz="3200" dirty="0"/>
              <a:t>是在计算机系统中同时存在多个程序，宏观上看，这些程序是同时向前推进的。 在单</a:t>
            </a:r>
            <a:r>
              <a:rPr lang="en-US" altLang="zh-CN" sz="3200" dirty="0"/>
              <a:t>CPU</a:t>
            </a:r>
            <a:r>
              <a:rPr lang="zh-CN" altLang="en-US" sz="3200" dirty="0"/>
              <a:t>上，这些并发执行的程序是交替在</a:t>
            </a:r>
            <a:r>
              <a:rPr lang="en-US" altLang="zh-CN" sz="3200" dirty="0"/>
              <a:t>CPU</a:t>
            </a:r>
            <a:r>
              <a:rPr lang="zh-CN" altLang="en-US" sz="3200" dirty="0"/>
              <a:t>上运行的。 </a:t>
            </a:r>
          </a:p>
          <a:p>
            <a:r>
              <a:rPr lang="zh-CN" altLang="en-US" sz="3200" dirty="0"/>
              <a:t>程序并发性体现在两个方面： 用户程序与用户程序之间的并发执行。 用户程序与操作系统程序之间的并发。</a:t>
            </a:r>
          </a:p>
          <a:p>
            <a:r>
              <a:rPr lang="en-US" altLang="zh-CN" sz="3200" dirty="0"/>
              <a:t>2</a:t>
            </a:r>
            <a:r>
              <a:rPr lang="zh-CN" altLang="en-US" sz="3200" dirty="0"/>
              <a:t>、共享性：</a:t>
            </a:r>
          </a:p>
          <a:p>
            <a:r>
              <a:rPr lang="zh-CN" altLang="en-US" sz="3200" dirty="0"/>
              <a:t>资源共享是操作系统程序和多个用户程序共用系统中的资源。</a:t>
            </a:r>
            <a:endParaRPr lang="en-US" altLang="zh-CN" sz="3200" dirty="0"/>
          </a:p>
          <a:p>
            <a:r>
              <a:rPr lang="en-US" altLang="zh-CN" sz="3200" dirty="0"/>
              <a:t>3</a:t>
            </a:r>
            <a:r>
              <a:rPr lang="zh-CN" altLang="en-US" sz="3200" dirty="0"/>
              <a:t>、异步性：</a:t>
            </a:r>
            <a:endParaRPr lang="en-US" altLang="zh-CN" sz="3200" dirty="0"/>
          </a:p>
          <a:p>
            <a:r>
              <a:rPr lang="zh-CN" altLang="en-US" sz="3200" dirty="0"/>
              <a:t>在多道程序环境下，允许多个进程并发执行。</a:t>
            </a:r>
          </a:p>
          <a:p>
            <a:endParaRPr lang="zh-CN" altLang="en-US" sz="4000" b="1"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8" name="TextBox 27"/>
          <p:cNvSpPr txBox="1"/>
          <p:nvPr/>
        </p:nvSpPr>
        <p:spPr>
          <a:xfrm>
            <a:off x="823388" y="425462"/>
            <a:ext cx="4457750" cy="400110"/>
          </a:xfrm>
          <a:prstGeom prst="rect">
            <a:avLst/>
          </a:prstGeom>
          <a:noFill/>
        </p:spPr>
        <p:txBody>
          <a:bodyPr wrap="square" rtlCol="0">
            <a:spAutoFit/>
          </a:bodyPr>
          <a:lstStyle/>
          <a:p>
            <a:pPr marL="0" algn="l" defTabSz="914400" rtl="0" eaLnBrk="1" latinLnBrk="0" hangingPunct="1"/>
            <a:r>
              <a:rPr lang="en-US" altLang="zh-CN" sz="2000" b="1" kern="1200" dirty="0">
                <a:solidFill>
                  <a:schemeClr val="bg1"/>
                </a:solidFill>
                <a:latin typeface="微软雅黑" pitchFamily="34" charset="-122"/>
                <a:ea typeface="微软雅黑" pitchFamily="34" charset="-122"/>
              </a:rPr>
              <a:t>2.3   </a:t>
            </a:r>
            <a:r>
              <a:rPr lang="zh-CN" altLang="en-US" sz="2000" b="1" kern="1200" dirty="0">
                <a:solidFill>
                  <a:schemeClr val="bg1"/>
                </a:solidFill>
                <a:latin typeface="微软雅黑" pitchFamily="34" charset="-122"/>
                <a:ea typeface="微软雅黑" pitchFamily="34" charset="-122"/>
              </a:rPr>
              <a:t>操作系统的主要功能</a:t>
            </a:r>
          </a:p>
        </p:txBody>
      </p:sp>
      <p:sp>
        <p:nvSpPr>
          <p:cNvPr id="34" name="矩形 33"/>
          <p:cNvSpPr/>
          <p:nvPr/>
        </p:nvSpPr>
        <p:spPr>
          <a:xfrm>
            <a:off x="4882428" y="6064470"/>
            <a:ext cx="2520242"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1.2 </a:t>
            </a:r>
            <a:r>
              <a:rPr lang="zh-CN" altLang="en-US" sz="1800" b="1" dirty="0">
                <a:solidFill>
                  <a:schemeClr val="bg1"/>
                </a:solidFill>
                <a:cs typeface="+mn-ea"/>
                <a:sym typeface="+mn-lt"/>
              </a:rPr>
              <a:t>计算机的系统组成</a:t>
            </a:r>
          </a:p>
        </p:txBody>
      </p:sp>
      <p:sp>
        <p:nvSpPr>
          <p:cNvPr id="17" name="TextBox 16"/>
          <p:cNvSpPr txBox="1"/>
          <p:nvPr/>
        </p:nvSpPr>
        <p:spPr>
          <a:xfrm>
            <a:off x="444500" y="1130300"/>
            <a:ext cx="11010900" cy="923330"/>
          </a:xfrm>
          <a:prstGeom prst="rect">
            <a:avLst/>
          </a:prstGeom>
          <a:noFill/>
        </p:spPr>
        <p:txBody>
          <a:bodyPr wrap="square" rtlCol="0">
            <a:spAutoFit/>
          </a:bodyPr>
          <a:lstStyle/>
          <a:p>
            <a:endParaRPr lang="en-US" altLang="zh-CN" dirty="0"/>
          </a:p>
          <a:p>
            <a:br>
              <a:rPr lang="zh-CN" altLang="en-US" dirty="0"/>
            </a:br>
            <a:endParaRPr lang="zh-CN" altLang="en-US" dirty="0"/>
          </a:p>
        </p:txBody>
      </p:sp>
      <p:sp>
        <p:nvSpPr>
          <p:cNvPr id="9" name="TextBox 8"/>
          <p:cNvSpPr txBox="1"/>
          <p:nvPr/>
        </p:nvSpPr>
        <p:spPr>
          <a:xfrm>
            <a:off x="0" y="1263156"/>
            <a:ext cx="12192000" cy="3754874"/>
          </a:xfrm>
          <a:prstGeom prst="rect">
            <a:avLst/>
          </a:prstGeom>
          <a:noFill/>
        </p:spPr>
        <p:txBody>
          <a:bodyPr wrap="square" rtlCol="0">
            <a:spAutoFit/>
          </a:bodyPr>
          <a:lstStyle/>
          <a:p>
            <a:r>
              <a:rPr lang="en-US" altLang="zh-CN" sz="4400" dirty="0"/>
              <a:t>1.</a:t>
            </a:r>
            <a:r>
              <a:rPr lang="zh-CN" altLang="en-US" sz="4400" dirty="0"/>
              <a:t>处理器管理</a:t>
            </a:r>
          </a:p>
          <a:p>
            <a:r>
              <a:rPr lang="en-US" altLang="zh-CN" sz="4400" dirty="0"/>
              <a:t>2.</a:t>
            </a:r>
            <a:r>
              <a:rPr lang="zh-CN" altLang="en-US" sz="4400" dirty="0"/>
              <a:t>存储器管理</a:t>
            </a:r>
          </a:p>
          <a:p>
            <a:r>
              <a:rPr lang="en-US" altLang="zh-CN" sz="4400" dirty="0"/>
              <a:t>3.</a:t>
            </a:r>
            <a:r>
              <a:rPr lang="zh-CN" altLang="en-US" sz="4400" dirty="0"/>
              <a:t>设备管理</a:t>
            </a:r>
          </a:p>
          <a:p>
            <a:r>
              <a:rPr lang="en-US" altLang="zh-CN" sz="4400" dirty="0"/>
              <a:t>4.</a:t>
            </a:r>
            <a:r>
              <a:rPr lang="zh-CN" altLang="en-US" sz="4400" dirty="0"/>
              <a:t>文件管理</a:t>
            </a:r>
          </a:p>
          <a:p>
            <a:r>
              <a:rPr lang="en-US" altLang="zh-CN" sz="4400" dirty="0"/>
              <a:t>5.</a:t>
            </a:r>
            <a:r>
              <a:rPr lang="zh-CN" altLang="en-US" sz="4400" dirty="0"/>
              <a:t>作业管理</a:t>
            </a:r>
          </a:p>
          <a:p>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8" name="TextBox 27"/>
          <p:cNvSpPr txBox="1"/>
          <p:nvPr/>
        </p:nvSpPr>
        <p:spPr>
          <a:xfrm>
            <a:off x="823388" y="425462"/>
            <a:ext cx="4457750"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随堂测试   形考任务</a:t>
            </a:r>
            <a:r>
              <a:rPr lang="en-US" altLang="zh-CN" sz="2000" b="1" kern="1200" dirty="0">
                <a:solidFill>
                  <a:schemeClr val="bg1"/>
                </a:solidFill>
                <a:latin typeface="微软雅黑" pitchFamily="34" charset="-122"/>
                <a:ea typeface="微软雅黑" pitchFamily="34" charset="-122"/>
              </a:rPr>
              <a:t>1</a:t>
            </a:r>
            <a:endParaRPr lang="zh-CN" altLang="en-US" sz="2000" b="1" kern="1200" dirty="0">
              <a:solidFill>
                <a:schemeClr val="bg1"/>
              </a:solidFill>
              <a:latin typeface="微软雅黑" pitchFamily="34" charset="-122"/>
              <a:ea typeface="微软雅黑" pitchFamily="34" charset="-122"/>
            </a:endParaRPr>
          </a:p>
        </p:txBody>
      </p:sp>
      <p:sp>
        <p:nvSpPr>
          <p:cNvPr id="34" name="矩形 33"/>
          <p:cNvSpPr/>
          <p:nvPr/>
        </p:nvSpPr>
        <p:spPr>
          <a:xfrm>
            <a:off x="4882428" y="6064470"/>
            <a:ext cx="2520242"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1.2 </a:t>
            </a:r>
            <a:r>
              <a:rPr lang="zh-CN" altLang="en-US" sz="1800" b="1" dirty="0">
                <a:solidFill>
                  <a:schemeClr val="bg1"/>
                </a:solidFill>
                <a:cs typeface="+mn-ea"/>
                <a:sym typeface="+mn-lt"/>
              </a:rPr>
              <a:t>计算机的系统组成</a:t>
            </a:r>
          </a:p>
        </p:txBody>
      </p:sp>
      <p:sp>
        <p:nvSpPr>
          <p:cNvPr id="17" name="TextBox 16"/>
          <p:cNvSpPr txBox="1"/>
          <p:nvPr/>
        </p:nvSpPr>
        <p:spPr>
          <a:xfrm>
            <a:off x="444500" y="1130300"/>
            <a:ext cx="11010900" cy="5078313"/>
          </a:xfrm>
          <a:prstGeom prst="rect">
            <a:avLst/>
          </a:prstGeom>
          <a:noFill/>
        </p:spPr>
        <p:txBody>
          <a:bodyPr wrap="square" rtlCol="0">
            <a:spAutoFit/>
          </a:bodyPr>
          <a:lstStyle/>
          <a:p>
            <a:r>
              <a:rPr lang="en-US" altLang="zh-CN" dirty="0"/>
              <a:t>1.</a:t>
            </a:r>
            <a:r>
              <a:rPr lang="zh-CN" altLang="en-US" dirty="0"/>
              <a:t>按照所起的作用和需要的运行环境，操作系统属于</a:t>
            </a:r>
            <a:r>
              <a:rPr lang="en-US" altLang="zh-CN" dirty="0"/>
              <a:t>______</a:t>
            </a:r>
            <a:r>
              <a:rPr lang="zh-CN" altLang="en-US" dirty="0"/>
              <a:t>。</a:t>
            </a:r>
          </a:p>
          <a:p>
            <a:r>
              <a:rPr lang="zh-CN" altLang="en-US" dirty="0"/>
              <a:t>选择一项：</a:t>
            </a:r>
          </a:p>
          <a:p>
            <a:r>
              <a:rPr lang="en-US" altLang="zh-CN" dirty="0"/>
              <a:t>A.</a:t>
            </a:r>
            <a:r>
              <a:rPr lang="zh-CN" altLang="en-US" dirty="0"/>
              <a:t>用户软件</a:t>
            </a:r>
            <a:endParaRPr lang="en-US" altLang="zh-CN" dirty="0"/>
          </a:p>
          <a:p>
            <a:r>
              <a:rPr lang="en-US" altLang="zh-CN" dirty="0"/>
              <a:t>B.</a:t>
            </a:r>
            <a:r>
              <a:rPr lang="zh-CN" altLang="en-US" dirty="0"/>
              <a:t>应用软件</a:t>
            </a:r>
            <a:endParaRPr lang="en-US" altLang="zh-CN" dirty="0"/>
          </a:p>
          <a:p>
            <a:r>
              <a:rPr lang="en-US" altLang="zh-CN" dirty="0"/>
              <a:t>C.</a:t>
            </a:r>
            <a:r>
              <a:rPr lang="zh-CN" altLang="en-US" dirty="0"/>
              <a:t>支撑软件</a:t>
            </a:r>
            <a:endParaRPr lang="en-US" altLang="zh-CN" dirty="0"/>
          </a:p>
          <a:p>
            <a:r>
              <a:rPr lang="en-US" altLang="zh-CN" dirty="0">
                <a:solidFill>
                  <a:srgbClr val="FF0000"/>
                </a:solidFill>
              </a:rPr>
              <a:t>D.</a:t>
            </a:r>
            <a:r>
              <a:rPr lang="zh-CN" altLang="en-US" dirty="0">
                <a:solidFill>
                  <a:srgbClr val="FF0000"/>
                </a:solidFill>
              </a:rPr>
              <a:t>系统软件</a:t>
            </a:r>
            <a:endParaRPr lang="en-US" altLang="zh-CN" dirty="0">
              <a:solidFill>
                <a:srgbClr val="FF0000"/>
              </a:solidFill>
            </a:endParaRPr>
          </a:p>
          <a:p>
            <a:endParaRPr lang="en-US" altLang="zh-CN" dirty="0"/>
          </a:p>
          <a:p>
            <a:r>
              <a:rPr lang="en-US" altLang="zh-CN" dirty="0"/>
              <a:t>2.</a:t>
            </a:r>
            <a:r>
              <a:rPr lang="zh-CN" altLang="en-US" dirty="0"/>
              <a:t>在计算机系统中，操作系统是</a:t>
            </a:r>
            <a:r>
              <a:rPr lang="en-US" altLang="zh-CN" dirty="0"/>
              <a:t>____</a:t>
            </a:r>
            <a:r>
              <a:rPr lang="zh-CN" altLang="en-US" dirty="0"/>
              <a:t>。</a:t>
            </a:r>
          </a:p>
          <a:p>
            <a:r>
              <a:rPr lang="zh-CN" altLang="en-US" dirty="0"/>
              <a:t>选择一项：</a:t>
            </a:r>
          </a:p>
          <a:p>
            <a:r>
              <a:rPr lang="en-US" altLang="zh-CN" dirty="0"/>
              <a:t>A.</a:t>
            </a:r>
            <a:r>
              <a:rPr lang="zh-CN" altLang="en-US" dirty="0"/>
              <a:t>处于裸机之上的第一层软件</a:t>
            </a:r>
          </a:p>
          <a:p>
            <a:r>
              <a:rPr lang="en-US" altLang="zh-CN" dirty="0"/>
              <a:t>B.</a:t>
            </a:r>
            <a:r>
              <a:rPr lang="zh-CN" altLang="en-US" dirty="0"/>
              <a:t>处于硬件之下的底层软件</a:t>
            </a:r>
          </a:p>
          <a:p>
            <a:r>
              <a:rPr lang="en-US" altLang="zh-CN" dirty="0">
                <a:solidFill>
                  <a:srgbClr val="FF0000"/>
                </a:solidFill>
              </a:rPr>
              <a:t>C.</a:t>
            </a:r>
            <a:r>
              <a:rPr lang="zh-CN" altLang="en-US" dirty="0">
                <a:solidFill>
                  <a:srgbClr val="FF0000"/>
                </a:solidFill>
              </a:rPr>
              <a:t>处于应用软件之上的系统软件</a:t>
            </a:r>
          </a:p>
          <a:p>
            <a:r>
              <a:rPr lang="en-US" altLang="zh-CN" dirty="0"/>
              <a:t>D.</a:t>
            </a:r>
            <a:r>
              <a:rPr lang="zh-CN" altLang="en-US" dirty="0"/>
              <a:t>处于系统软件之上的用户软件</a:t>
            </a:r>
            <a:endParaRPr lang="en-US" altLang="zh-CN" dirty="0"/>
          </a:p>
          <a:p>
            <a:endParaRPr lang="en-US" altLang="zh-CN" dirty="0"/>
          </a:p>
          <a:p>
            <a:r>
              <a:rPr lang="en-US" altLang="zh-CN" dirty="0"/>
              <a:t>3.</a:t>
            </a:r>
            <a:r>
              <a:rPr lang="zh-CN" altLang="en-US" dirty="0"/>
              <a:t> 操作系统的定义和主要功能？</a:t>
            </a:r>
          </a:p>
          <a:p>
            <a:endParaRPr lang="en-US" altLang="zh-CN" dirty="0"/>
          </a:p>
          <a:p>
            <a:br>
              <a:rPr lang="zh-CN" altLang="en-US" dirty="0"/>
            </a:b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8" name="TextBox 27"/>
          <p:cNvSpPr txBox="1"/>
          <p:nvPr/>
        </p:nvSpPr>
        <p:spPr>
          <a:xfrm>
            <a:off x="823388" y="425462"/>
            <a:ext cx="4457750"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   课程思政延伸之信息素养</a:t>
            </a:r>
          </a:p>
        </p:txBody>
      </p:sp>
      <p:sp>
        <p:nvSpPr>
          <p:cNvPr id="34" name="矩形 33"/>
          <p:cNvSpPr/>
          <p:nvPr/>
        </p:nvSpPr>
        <p:spPr>
          <a:xfrm>
            <a:off x="4882428" y="6064470"/>
            <a:ext cx="2520242"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1.2 </a:t>
            </a:r>
            <a:r>
              <a:rPr lang="zh-CN" altLang="en-US" sz="1800" b="1" dirty="0">
                <a:solidFill>
                  <a:schemeClr val="bg1"/>
                </a:solidFill>
                <a:cs typeface="+mn-ea"/>
                <a:sym typeface="+mn-lt"/>
              </a:rPr>
              <a:t>计算机的系统组成</a:t>
            </a:r>
          </a:p>
        </p:txBody>
      </p:sp>
      <p:sp>
        <p:nvSpPr>
          <p:cNvPr id="82" name="Object 708"/>
          <p:cNvSpPr txBox="1"/>
          <p:nvPr/>
        </p:nvSpPr>
        <p:spPr>
          <a:xfrm>
            <a:off x="2736453" y="1858735"/>
            <a:ext cx="5712013" cy="482980"/>
          </a:xfrm>
          <a:prstGeom prst="rect">
            <a:avLst/>
          </a:prstGeom>
        </p:spPr>
        <p:txBody>
          <a:bodyPr vert="horz" lIns="0" tIns="0" rIns="0" bIns="0" rtlCol="0" anchor="t" anchorCtr="0">
            <a:noAutofit/>
          </a:bodyPr>
          <a:lstStyle/>
          <a:p>
            <a:pPr algn="l">
              <a:lnSpc>
                <a:spcPct val="100000"/>
              </a:lnSpc>
            </a:pPr>
            <a:endParaRPr lang="zh-CN" altLang="en-US" dirty="0"/>
          </a:p>
        </p:txBody>
      </p:sp>
      <p:grpSp>
        <p:nvGrpSpPr>
          <p:cNvPr id="84" name="组合 7010"/>
          <p:cNvGrpSpPr/>
          <p:nvPr/>
        </p:nvGrpSpPr>
        <p:grpSpPr>
          <a:xfrm>
            <a:off x="1" y="1187669"/>
            <a:ext cx="4171950" cy="5246133"/>
            <a:chOff x="1596759" y="2527300"/>
            <a:chExt cx="7504152" cy="11339296"/>
          </a:xfrm>
        </p:grpSpPr>
        <p:pic>
          <p:nvPicPr>
            <p:cNvPr id="85" name="image 7011"/>
            <p:cNvPicPr>
              <a:picLocks noChangeAspect="1"/>
            </p:cNvPicPr>
            <p:nvPr/>
          </p:nvPicPr>
          <p:blipFill>
            <a:blip r:embed="rId3"/>
            <a:srcRect/>
            <a:stretch>
              <a:fillRect/>
            </a:stretch>
          </p:blipFill>
          <p:spPr>
            <a:xfrm>
              <a:off x="1596759" y="2527300"/>
              <a:ext cx="7504152" cy="11339296"/>
            </a:xfrm>
            <a:prstGeom prst="rect">
              <a:avLst/>
            </a:prstGeom>
          </p:spPr>
        </p:pic>
        <p:pic>
          <p:nvPicPr>
            <p:cNvPr id="86" name="image 7012"/>
            <p:cNvPicPr>
              <a:picLocks noChangeAspect="1"/>
            </p:cNvPicPr>
            <p:nvPr/>
          </p:nvPicPr>
          <p:blipFill>
            <a:blip r:embed="rId4"/>
            <a:srcRect/>
            <a:stretch>
              <a:fillRect/>
            </a:stretch>
          </p:blipFill>
          <p:spPr>
            <a:xfrm>
              <a:off x="2488533" y="3554764"/>
              <a:ext cx="980631" cy="1223766"/>
            </a:xfrm>
            <a:prstGeom prst="rect">
              <a:avLst/>
            </a:prstGeom>
            <a:solidFill>
              <a:schemeClr val="accent1"/>
            </a:solidFill>
          </p:spPr>
        </p:pic>
        <p:sp>
          <p:nvSpPr>
            <p:cNvPr id="87" name="Object 7013"/>
            <p:cNvSpPr txBox="1"/>
            <p:nvPr/>
          </p:nvSpPr>
          <p:spPr>
            <a:xfrm>
              <a:off x="3077798" y="4796827"/>
              <a:ext cx="4486630" cy="724471"/>
            </a:xfrm>
            <a:prstGeom prst="rect">
              <a:avLst/>
            </a:prstGeom>
          </p:spPr>
          <p:txBody>
            <a:bodyPr vert="horz" lIns="0" tIns="0" rIns="0" bIns="0" rtlCol="0" anchor="t" anchorCtr="0">
              <a:noAutofit/>
            </a:bodyPr>
            <a:lstStyle/>
            <a:p>
              <a:pPr algn="l">
                <a:lnSpc>
                  <a:spcPct val="100000"/>
                </a:lnSpc>
              </a:pPr>
              <a:r>
                <a:rPr lang="zh-CN" altLang="en-US" sz="4800" b="0" i="0" spc="48" dirty="0">
                  <a:solidFill>
                    <a:srgbClr val="1148CA"/>
                  </a:solidFill>
                  <a:latin typeface="OPPOSans-H"/>
                  <a:ea typeface="OPPOSans-H"/>
                </a:rPr>
                <a:t>信息意识</a:t>
              </a:r>
              <a:r>
                <a:rPr lang="zh-CN" sz="4800" b="0" i="0" spc="48" dirty="0">
                  <a:solidFill>
                    <a:srgbClr val="1148CA"/>
                  </a:solidFill>
                  <a:latin typeface="OPPOSans-H"/>
                  <a:ea typeface="OPPOSans-H"/>
                </a:rPr>
                <a:t>？</a:t>
              </a:r>
              <a:endParaRPr lang="zh-CN" altLang="en-US" dirty="0"/>
            </a:p>
          </p:txBody>
        </p:sp>
        <p:pic>
          <p:nvPicPr>
            <p:cNvPr id="88" name="image 7014"/>
            <p:cNvPicPr>
              <a:picLocks noChangeAspect="1"/>
            </p:cNvPicPr>
            <p:nvPr/>
          </p:nvPicPr>
          <p:blipFill>
            <a:blip r:embed="rId5"/>
            <a:srcRect/>
            <a:stretch>
              <a:fillRect/>
            </a:stretch>
          </p:blipFill>
          <p:spPr>
            <a:xfrm>
              <a:off x="2575212" y="6527798"/>
              <a:ext cx="1231899" cy="63501"/>
            </a:xfrm>
            <a:prstGeom prst="rect">
              <a:avLst/>
            </a:prstGeom>
          </p:spPr>
        </p:pic>
        <p:sp>
          <p:nvSpPr>
            <p:cNvPr id="89" name="Object 7015"/>
            <p:cNvSpPr txBox="1"/>
            <p:nvPr/>
          </p:nvSpPr>
          <p:spPr>
            <a:xfrm>
              <a:off x="2849359" y="7094169"/>
              <a:ext cx="5326380" cy="4232431"/>
            </a:xfrm>
            <a:prstGeom prst="rect">
              <a:avLst/>
            </a:prstGeom>
          </p:spPr>
          <p:txBody>
            <a:bodyPr vert="horz" lIns="0" tIns="0" rIns="0" bIns="0" rtlCol="0" anchor="t" anchorCtr="0">
              <a:noAutofit/>
            </a:bodyPr>
            <a:lstStyle/>
            <a:p>
              <a:pPr algn="just">
                <a:lnSpc>
                  <a:spcPct val="116666"/>
                </a:lnSpc>
              </a:pPr>
              <a:r>
                <a:rPr lang="zh-CN" altLang="en-US" sz="2000" b="1" spc="30" dirty="0">
                  <a:solidFill>
                    <a:srgbClr val="333333"/>
                  </a:solidFill>
                  <a:latin typeface="OPPOSans-M"/>
                  <a:ea typeface="OPPOSans-M"/>
                </a:rPr>
                <a:t>面对不懂的问题，能有意识的知道可以从哪里，用什么工具去寻找可能的答案。并有意识的剔除存在问题的结果和数据。</a:t>
              </a:r>
            </a:p>
          </p:txBody>
        </p:sp>
        <p:sp>
          <p:nvSpPr>
            <p:cNvPr id="90" name="Object 7016"/>
            <p:cNvSpPr txBox="1"/>
            <p:nvPr/>
          </p:nvSpPr>
          <p:spPr>
            <a:xfrm>
              <a:off x="2728392" y="3512895"/>
              <a:ext cx="1198000" cy="1686404"/>
            </a:xfrm>
            <a:prstGeom prst="rect">
              <a:avLst/>
            </a:prstGeom>
          </p:spPr>
          <p:txBody>
            <a:bodyPr vert="horz" lIns="0" tIns="0" rIns="0" bIns="0" rtlCol="0" anchor="t" anchorCtr="0">
              <a:noAutofit/>
            </a:bodyPr>
            <a:lstStyle/>
            <a:p>
              <a:pPr algn="l">
                <a:lnSpc>
                  <a:spcPct val="100000"/>
                </a:lnSpc>
              </a:pPr>
              <a:r>
                <a:rPr lang="en-US" altLang="zh-CN" sz="3000" b="0" i="0" dirty="0">
                  <a:solidFill>
                    <a:srgbClr val="FBFBFB"/>
                  </a:solidFill>
                  <a:latin typeface="OPPOSans-H"/>
                  <a:ea typeface="OPPOSans-H"/>
                </a:rPr>
                <a:t>1</a:t>
              </a:r>
              <a:endParaRPr lang="zh-CN" altLang="en-US" dirty="0"/>
            </a:p>
          </p:txBody>
        </p:sp>
      </p:grpSp>
      <p:grpSp>
        <p:nvGrpSpPr>
          <p:cNvPr id="91" name="组合 7017"/>
          <p:cNvGrpSpPr/>
          <p:nvPr/>
        </p:nvGrpSpPr>
        <p:grpSpPr>
          <a:xfrm>
            <a:off x="4074261" y="1187669"/>
            <a:ext cx="4095142" cy="5246133"/>
            <a:chOff x="2849115" y="2527299"/>
            <a:chExt cx="7365996" cy="11339296"/>
          </a:xfrm>
        </p:grpSpPr>
        <p:pic>
          <p:nvPicPr>
            <p:cNvPr id="92" name="image 7018"/>
            <p:cNvPicPr>
              <a:picLocks noChangeAspect="1"/>
            </p:cNvPicPr>
            <p:nvPr/>
          </p:nvPicPr>
          <p:blipFill>
            <a:blip r:embed="rId3"/>
            <a:srcRect/>
            <a:stretch>
              <a:fillRect/>
            </a:stretch>
          </p:blipFill>
          <p:spPr>
            <a:xfrm>
              <a:off x="2849115" y="2527299"/>
              <a:ext cx="7365996" cy="11339296"/>
            </a:xfrm>
            <a:prstGeom prst="rect">
              <a:avLst/>
            </a:prstGeom>
          </p:spPr>
        </p:pic>
        <p:pic>
          <p:nvPicPr>
            <p:cNvPr id="93" name="image 7019"/>
            <p:cNvPicPr>
              <a:picLocks noChangeAspect="1"/>
            </p:cNvPicPr>
            <p:nvPr/>
          </p:nvPicPr>
          <p:blipFill>
            <a:blip r:embed="rId6"/>
            <a:srcRect/>
            <a:stretch>
              <a:fillRect/>
            </a:stretch>
          </p:blipFill>
          <p:spPr>
            <a:xfrm>
              <a:off x="3847102" y="3834890"/>
              <a:ext cx="807684" cy="1044730"/>
            </a:xfrm>
            <a:prstGeom prst="rect">
              <a:avLst/>
            </a:prstGeom>
          </p:spPr>
        </p:pic>
        <p:sp>
          <p:nvSpPr>
            <p:cNvPr id="94" name="Object 7020"/>
            <p:cNvSpPr txBox="1"/>
            <p:nvPr/>
          </p:nvSpPr>
          <p:spPr>
            <a:xfrm>
              <a:off x="3807025" y="5099873"/>
              <a:ext cx="5122131" cy="724471"/>
            </a:xfrm>
            <a:prstGeom prst="rect">
              <a:avLst/>
            </a:prstGeom>
          </p:spPr>
          <p:txBody>
            <a:bodyPr vert="horz" lIns="0" tIns="0" rIns="0" bIns="0" rtlCol="0" anchor="t" anchorCtr="0">
              <a:noAutofit/>
            </a:bodyPr>
            <a:lstStyle/>
            <a:p>
              <a:pPr algn="l">
                <a:lnSpc>
                  <a:spcPct val="100000"/>
                </a:lnSpc>
              </a:pPr>
              <a:r>
                <a:rPr lang="zh-CN" altLang="en-US" sz="4800" b="0" i="0" spc="48" dirty="0">
                  <a:solidFill>
                    <a:srgbClr val="1148CA"/>
                  </a:solidFill>
                  <a:latin typeface="OPPOSans-H"/>
                  <a:ea typeface="OPPOSans-H"/>
                </a:rPr>
                <a:t>信息搜索</a:t>
              </a:r>
              <a:r>
                <a:rPr lang="zh-CN" sz="4800" b="0" i="0" spc="48" dirty="0">
                  <a:solidFill>
                    <a:srgbClr val="1148CA"/>
                  </a:solidFill>
                  <a:latin typeface="OPPOSans-H"/>
                  <a:ea typeface="OPPOSans-H"/>
                </a:rPr>
                <a:t>？</a:t>
              </a:r>
              <a:endParaRPr lang="zh-CN" altLang="en-US" dirty="0"/>
            </a:p>
          </p:txBody>
        </p:sp>
        <p:pic>
          <p:nvPicPr>
            <p:cNvPr id="95" name="image 7021"/>
            <p:cNvPicPr>
              <a:picLocks noChangeAspect="1"/>
            </p:cNvPicPr>
            <p:nvPr/>
          </p:nvPicPr>
          <p:blipFill>
            <a:blip r:embed="rId7"/>
            <a:srcRect/>
            <a:stretch>
              <a:fillRect/>
            </a:stretch>
          </p:blipFill>
          <p:spPr>
            <a:xfrm>
              <a:off x="3847102" y="6849141"/>
              <a:ext cx="1231903" cy="63501"/>
            </a:xfrm>
            <a:prstGeom prst="rect">
              <a:avLst/>
            </a:prstGeom>
          </p:spPr>
        </p:pic>
        <p:sp>
          <p:nvSpPr>
            <p:cNvPr id="96" name="Object 7022"/>
            <p:cNvSpPr txBox="1"/>
            <p:nvPr/>
          </p:nvSpPr>
          <p:spPr>
            <a:xfrm>
              <a:off x="4081149" y="7415512"/>
              <a:ext cx="4754827" cy="2643679"/>
            </a:xfrm>
            <a:prstGeom prst="rect">
              <a:avLst/>
            </a:prstGeom>
          </p:spPr>
          <p:txBody>
            <a:bodyPr vert="horz" lIns="0" tIns="0" rIns="0" bIns="0" rtlCol="0" anchor="t" anchorCtr="0">
              <a:noAutofit/>
            </a:bodyPr>
            <a:lstStyle/>
            <a:p>
              <a:pPr algn="just">
                <a:lnSpc>
                  <a:spcPct val="116666"/>
                </a:lnSpc>
              </a:pPr>
              <a:r>
                <a:rPr lang="zh-CN" altLang="en-US" sz="2000" b="1" spc="30" dirty="0">
                  <a:solidFill>
                    <a:srgbClr val="333333"/>
                  </a:solidFill>
                  <a:latin typeface="OPPOSans-M"/>
                  <a:ea typeface="OPPOSans-M"/>
                </a:rPr>
                <a:t>指的是利用搜索引擎，获取知识和解决问题的能力，简单来说，就是信息检索的能力。</a:t>
              </a:r>
            </a:p>
          </p:txBody>
        </p:sp>
        <p:sp>
          <p:nvSpPr>
            <p:cNvPr id="97" name="Object 7023"/>
            <p:cNvSpPr txBox="1"/>
            <p:nvPr/>
          </p:nvSpPr>
          <p:spPr>
            <a:xfrm>
              <a:off x="4081149" y="3834892"/>
              <a:ext cx="438437" cy="961933"/>
            </a:xfrm>
            <a:prstGeom prst="rect">
              <a:avLst/>
            </a:prstGeom>
          </p:spPr>
          <p:txBody>
            <a:bodyPr vert="horz" lIns="0" tIns="0" rIns="0" bIns="0" rtlCol="0" anchor="t" anchorCtr="0">
              <a:noAutofit/>
            </a:bodyPr>
            <a:lstStyle/>
            <a:p>
              <a:pPr algn="l">
                <a:lnSpc>
                  <a:spcPct val="100000"/>
                </a:lnSpc>
              </a:pPr>
              <a:r>
                <a:rPr lang="en-US" altLang="zh-CN" sz="3000" b="0" i="0" dirty="0">
                  <a:solidFill>
                    <a:srgbClr val="FBFBFB"/>
                  </a:solidFill>
                  <a:latin typeface="OPPOSans-H"/>
                  <a:ea typeface="OPPOSans-H"/>
                </a:rPr>
                <a:t>2</a:t>
              </a:r>
              <a:endParaRPr lang="zh-CN" altLang="en-US" dirty="0"/>
            </a:p>
          </p:txBody>
        </p:sp>
      </p:grpSp>
      <p:grpSp>
        <p:nvGrpSpPr>
          <p:cNvPr id="98" name="组合 7024"/>
          <p:cNvGrpSpPr/>
          <p:nvPr/>
        </p:nvGrpSpPr>
        <p:grpSpPr>
          <a:xfrm>
            <a:off x="8153050" y="1187669"/>
            <a:ext cx="3628702" cy="5246133"/>
            <a:chOff x="4079205" y="2527300"/>
            <a:chExt cx="8712199" cy="11339296"/>
          </a:xfrm>
        </p:grpSpPr>
        <p:pic>
          <p:nvPicPr>
            <p:cNvPr id="99" name="image 7025"/>
            <p:cNvPicPr>
              <a:picLocks noChangeAspect="1"/>
            </p:cNvPicPr>
            <p:nvPr/>
          </p:nvPicPr>
          <p:blipFill>
            <a:blip r:embed="rId3"/>
            <a:srcRect/>
            <a:stretch>
              <a:fillRect/>
            </a:stretch>
          </p:blipFill>
          <p:spPr>
            <a:xfrm>
              <a:off x="4079205" y="2527300"/>
              <a:ext cx="8712199" cy="11339296"/>
            </a:xfrm>
            <a:prstGeom prst="rect">
              <a:avLst/>
            </a:prstGeom>
          </p:spPr>
        </p:pic>
        <p:pic>
          <p:nvPicPr>
            <p:cNvPr id="100" name="image 7026"/>
            <p:cNvPicPr>
              <a:picLocks noChangeAspect="1"/>
            </p:cNvPicPr>
            <p:nvPr/>
          </p:nvPicPr>
          <p:blipFill>
            <a:blip r:embed="rId8"/>
            <a:srcRect/>
            <a:stretch>
              <a:fillRect/>
            </a:stretch>
          </p:blipFill>
          <p:spPr>
            <a:xfrm>
              <a:off x="5535424" y="3733800"/>
              <a:ext cx="1060178" cy="1060178"/>
            </a:xfrm>
            <a:prstGeom prst="rect">
              <a:avLst/>
            </a:prstGeom>
          </p:spPr>
        </p:pic>
        <p:sp>
          <p:nvSpPr>
            <p:cNvPr id="101" name="Object 7027"/>
            <p:cNvSpPr txBox="1"/>
            <p:nvPr/>
          </p:nvSpPr>
          <p:spPr>
            <a:xfrm>
              <a:off x="5017160" y="4879621"/>
              <a:ext cx="6411454" cy="1398100"/>
            </a:xfrm>
            <a:prstGeom prst="rect">
              <a:avLst/>
            </a:prstGeom>
          </p:spPr>
          <p:txBody>
            <a:bodyPr vert="horz" lIns="0" tIns="0" rIns="0" bIns="0" rtlCol="0" anchor="t" anchorCtr="0">
              <a:noAutofit/>
            </a:bodyPr>
            <a:lstStyle/>
            <a:p>
              <a:pPr algn="l">
                <a:lnSpc>
                  <a:spcPct val="95833"/>
                </a:lnSpc>
              </a:pPr>
              <a:r>
                <a:rPr lang="zh-CN" altLang="en-US" sz="4800" b="0" i="0" spc="48" dirty="0">
                  <a:solidFill>
                    <a:srgbClr val="1148CA"/>
                  </a:solidFill>
                  <a:latin typeface="OPPOSans-H"/>
                  <a:ea typeface="OPPOSans-H"/>
                </a:rPr>
                <a:t>信息整合</a:t>
              </a:r>
              <a:r>
                <a:rPr lang="zh-CN" sz="4800" b="0" i="0" spc="48" dirty="0">
                  <a:solidFill>
                    <a:srgbClr val="1148CA"/>
                  </a:solidFill>
                  <a:latin typeface="OPPOSans-H"/>
                  <a:ea typeface="OPPOSans-H"/>
                </a:rPr>
                <a:t>？</a:t>
              </a:r>
              <a:endParaRPr lang="zh-CN" altLang="en-US" dirty="0"/>
            </a:p>
          </p:txBody>
        </p:sp>
        <p:pic>
          <p:nvPicPr>
            <p:cNvPr id="102" name="image 7028"/>
            <p:cNvPicPr>
              <a:picLocks noChangeAspect="1"/>
            </p:cNvPicPr>
            <p:nvPr/>
          </p:nvPicPr>
          <p:blipFill>
            <a:blip r:embed="rId7"/>
            <a:srcRect/>
            <a:stretch>
              <a:fillRect/>
            </a:stretch>
          </p:blipFill>
          <p:spPr>
            <a:xfrm>
              <a:off x="5535424" y="6527798"/>
              <a:ext cx="1231904" cy="63501"/>
            </a:xfrm>
            <a:prstGeom prst="rect">
              <a:avLst/>
            </a:prstGeom>
          </p:spPr>
        </p:pic>
        <p:sp>
          <p:nvSpPr>
            <p:cNvPr id="103" name="Object 7029"/>
            <p:cNvSpPr txBox="1"/>
            <p:nvPr/>
          </p:nvSpPr>
          <p:spPr>
            <a:xfrm>
              <a:off x="5539004" y="7094234"/>
              <a:ext cx="5617820" cy="1588749"/>
            </a:xfrm>
            <a:prstGeom prst="rect">
              <a:avLst/>
            </a:prstGeom>
          </p:spPr>
          <p:txBody>
            <a:bodyPr vert="horz" lIns="0" tIns="0" rIns="0" bIns="0" rtlCol="0" anchor="t" anchorCtr="0">
              <a:noAutofit/>
            </a:bodyPr>
            <a:lstStyle/>
            <a:p>
              <a:pPr algn="just">
                <a:lnSpc>
                  <a:spcPct val="116666"/>
                </a:lnSpc>
              </a:pPr>
              <a:r>
                <a:rPr lang="zh-CN" altLang="en-US" sz="2000" b="1" spc="30" dirty="0">
                  <a:solidFill>
                    <a:srgbClr val="333333"/>
                  </a:solidFill>
                  <a:latin typeface="OPPOSans-M"/>
                  <a:ea typeface="OPPOSans-M"/>
                </a:rPr>
                <a:t>信息整合能力是指人们将各种信息进行筛选分析、优化组合、综合利用、加工创新和创造的一种能力。这个数据时代不缺信息，不缺知识，缺的是信息整合能力。</a:t>
              </a:r>
            </a:p>
          </p:txBody>
        </p:sp>
        <p:sp>
          <p:nvSpPr>
            <p:cNvPr id="104" name="Object 7030"/>
            <p:cNvSpPr txBox="1"/>
            <p:nvPr/>
          </p:nvSpPr>
          <p:spPr>
            <a:xfrm>
              <a:off x="5864450" y="3845562"/>
              <a:ext cx="2745538" cy="2352319"/>
            </a:xfrm>
            <a:prstGeom prst="rect">
              <a:avLst/>
            </a:prstGeom>
          </p:spPr>
          <p:txBody>
            <a:bodyPr vert="horz" lIns="0" tIns="0" rIns="0" bIns="0" rtlCol="0" anchor="t" anchorCtr="0">
              <a:noAutofit/>
            </a:bodyPr>
            <a:lstStyle/>
            <a:p>
              <a:pPr algn="l">
                <a:lnSpc>
                  <a:spcPct val="100000"/>
                </a:lnSpc>
              </a:pPr>
              <a:r>
                <a:rPr lang="en-US" altLang="zh-CN" sz="3000" b="0" i="0" dirty="0">
                  <a:solidFill>
                    <a:srgbClr val="FBFBFB"/>
                  </a:solidFill>
                  <a:latin typeface="OPPOSans-H"/>
                  <a:ea typeface="OPPOSans-H"/>
                </a:rPr>
                <a:t>3</a:t>
              </a:r>
              <a:endParaRPr lang="zh-CN" altLang="en-US" dirty="0"/>
            </a:p>
          </p:txBody>
        </p:sp>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709"/>
          <p:cNvSpPr txBox="1"/>
          <p:nvPr/>
        </p:nvSpPr>
        <p:spPr>
          <a:xfrm>
            <a:off x="444493" y="189240"/>
            <a:ext cx="10910771" cy="1067640"/>
          </a:xfrm>
          <a:prstGeom prst="rect">
            <a:avLst/>
          </a:prstGeom>
        </p:spPr>
        <p:txBody>
          <a:bodyPr vert="horz" lIns="0" tIns="0" rIns="0" bIns="0" rtlCol="0" anchor="t" anchorCtr="0">
            <a:noAutofit/>
          </a:bodyPr>
          <a:lstStyle/>
          <a:p>
            <a:pPr algn="l">
              <a:lnSpc>
                <a:spcPct val="100000"/>
              </a:lnSpc>
            </a:pPr>
            <a:r>
              <a:rPr lang="zh-CN" altLang="en-US" sz="7000" b="1" i="0" dirty="0">
                <a:solidFill>
                  <a:srgbClr val="1148CA"/>
                </a:solidFill>
                <a:latin typeface="OPPOSans-H"/>
                <a:ea typeface="OPPOSans-H"/>
              </a:rPr>
              <a:t>信息意识</a:t>
            </a:r>
            <a:r>
              <a:rPr lang="en-US" altLang="zh-CN" sz="4800" b="1" i="0" dirty="0">
                <a:solidFill>
                  <a:srgbClr val="0070C0"/>
                </a:solidFill>
                <a:latin typeface="OPPOSans-H"/>
                <a:ea typeface="OPPOSans-H"/>
              </a:rPr>
              <a:t>=</a:t>
            </a:r>
            <a:r>
              <a:rPr lang="zh-CN" altLang="en-US" sz="4800" b="1" i="0" dirty="0">
                <a:solidFill>
                  <a:srgbClr val="00B050"/>
                </a:solidFill>
                <a:latin typeface="黑体" pitchFamily="49" charset="-122"/>
                <a:ea typeface="黑体" pitchFamily="49" charset="-122"/>
              </a:rPr>
              <a:t>感受力</a:t>
            </a:r>
            <a:r>
              <a:rPr lang="en-US" altLang="zh-CN" sz="4800" b="1" i="0" dirty="0">
                <a:solidFill>
                  <a:srgbClr val="0070C0"/>
                </a:solidFill>
                <a:latin typeface="OPPOSans-H"/>
                <a:ea typeface="OPPOSans-H"/>
              </a:rPr>
              <a:t>+</a:t>
            </a:r>
            <a:r>
              <a:rPr lang="zh-CN" altLang="en-US" sz="4800" b="1" dirty="0">
                <a:solidFill>
                  <a:schemeClr val="accent2"/>
                </a:solidFill>
                <a:latin typeface="黑体" pitchFamily="49" charset="-122"/>
                <a:ea typeface="黑体" pitchFamily="49" charset="-122"/>
              </a:rPr>
              <a:t>注意力</a:t>
            </a:r>
            <a:r>
              <a:rPr lang="en-US" altLang="zh-CN" sz="4800" b="1" dirty="0">
                <a:solidFill>
                  <a:srgbClr val="0070C0"/>
                </a:solidFill>
                <a:latin typeface="OPPOSans-H"/>
                <a:ea typeface="OPPOSans-H"/>
              </a:rPr>
              <a:t>+</a:t>
            </a:r>
            <a:r>
              <a:rPr lang="zh-CN" altLang="en-US" sz="4800" b="1" dirty="0">
                <a:solidFill>
                  <a:schemeClr val="accent4"/>
                </a:solidFill>
                <a:latin typeface="黑体" pitchFamily="49" charset="-122"/>
                <a:ea typeface="黑体" pitchFamily="49" charset="-122"/>
              </a:rPr>
              <a:t>判断力</a:t>
            </a:r>
            <a:endParaRPr lang="zh-CN" altLang="en-US" sz="1100" b="1" dirty="0">
              <a:solidFill>
                <a:schemeClr val="accent4"/>
              </a:solidFill>
              <a:latin typeface="黑体" pitchFamily="49" charset="-122"/>
              <a:ea typeface="黑体" pitchFamily="49" charset="-122"/>
            </a:endParaRPr>
          </a:p>
        </p:txBody>
      </p:sp>
      <p:sp>
        <p:nvSpPr>
          <p:cNvPr id="14" name="文本框 2">
            <a:extLst>
              <a:ext uri="{FF2B5EF4-FFF2-40B4-BE49-F238E27FC236}">
                <a16:creationId xmlns:a16="http://schemas.microsoft.com/office/drawing/2014/main" id="{8FB6A1E0-BDED-4817-B1E8-5B4EC8156673}"/>
              </a:ext>
            </a:extLst>
          </p:cNvPr>
          <p:cNvSpPr txBox="1"/>
          <p:nvPr/>
        </p:nvSpPr>
        <p:spPr>
          <a:xfrm>
            <a:off x="247650" y="1333080"/>
            <a:ext cx="11830050" cy="2308324"/>
          </a:xfrm>
          <a:prstGeom prst="rect">
            <a:avLst/>
          </a:prstGeom>
          <a:noFill/>
        </p:spPr>
        <p:txBody>
          <a:bodyPr wrap="square" rtlCol="0">
            <a:spAutoFit/>
          </a:bodyPr>
          <a:lstStyle/>
          <a:p>
            <a:r>
              <a:rPr lang="zh-CN" altLang="en-US" sz="2400" dirty="0"/>
              <a:t>信息素养的涵义：</a:t>
            </a:r>
            <a:endParaRPr lang="en-US" altLang="zh-CN" sz="2400" dirty="0"/>
          </a:p>
          <a:p>
            <a:r>
              <a:rPr lang="zh-CN" altLang="en-US" sz="2400" dirty="0"/>
              <a:t>具有信息素养的人能够判断何时需要信息，并懂得如何去获取、评价和有效的利用所需信息。</a:t>
            </a:r>
            <a:endParaRPr lang="en-US" altLang="zh-CN" sz="2400" dirty="0"/>
          </a:p>
          <a:p>
            <a:endParaRPr lang="en-US" altLang="zh-CN" sz="2400" dirty="0"/>
          </a:p>
          <a:p>
            <a:endParaRPr lang="en-US" altLang="zh-CN" sz="2400" dirty="0"/>
          </a:p>
          <a:p>
            <a:endParaRPr lang="zh-CN" altLang="en-US" sz="2400" dirty="0"/>
          </a:p>
        </p:txBody>
      </p:sp>
      <p:pic>
        <p:nvPicPr>
          <p:cNvPr id="15" name="图片 14" descr="33 (1).jpg"/>
          <p:cNvPicPr>
            <a:picLocks noChangeAspect="1"/>
          </p:cNvPicPr>
          <p:nvPr/>
        </p:nvPicPr>
        <p:blipFill>
          <a:blip r:embed="rId3"/>
          <a:stretch>
            <a:fillRect/>
          </a:stretch>
        </p:blipFill>
        <p:spPr>
          <a:xfrm>
            <a:off x="0" y="4747846"/>
            <a:ext cx="12192000" cy="2110154"/>
          </a:xfrm>
          <a:prstGeom prst="rect">
            <a:avLst/>
          </a:prstGeom>
        </p:spPr>
      </p:pic>
      <p:sp>
        <p:nvSpPr>
          <p:cNvPr id="16" name="椭圆形标注 15"/>
          <p:cNvSpPr/>
          <p:nvPr/>
        </p:nvSpPr>
        <p:spPr>
          <a:xfrm>
            <a:off x="9297932" y="2940172"/>
            <a:ext cx="2057332" cy="2108078"/>
          </a:xfrm>
          <a:prstGeom prst="wedgeEllipse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sz="2000" b="1" dirty="0"/>
              <a:t>300</a:t>
            </a:r>
            <a:r>
              <a:rPr lang="zh-CN" altLang="en-US" sz="2000" b="1" dirty="0"/>
              <a:t>元买个苹果手机可</a:t>
            </a:r>
            <a:r>
              <a:rPr lang="zh-CN" altLang="en-US" sz="3600" b="1" dirty="0"/>
              <a:t>能吗？</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a:extLst>
              <a:ext uri="{FF2B5EF4-FFF2-40B4-BE49-F238E27FC236}">
                <a16:creationId xmlns:a16="http://schemas.microsoft.com/office/drawing/2014/main" id="{E00C5390-4740-4143-A265-94D6739F671B}"/>
              </a:ext>
            </a:extLst>
          </p:cNvPr>
          <p:cNvSpPr txBox="1"/>
          <p:nvPr/>
        </p:nvSpPr>
        <p:spPr>
          <a:xfrm>
            <a:off x="2362201" y="433088"/>
            <a:ext cx="6616424" cy="830997"/>
          </a:xfrm>
          <a:prstGeom prst="rect">
            <a:avLst/>
          </a:prstGeom>
          <a:noFill/>
          <a:effectLst>
            <a:outerShdw blurRad="50800" dist="38100" dir="8100000" algn="tr" rotWithShape="0">
              <a:prstClr val="black">
                <a:alpha val="40000"/>
              </a:prstClr>
            </a:outerShdw>
          </a:effectLst>
        </p:spPr>
        <p:txBody>
          <a:bodyPr wrap="square" rtlCol="0">
            <a:spAutoFit/>
          </a:bodyPr>
          <a:lstStyle/>
          <a:p>
            <a:pPr algn="ctr"/>
            <a:r>
              <a:rPr lang="zh-CN" altLang="en-US" sz="4800" b="1" dirty="0">
                <a:solidFill>
                  <a:srgbClr val="FF0000"/>
                </a:solidFill>
                <a:latin typeface="iekie jianyuanti" panose="02010601030101010101" pitchFamily="2" charset="-122"/>
                <a:ea typeface="iekie jianyuanti" panose="02010601030101010101" pitchFamily="2" charset="-122"/>
                <a:sym typeface="iekie jianyuanti" panose="02010601030101010101" pitchFamily="2" charset="-122"/>
              </a:rPr>
              <a:t>课程思政延伸思考</a:t>
            </a:r>
          </a:p>
        </p:txBody>
      </p:sp>
      <p:sp>
        <p:nvSpPr>
          <p:cNvPr id="3" name="矩形: 圆角 16">
            <a:extLst>
              <a:ext uri="{FF2B5EF4-FFF2-40B4-BE49-F238E27FC236}">
                <a16:creationId xmlns:a16="http://schemas.microsoft.com/office/drawing/2014/main" id="{1228462D-3CC8-4B0A-812A-FBAE6F1D16E2}"/>
              </a:ext>
            </a:extLst>
          </p:cNvPr>
          <p:cNvSpPr/>
          <p:nvPr/>
        </p:nvSpPr>
        <p:spPr>
          <a:xfrm>
            <a:off x="1962151" y="305696"/>
            <a:ext cx="7448549" cy="1123054"/>
          </a:xfrm>
          <a:prstGeom prst="roundRect">
            <a:avLst>
              <a:gd name="adj" fmla="val 50000"/>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ekie jianyuanti" panose="02010601030101010101" pitchFamily="2" charset="-122"/>
              <a:ea typeface="iekie jianyuanti" panose="02010601030101010101" pitchFamily="2" charset="-122"/>
              <a:sym typeface="iekie jianyuanti" panose="02010601030101010101" pitchFamily="2" charset="-122"/>
            </a:endParaRPr>
          </a:p>
        </p:txBody>
      </p:sp>
      <p:sp>
        <p:nvSpPr>
          <p:cNvPr id="4" name="TextBox 3"/>
          <p:cNvSpPr txBox="1"/>
          <p:nvPr/>
        </p:nvSpPr>
        <p:spPr>
          <a:xfrm>
            <a:off x="4702629" y="1741716"/>
            <a:ext cx="2264227" cy="2646878"/>
          </a:xfrm>
          <a:prstGeom prst="rect">
            <a:avLst/>
          </a:prstGeom>
          <a:noFill/>
        </p:spPr>
        <p:txBody>
          <a:bodyPr wrap="square" rtlCol="0">
            <a:spAutoFit/>
          </a:bodyPr>
          <a:lstStyle/>
          <a:p>
            <a:r>
              <a:rPr lang="en-US" altLang="zh-CN" sz="16600" b="1" dirty="0">
                <a:latin typeface="GungsuhChe" pitchFamily="49" charset="-127"/>
                <a:ea typeface="GungsuhChe" pitchFamily="49" charset="-127"/>
              </a:rPr>
              <a:t>PS</a:t>
            </a:r>
            <a:endParaRPr lang="zh-CN" altLang="en-US" sz="16600" b="1" dirty="0">
              <a:latin typeface="GungsuhChe" pitchFamily="49" charset="-127"/>
              <a:ea typeface="GungsuhChe" pitchFamily="49" charset="-127"/>
            </a:endParaRPr>
          </a:p>
        </p:txBody>
      </p:sp>
      <p:sp>
        <p:nvSpPr>
          <p:cNvPr id="5" name="TextBox 4"/>
          <p:cNvSpPr txBox="1"/>
          <p:nvPr/>
        </p:nvSpPr>
        <p:spPr>
          <a:xfrm>
            <a:off x="1277258" y="2104572"/>
            <a:ext cx="2612571" cy="3323987"/>
          </a:xfrm>
          <a:prstGeom prst="rect">
            <a:avLst/>
          </a:prstGeom>
          <a:noFill/>
        </p:spPr>
        <p:txBody>
          <a:bodyPr wrap="square" rtlCol="0">
            <a:spAutoFit/>
          </a:bodyPr>
          <a:lstStyle/>
          <a:p>
            <a:r>
              <a:rPr lang="zh-CN" altLang="en-US" sz="6600" dirty="0"/>
              <a:t>人脑</a:t>
            </a:r>
            <a:endParaRPr lang="en-US" altLang="zh-CN" sz="6600" dirty="0"/>
          </a:p>
          <a:p>
            <a:endParaRPr lang="en-US" altLang="zh-CN" sz="3600" dirty="0"/>
          </a:p>
          <a:p>
            <a:r>
              <a:rPr lang="en-US" altLang="zh-CN" sz="3600" dirty="0"/>
              <a:t>IQ  </a:t>
            </a:r>
            <a:r>
              <a:rPr lang="zh-CN" altLang="en-US" sz="3600" dirty="0"/>
              <a:t>记忆力</a:t>
            </a:r>
            <a:endParaRPr lang="en-US" altLang="zh-CN" sz="3600" dirty="0"/>
          </a:p>
          <a:p>
            <a:r>
              <a:rPr lang="zh-CN" altLang="en-US" sz="3600" dirty="0"/>
              <a:t>知识技能</a:t>
            </a:r>
            <a:endParaRPr lang="en-US" altLang="zh-CN" sz="3600" dirty="0"/>
          </a:p>
          <a:p>
            <a:r>
              <a:rPr lang="zh-CN" altLang="en-US" sz="3600" b="1" dirty="0">
                <a:solidFill>
                  <a:srgbClr val="FFC000"/>
                </a:solidFill>
              </a:rPr>
              <a:t>思维方式</a:t>
            </a:r>
          </a:p>
        </p:txBody>
      </p:sp>
      <p:sp>
        <p:nvSpPr>
          <p:cNvPr id="6" name="TextBox 5"/>
          <p:cNvSpPr txBox="1"/>
          <p:nvPr/>
        </p:nvSpPr>
        <p:spPr>
          <a:xfrm>
            <a:off x="7757886" y="2111827"/>
            <a:ext cx="3185886" cy="3323987"/>
          </a:xfrm>
          <a:prstGeom prst="rect">
            <a:avLst/>
          </a:prstGeom>
          <a:noFill/>
        </p:spPr>
        <p:txBody>
          <a:bodyPr wrap="square" rtlCol="0">
            <a:spAutoFit/>
          </a:bodyPr>
          <a:lstStyle/>
          <a:p>
            <a:r>
              <a:rPr lang="zh-CN" altLang="en-US" sz="6600" dirty="0"/>
              <a:t>电脑</a:t>
            </a:r>
            <a:endParaRPr lang="en-US" altLang="zh-CN" sz="6600" dirty="0"/>
          </a:p>
          <a:p>
            <a:endParaRPr lang="en-US" altLang="zh-CN" sz="3600" dirty="0"/>
          </a:p>
          <a:p>
            <a:r>
              <a:rPr lang="en-US" altLang="zh-CN" sz="3600" dirty="0"/>
              <a:t>CPU  </a:t>
            </a:r>
            <a:r>
              <a:rPr lang="zh-CN" altLang="en-US" sz="3600" dirty="0"/>
              <a:t>内存</a:t>
            </a:r>
            <a:endParaRPr lang="en-US" altLang="zh-CN" sz="3600" dirty="0"/>
          </a:p>
          <a:p>
            <a:r>
              <a:rPr lang="zh-CN" altLang="en-US" sz="3600" dirty="0"/>
              <a:t> 应用软件</a:t>
            </a:r>
            <a:endParaRPr lang="en-US" altLang="zh-CN" sz="3600" dirty="0"/>
          </a:p>
          <a:p>
            <a:r>
              <a:rPr lang="zh-CN" altLang="en-US" sz="3600" dirty="0"/>
              <a:t> </a:t>
            </a:r>
            <a:r>
              <a:rPr lang="zh-CN" altLang="en-US" sz="3600" b="1" dirty="0">
                <a:solidFill>
                  <a:srgbClr val="FFC000"/>
                </a:solidFill>
              </a:rPr>
              <a:t>操作系统</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jpg"/>
          <p:cNvPicPr>
            <a:picLocks noChangeAspect="1"/>
          </p:cNvPicPr>
          <p:nvPr/>
        </p:nvPicPr>
        <p:blipFill>
          <a:blip r:embed="rId3" cstate="email"/>
          <a:stretch>
            <a:fillRect/>
          </a:stretch>
        </p:blipFill>
        <p:spPr>
          <a:xfrm>
            <a:off x="0" y="0"/>
            <a:ext cx="5276850" cy="6857256"/>
          </a:xfrm>
          <a:prstGeom prst="rect">
            <a:avLst/>
          </a:prstGeom>
        </p:spPr>
      </p:pic>
      <p:pic>
        <p:nvPicPr>
          <p:cNvPr id="3" name="图片 2" descr="2.jpg"/>
          <p:cNvPicPr>
            <a:picLocks noChangeAspect="1"/>
          </p:cNvPicPr>
          <p:nvPr/>
        </p:nvPicPr>
        <p:blipFill>
          <a:blip r:embed="rId4" cstate="email"/>
          <a:stretch>
            <a:fillRect/>
          </a:stretch>
        </p:blipFill>
        <p:spPr>
          <a:xfrm>
            <a:off x="7067550" y="0"/>
            <a:ext cx="5124450" cy="6858000"/>
          </a:xfrm>
          <a:prstGeom prst="rect">
            <a:avLst/>
          </a:prstGeom>
        </p:spPr>
      </p:pic>
      <p:sp>
        <p:nvSpPr>
          <p:cNvPr id="5" name="TextBox 4"/>
          <p:cNvSpPr txBox="1"/>
          <p:nvPr/>
        </p:nvSpPr>
        <p:spPr>
          <a:xfrm>
            <a:off x="5588001" y="943429"/>
            <a:ext cx="2569028" cy="5078313"/>
          </a:xfrm>
          <a:prstGeom prst="rect">
            <a:avLst/>
          </a:prstGeom>
          <a:noFill/>
        </p:spPr>
        <p:txBody>
          <a:bodyPr wrap="square" rtlCol="0">
            <a:spAutoFit/>
          </a:bodyPr>
          <a:lstStyle/>
          <a:p>
            <a:r>
              <a:rPr lang="zh-CN" altLang="en-US" sz="5400" b="1" dirty="0"/>
              <a:t>操</a:t>
            </a:r>
            <a:endParaRPr lang="en-US" altLang="zh-CN" sz="5400" b="1" dirty="0"/>
          </a:p>
          <a:p>
            <a:r>
              <a:rPr lang="zh-CN" altLang="en-US" sz="5400" b="1" dirty="0"/>
              <a:t>作</a:t>
            </a:r>
            <a:endParaRPr lang="en-US" altLang="zh-CN" sz="5400" b="1" dirty="0"/>
          </a:p>
          <a:p>
            <a:r>
              <a:rPr lang="zh-CN" altLang="en-US" sz="5400" b="1" dirty="0"/>
              <a:t>系</a:t>
            </a:r>
            <a:endParaRPr lang="en-US" altLang="zh-CN" sz="5400" b="1" dirty="0"/>
          </a:p>
          <a:p>
            <a:r>
              <a:rPr lang="zh-CN" altLang="en-US" sz="5400" b="1" dirty="0"/>
              <a:t>统</a:t>
            </a:r>
            <a:endParaRPr lang="en-US" altLang="zh-CN" sz="5400" b="1" dirty="0"/>
          </a:p>
          <a:p>
            <a:r>
              <a:rPr lang="zh-CN" altLang="en-US" sz="5400" b="1" dirty="0"/>
              <a:t>思</a:t>
            </a:r>
            <a:endParaRPr lang="en-US" altLang="zh-CN" sz="5400" b="1" dirty="0"/>
          </a:p>
          <a:p>
            <a:r>
              <a:rPr lang="zh-CN" altLang="en-US" sz="5400" b="1" dirty="0"/>
              <a:t>维</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 6"/>
          <p:cNvGrpSpPr/>
          <p:nvPr/>
        </p:nvGrpSpPr>
        <p:grpSpPr>
          <a:xfrm>
            <a:off x="7713193" y="1014284"/>
            <a:ext cx="4751942" cy="1122064"/>
            <a:chOff x="5992836" y="801858"/>
            <a:chExt cx="4751942" cy="1122064"/>
          </a:xfrm>
        </p:grpSpPr>
        <p:sp>
          <p:nvSpPr>
            <p:cNvPr id="5" name="文本框 4"/>
            <p:cNvSpPr txBox="1"/>
            <p:nvPr/>
          </p:nvSpPr>
          <p:spPr>
            <a:xfrm>
              <a:off x="5992836" y="801858"/>
              <a:ext cx="1877437"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图灵</a:t>
              </a:r>
            </a:p>
          </p:txBody>
        </p:sp>
        <p:sp>
          <p:nvSpPr>
            <p:cNvPr id="6" name="文本框 5"/>
            <p:cNvSpPr txBox="1"/>
            <p:nvPr/>
          </p:nvSpPr>
          <p:spPr>
            <a:xfrm>
              <a:off x="7870273" y="1092925"/>
              <a:ext cx="2874505" cy="830997"/>
            </a:xfrm>
            <a:prstGeom prst="rect">
              <a:avLst/>
            </a:prstGeom>
            <a:noFill/>
          </p:spPr>
          <p:txBody>
            <a:bodyPr wrap="none" rtlCol="0">
              <a:spAutoFit/>
            </a:bodyPr>
            <a:lstStyle/>
            <a:p>
              <a:r>
                <a:rPr lang="en-US" altLang="zh-CN" sz="3600" dirty="0"/>
                <a:t>Alan Turing</a:t>
              </a:r>
              <a:r>
                <a:rPr lang="en-US" altLang="zh-CN" sz="4800" dirty="0"/>
                <a:t> </a:t>
              </a:r>
              <a:endParaRPr kumimoji="1" lang="zh-CN" altLang="en-US" sz="4800" b="1" i="1" dirty="0">
                <a:solidFill>
                  <a:schemeClr val="tx1">
                    <a:lumMod val="75000"/>
                    <a:lumOff val="25000"/>
                  </a:schemeClr>
                </a:solidFill>
                <a:latin typeface="Edwardian Script ITC" charset="0"/>
                <a:ea typeface="Edwardian Script ITC" charset="0"/>
                <a:cs typeface="Edwardian Script ITC" charset="0"/>
              </a:endParaRPr>
            </a:p>
          </p:txBody>
        </p:sp>
      </p:grpSp>
      <p:sp>
        <p:nvSpPr>
          <p:cNvPr id="8" name="文本框 7"/>
          <p:cNvSpPr txBox="1"/>
          <p:nvPr/>
        </p:nvSpPr>
        <p:spPr>
          <a:xfrm>
            <a:off x="5681640" y="3597386"/>
            <a:ext cx="6647974" cy="646331"/>
          </a:xfrm>
          <a:prstGeom prst="rect">
            <a:avLst/>
          </a:prstGeom>
          <a:noFill/>
        </p:spPr>
        <p:txBody>
          <a:bodyPr wrap="none" rtlCol="0">
            <a:spAutoFit/>
          </a:bodyPr>
          <a:lstStyle/>
          <a:p>
            <a:r>
              <a:rPr kumimoji="1" lang="zh-CN" altLang="en-US" sz="3600" b="1" dirty="0">
                <a:solidFill>
                  <a:schemeClr val="tx1">
                    <a:lumMod val="75000"/>
                    <a:lumOff val="25000"/>
                  </a:schemeClr>
                </a:solidFill>
                <a:latin typeface="STZhongsong" charset="-122"/>
                <a:ea typeface="STZhongsong" charset="-122"/>
                <a:cs typeface="STZhongsong" charset="-122"/>
              </a:rPr>
              <a:t>他为什么提出“</a:t>
            </a:r>
            <a:r>
              <a:rPr kumimoji="1" lang="zh-CN" altLang="en-US" sz="3600" b="1" dirty="0">
                <a:solidFill>
                  <a:schemeClr val="tx1">
                    <a:lumMod val="75000"/>
                    <a:lumOff val="25000"/>
                  </a:schemeClr>
                </a:solidFill>
                <a:latin typeface="STZhongsong" charset="-122"/>
                <a:ea typeface="STZhongsong" charset="-122"/>
                <a:cs typeface="STZhongsong" charset="-122"/>
                <a:hlinkClick r:id="rId3" action="ppaction://hlinkfile"/>
              </a:rPr>
              <a:t>计算机</a:t>
            </a:r>
            <a:r>
              <a:rPr kumimoji="1" lang="zh-CN" altLang="en-US" sz="3600" b="1" dirty="0">
                <a:solidFill>
                  <a:schemeClr val="tx1">
                    <a:lumMod val="75000"/>
                    <a:lumOff val="25000"/>
                  </a:schemeClr>
                </a:solidFill>
                <a:latin typeface="STZhongsong" charset="-122"/>
                <a:ea typeface="STZhongsong" charset="-122"/>
                <a:cs typeface="STZhongsong" charset="-122"/>
              </a:rPr>
              <a:t>”概念？</a:t>
            </a:r>
          </a:p>
        </p:txBody>
      </p:sp>
      <p:sp>
        <p:nvSpPr>
          <p:cNvPr id="9" name="文本框 8"/>
          <p:cNvSpPr txBox="1"/>
          <p:nvPr/>
        </p:nvSpPr>
        <p:spPr>
          <a:xfrm>
            <a:off x="8326372" y="4825513"/>
            <a:ext cx="3416320" cy="646331"/>
          </a:xfrm>
          <a:prstGeom prst="rect">
            <a:avLst/>
          </a:prstGeom>
          <a:noFill/>
        </p:spPr>
        <p:txBody>
          <a:bodyPr wrap="none" rtlCol="0">
            <a:spAutoFit/>
          </a:bodyPr>
          <a:lstStyle/>
          <a:p>
            <a:r>
              <a:rPr kumimoji="1" lang="zh-CN" altLang="en-US" sz="3600" b="1" dirty="0">
                <a:solidFill>
                  <a:schemeClr val="tx1">
                    <a:lumMod val="75000"/>
                    <a:lumOff val="25000"/>
                  </a:schemeClr>
                </a:solidFill>
                <a:latin typeface="STZhongsong" charset="-122"/>
                <a:ea typeface="STZhongsong" charset="-122"/>
                <a:cs typeface="STZhongsong" charset="-122"/>
              </a:rPr>
              <a:t>计算机科学之父</a:t>
            </a:r>
          </a:p>
        </p:txBody>
      </p:sp>
      <p:sp>
        <p:nvSpPr>
          <p:cNvPr id="10" name="文本框 9"/>
          <p:cNvSpPr txBox="1"/>
          <p:nvPr/>
        </p:nvSpPr>
        <p:spPr>
          <a:xfrm>
            <a:off x="8114699" y="2122280"/>
            <a:ext cx="2626040" cy="523220"/>
          </a:xfrm>
          <a:prstGeom prst="rect">
            <a:avLst/>
          </a:prstGeom>
          <a:noFill/>
        </p:spPr>
        <p:txBody>
          <a:bodyPr wrap="none" rtlCol="0">
            <a:spAutoFit/>
          </a:bodyPr>
          <a:lstStyle/>
          <a:p>
            <a:r>
              <a:rPr kumimoji="1" lang="zh-CN" altLang="en-US" sz="2800" dirty="0">
                <a:solidFill>
                  <a:schemeClr val="tx1">
                    <a:lumMod val="75000"/>
                    <a:lumOff val="25000"/>
                  </a:schemeClr>
                </a:solidFill>
                <a:latin typeface="Edwardian Script ITC" charset="0"/>
                <a:ea typeface="Edwardian Script ITC" charset="0"/>
                <a:cs typeface="Edwardian Script ITC" charset="0"/>
              </a:rPr>
              <a:t>（</a:t>
            </a:r>
            <a:r>
              <a:rPr kumimoji="1" lang="en-US" altLang="zh-CN" sz="2800" dirty="0">
                <a:solidFill>
                  <a:schemeClr val="tx1">
                    <a:lumMod val="75000"/>
                    <a:lumOff val="25000"/>
                  </a:schemeClr>
                </a:solidFill>
                <a:latin typeface="Edwardian Script ITC" charset="0"/>
                <a:ea typeface="Edwardian Script ITC" charset="0"/>
                <a:cs typeface="Edwardian Script ITC" charset="0"/>
              </a:rPr>
              <a:t>1912-1954</a:t>
            </a:r>
            <a:r>
              <a:rPr kumimoji="1" lang="zh-CN" altLang="en-US" sz="2800" dirty="0">
                <a:solidFill>
                  <a:schemeClr val="tx1">
                    <a:lumMod val="75000"/>
                    <a:lumOff val="25000"/>
                  </a:schemeClr>
                </a:solidFill>
                <a:latin typeface="Edwardian Script ITC" charset="0"/>
                <a:ea typeface="Edwardian Script ITC" charset="0"/>
                <a:cs typeface="Edwardian Script ITC" charset="0"/>
              </a:rPr>
              <a:t>）</a:t>
            </a:r>
          </a:p>
        </p:txBody>
      </p:sp>
      <p:sp>
        <p:nvSpPr>
          <p:cNvPr id="11" name="框架 10"/>
          <p:cNvSpPr/>
          <p:nvPr/>
        </p:nvSpPr>
        <p:spPr>
          <a:xfrm>
            <a:off x="5652659" y="3383404"/>
            <a:ext cx="6568736" cy="1074296"/>
          </a:xfrm>
          <a:prstGeom prst="frame">
            <a:avLst>
              <a:gd name="adj1" fmla="val 611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pic>
        <p:nvPicPr>
          <p:cNvPr id="14" name="图片 13">
            <a:hlinkClick r:id="rId4" action="ppaction://hlinkfile"/>
          </p:cNvPr>
          <p:cNvPicPr>
            <a:picLocks noChangeAspect="1"/>
          </p:cNvPicPr>
          <p:nvPr/>
        </p:nvPicPr>
        <p:blipFill>
          <a:blip r:embed="rId5" cstate="email"/>
          <a:srcRect/>
          <a:stretch>
            <a:fillRect/>
          </a:stretch>
        </p:blipFill>
        <p:spPr>
          <a:xfrm>
            <a:off x="35636" y="59375"/>
            <a:ext cx="5557303" cy="6766806"/>
          </a:xfrm>
          <a:prstGeom prst="rect">
            <a:avLst/>
          </a:prstGeom>
          <a:noFill/>
        </p:spPr>
      </p:pic>
    </p:spTree>
    <p:extLst>
      <p:ext uri="{BB962C8B-B14F-4D97-AF65-F5344CB8AC3E}">
        <p14:creationId xmlns:p14="http://schemas.microsoft.com/office/powerpoint/2010/main" val="158117215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 y="0"/>
            <a:ext cx="655391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矩形 2"/>
          <p:cNvSpPr/>
          <p:nvPr/>
        </p:nvSpPr>
        <p:spPr>
          <a:xfrm>
            <a:off x="1420397" y="1236134"/>
            <a:ext cx="9601200" cy="4385733"/>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矩形 3"/>
          <p:cNvSpPr/>
          <p:nvPr/>
        </p:nvSpPr>
        <p:spPr>
          <a:xfrm>
            <a:off x="6202997" y="1708556"/>
            <a:ext cx="18000" cy="3440887"/>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文本框 4"/>
          <p:cNvSpPr txBox="1"/>
          <p:nvPr/>
        </p:nvSpPr>
        <p:spPr>
          <a:xfrm>
            <a:off x="6553909" y="2159000"/>
            <a:ext cx="2723823"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计算机</a:t>
            </a:r>
          </a:p>
        </p:txBody>
      </p:sp>
      <p:sp>
        <p:nvSpPr>
          <p:cNvPr id="6" name="文本框 5"/>
          <p:cNvSpPr txBox="1"/>
          <p:nvPr/>
        </p:nvSpPr>
        <p:spPr>
          <a:xfrm>
            <a:off x="7277809" y="3253725"/>
            <a:ext cx="3570208"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发展历史</a:t>
            </a:r>
          </a:p>
        </p:txBody>
      </p:sp>
      <p:sp>
        <p:nvSpPr>
          <p:cNvPr id="7" name="文本框 6"/>
          <p:cNvSpPr txBox="1"/>
          <p:nvPr/>
        </p:nvSpPr>
        <p:spPr>
          <a:xfrm>
            <a:off x="6553909" y="4374696"/>
            <a:ext cx="4467688" cy="400110"/>
          </a:xfrm>
          <a:prstGeom prst="rect">
            <a:avLst/>
          </a:prstGeom>
          <a:noFill/>
        </p:spPr>
        <p:txBody>
          <a:bodyPr wrap="square" rtlCol="0">
            <a:spAutoFit/>
          </a:bodyPr>
          <a:lstStyle/>
          <a:p>
            <a:r>
              <a:rPr kumimoji="1" lang="en-US" altLang="zh-CN" sz="2000" dirty="0">
                <a:solidFill>
                  <a:schemeClr val="tx1">
                    <a:lumMod val="75000"/>
                    <a:lumOff val="25000"/>
                  </a:schemeClr>
                </a:solidFill>
                <a:latin typeface="Edwardian Script ITC" charset="0"/>
                <a:ea typeface="Edwardian Script ITC" charset="0"/>
                <a:cs typeface="Edwardian Script ITC" charset="0"/>
              </a:rPr>
              <a:t>The background of the computer</a:t>
            </a:r>
            <a:endParaRPr kumimoji="1" lang="zh-CN" altLang="en-US" sz="2000" dirty="0">
              <a:solidFill>
                <a:schemeClr val="tx1">
                  <a:lumMod val="75000"/>
                  <a:lumOff val="25000"/>
                </a:schemeClr>
              </a:solidFill>
              <a:latin typeface="Edwardian Script ITC" charset="0"/>
              <a:ea typeface="Edwardian Script ITC" charset="0"/>
              <a:cs typeface="Edwardian Script ITC" charset="0"/>
            </a:endParaRPr>
          </a:p>
        </p:txBody>
      </p:sp>
      <p:sp>
        <p:nvSpPr>
          <p:cNvPr id="9" name="文本框 8"/>
          <p:cNvSpPr txBox="1"/>
          <p:nvPr/>
        </p:nvSpPr>
        <p:spPr>
          <a:xfrm>
            <a:off x="1659621" y="3264429"/>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第一代：</a:t>
            </a:r>
            <a:r>
              <a:rPr lang="zh-CN" altLang="en-US" sz="1400" dirty="0">
                <a:solidFill>
                  <a:schemeClr val="tx1">
                    <a:lumMod val="75000"/>
                    <a:lumOff val="25000"/>
                  </a:schemeClr>
                </a:solidFill>
                <a:latin typeface="Microsoft YaHei" charset="-122"/>
                <a:ea typeface="Microsoft YaHei" charset="-122"/>
                <a:cs typeface="Microsoft YaHei" charset="-122"/>
              </a:rPr>
              <a:t>电子管数字机（</a:t>
            </a:r>
            <a:r>
              <a:rPr lang="en-US" altLang="zh-CN" sz="1400" dirty="0">
                <a:solidFill>
                  <a:schemeClr val="tx1">
                    <a:lumMod val="75000"/>
                    <a:lumOff val="25000"/>
                  </a:schemeClr>
                </a:solidFill>
                <a:latin typeface="Microsoft YaHei" charset="-122"/>
                <a:ea typeface="Microsoft YaHei" charset="-122"/>
                <a:cs typeface="Microsoft YaHei" charset="-122"/>
              </a:rPr>
              <a:t>1946-1958</a:t>
            </a:r>
            <a:r>
              <a:rPr lang="zh-CN" altLang="en-US" sz="1400" dirty="0">
                <a:solidFill>
                  <a:schemeClr val="tx1">
                    <a:lumMod val="75000"/>
                    <a:lumOff val="25000"/>
                  </a:schemeClr>
                </a:solidFill>
                <a:latin typeface="Microsoft YaHei" charset="-122"/>
                <a:ea typeface="Microsoft YaHei" charset="-122"/>
                <a:cs typeface="Microsoft YaHei" charset="-122"/>
              </a:rPr>
              <a:t>年）</a:t>
            </a:r>
          </a:p>
        </p:txBody>
      </p:sp>
      <p:sp>
        <p:nvSpPr>
          <p:cNvPr id="10" name="文本框 9"/>
          <p:cNvSpPr txBox="1"/>
          <p:nvPr/>
        </p:nvSpPr>
        <p:spPr>
          <a:xfrm>
            <a:off x="1659621" y="3656472"/>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第二代：</a:t>
            </a:r>
            <a:r>
              <a:rPr lang="zh-CN" altLang="en-US" sz="1400" dirty="0"/>
              <a:t>晶体管数字机（</a:t>
            </a:r>
            <a:r>
              <a:rPr lang="en-US" altLang="zh-CN" sz="1400" dirty="0"/>
              <a:t>1958-1964</a:t>
            </a:r>
            <a:r>
              <a:rPr lang="zh-CN" altLang="en-US" sz="1400" dirty="0"/>
              <a:t>年）</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1" name="文本框 10"/>
          <p:cNvSpPr txBox="1"/>
          <p:nvPr/>
        </p:nvSpPr>
        <p:spPr>
          <a:xfrm>
            <a:off x="1659621" y="4048515"/>
            <a:ext cx="3928380" cy="377411"/>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第三代：</a:t>
            </a:r>
            <a:r>
              <a:rPr lang="zh-CN" altLang="en-US" sz="1400" dirty="0"/>
              <a:t>集成电路数字机（</a:t>
            </a:r>
            <a:r>
              <a:rPr lang="en-US" altLang="zh-CN" sz="1400" dirty="0"/>
              <a:t>1964-1970</a:t>
            </a:r>
            <a:r>
              <a:rPr lang="zh-CN" altLang="en-US" sz="1400" dirty="0"/>
              <a:t>年）</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2" name="文本框 11"/>
          <p:cNvSpPr txBox="1"/>
          <p:nvPr/>
        </p:nvSpPr>
        <p:spPr>
          <a:xfrm>
            <a:off x="1659621" y="4504058"/>
            <a:ext cx="3928380" cy="307777"/>
          </a:xfrm>
          <a:prstGeom prst="rect">
            <a:avLst/>
          </a:prstGeom>
          <a:noFill/>
        </p:spPr>
        <p:txBody>
          <a:bodyPr wrap="square" rtlCol="0">
            <a:spAutoFit/>
          </a:bodyPr>
          <a:lstStyle/>
          <a:p>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第四代：</a:t>
            </a:r>
            <a:r>
              <a:rPr lang="zh-CN" altLang="en-US" sz="1400" dirty="0"/>
              <a:t>大规模集成电路机（</a:t>
            </a:r>
            <a:r>
              <a:rPr lang="en-US" altLang="zh-CN" sz="1400" dirty="0"/>
              <a:t>1970</a:t>
            </a:r>
            <a:r>
              <a:rPr lang="zh-CN" altLang="en-US" sz="1400" dirty="0"/>
              <a:t>年至今）</a:t>
            </a:r>
          </a:p>
        </p:txBody>
      </p:sp>
      <p:sp>
        <p:nvSpPr>
          <p:cNvPr id="13" name="文本框 12"/>
          <p:cNvSpPr txBox="1"/>
          <p:nvPr/>
        </p:nvSpPr>
        <p:spPr>
          <a:xfrm>
            <a:off x="1659621" y="4832601"/>
            <a:ext cx="3928380" cy="415498"/>
          </a:xfrm>
          <a:prstGeom prst="rect">
            <a:avLst/>
          </a:prstGeom>
          <a:noFill/>
        </p:spPr>
        <p:txBody>
          <a:bodyPr wrap="square" rtlCol="0">
            <a:spAutoFit/>
          </a:bodyPr>
          <a:lstStyle/>
          <a:p>
            <a:pPr>
              <a:lnSpc>
                <a:spcPct val="150000"/>
              </a:lnSpc>
            </a:pPr>
            <a:r>
              <a:rPr kumimoji="1" lang="en-US" altLang="zh-CN" sz="1400" b="1" dirty="0">
                <a:solidFill>
                  <a:schemeClr val="tx1">
                    <a:lumMod val="75000"/>
                    <a:lumOff val="25000"/>
                  </a:schemeClr>
                </a:solidFill>
                <a:latin typeface="Microsoft YaHei" charset="-122"/>
                <a:ea typeface="Microsoft YaHei" charset="-122"/>
                <a:cs typeface="Microsoft YaHei" charset="-122"/>
              </a:rPr>
              <a:t>•</a:t>
            </a:r>
            <a:r>
              <a:rPr kumimoji="1" lang="zh-CN" altLang="en-US" sz="1400" b="1" dirty="0">
                <a:solidFill>
                  <a:schemeClr val="tx1">
                    <a:lumMod val="75000"/>
                    <a:lumOff val="25000"/>
                  </a:schemeClr>
                </a:solidFill>
                <a:latin typeface="Microsoft YaHei" charset="-122"/>
                <a:ea typeface="Microsoft YaHei" charset="-122"/>
                <a:cs typeface="Microsoft YaHei" charset="-122"/>
              </a:rPr>
              <a:t>微型时代：</a:t>
            </a:r>
            <a:r>
              <a:rPr lang="zh-CN" altLang="en-US" sz="1400" dirty="0"/>
              <a:t>第一台微处理器在美国硅谷诞生</a:t>
            </a:r>
            <a:endParaRPr kumimoji="1" lang="zh-CN" altLang="en-US" sz="1400" dirty="0">
              <a:solidFill>
                <a:schemeClr val="tx1">
                  <a:lumMod val="75000"/>
                  <a:lumOff val="25000"/>
                </a:schemeClr>
              </a:solidFill>
              <a:latin typeface="Microsoft YaHei" charset="-122"/>
              <a:ea typeface="Microsoft YaHei" charset="-122"/>
              <a:cs typeface="Microsoft YaHei" charset="-122"/>
            </a:endParaRPr>
          </a:p>
        </p:txBody>
      </p:sp>
      <p:sp>
        <p:nvSpPr>
          <p:cNvPr id="14" name="燕尾形 13"/>
          <p:cNvSpPr/>
          <p:nvPr/>
        </p:nvSpPr>
        <p:spPr>
          <a:xfrm rot="5400000">
            <a:off x="3381495" y="2387754"/>
            <a:ext cx="484632" cy="4846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28104615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fyjs.cn/bbs/attachments/Mon_0903/149_112126_dfdb0bd52afb8e7.jpg"/>
          <p:cNvPicPr>
            <a:picLocks noChangeAspect="1" noChangeArrowheads="1"/>
          </p:cNvPicPr>
          <p:nvPr/>
        </p:nvPicPr>
        <p:blipFill>
          <a:blip r:embed="rId3" cstate="email"/>
          <a:stretch>
            <a:fillRect/>
          </a:stretch>
        </p:blipFill>
        <p:spPr bwMode="auto">
          <a:xfrm>
            <a:off x="1271464" y="1628800"/>
            <a:ext cx="2448000" cy="1835999"/>
          </a:xfrm>
          <a:prstGeom prst="roundRect">
            <a:avLst/>
          </a:prstGeom>
          <a:blipFill>
            <a:blip r:embed="rId3" cstate="email"/>
            <a:stretch>
              <a:fillRect/>
            </a:stretch>
          </a:blip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pic>
      <p:pic>
        <p:nvPicPr>
          <p:cNvPr id="3" name="Picture 4" descr="http://imgsrc.baidu.com/baike/pic/item/eab9044ca2e39cc7d62afc08.jpg"/>
          <p:cNvPicPr>
            <a:picLocks noChangeAspect="1" noChangeArrowheads="1"/>
          </p:cNvPicPr>
          <p:nvPr/>
        </p:nvPicPr>
        <p:blipFill>
          <a:blip r:embed="rId4" cstate="email"/>
          <a:stretch>
            <a:fillRect/>
          </a:stretch>
        </p:blipFill>
        <p:spPr bwMode="auto">
          <a:xfrm>
            <a:off x="3755673" y="1628800"/>
            <a:ext cx="2432481" cy="1836000"/>
          </a:xfrm>
          <a:prstGeom prst="roundRect">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pic>
      <p:pic>
        <p:nvPicPr>
          <p:cNvPr id="4" name="Picture 6" descr="http://imgsrc.baidu.com/baike/pic/item/9dc3cf588ff13dca800a18be.jpg"/>
          <p:cNvPicPr>
            <a:picLocks noChangeAspect="1" noChangeArrowheads="1"/>
          </p:cNvPicPr>
          <p:nvPr/>
        </p:nvPicPr>
        <p:blipFill>
          <a:blip r:embed="rId5" cstate="email"/>
          <a:stretch>
            <a:fillRect/>
          </a:stretch>
        </p:blipFill>
        <p:spPr bwMode="auto">
          <a:xfrm>
            <a:off x="6273324" y="1628800"/>
            <a:ext cx="2350080" cy="1836000"/>
          </a:xfrm>
          <a:prstGeom prst="roundRect">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pic>
      <p:pic>
        <p:nvPicPr>
          <p:cNvPr id="5" name="Picture 8"/>
          <p:cNvPicPr>
            <a:picLocks noChangeAspect="1" noChangeArrowheads="1"/>
          </p:cNvPicPr>
          <p:nvPr/>
        </p:nvPicPr>
        <p:blipFill>
          <a:blip r:embed="rId6" cstate="email"/>
          <a:stretch>
            <a:fillRect/>
          </a:stretch>
        </p:blipFill>
        <p:spPr bwMode="auto">
          <a:xfrm>
            <a:off x="8698328" y="1663895"/>
            <a:ext cx="2429104" cy="1762804"/>
          </a:xfrm>
          <a:prstGeom prst="roundRect">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pic>
      <p:grpSp>
        <p:nvGrpSpPr>
          <p:cNvPr id="6" name="组合 5"/>
          <p:cNvGrpSpPr/>
          <p:nvPr/>
        </p:nvGrpSpPr>
        <p:grpSpPr>
          <a:xfrm>
            <a:off x="1259326" y="3666292"/>
            <a:ext cx="2448001" cy="1728192"/>
            <a:chOff x="1849114" y="4005064"/>
            <a:chExt cx="2448001" cy="1728192"/>
          </a:xfrm>
        </p:grpSpPr>
        <p:sp>
          <p:nvSpPr>
            <p:cNvPr id="7" name="Dark Gray"/>
            <p:cNvSpPr/>
            <p:nvPr/>
          </p:nvSpPr>
          <p:spPr bwMode="auto">
            <a:xfrm>
              <a:off x="1849114" y="4005064"/>
              <a:ext cx="2448001" cy="1584176"/>
            </a:xfrm>
            <a:prstGeom prst="roundRect">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sp>
          <p:nvSpPr>
            <p:cNvPr id="8" name="TextBox 7"/>
            <p:cNvSpPr txBox="1"/>
            <p:nvPr/>
          </p:nvSpPr>
          <p:spPr>
            <a:xfrm>
              <a:off x="1911247" y="4135432"/>
              <a:ext cx="2348010" cy="1323439"/>
            </a:xfrm>
            <a:prstGeom prst="round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nSpc>
                  <a:spcPct val="150000"/>
                </a:lnSpc>
                <a:defRPr sz="1400">
                  <a:solidFill>
                    <a:schemeClr val="tx1">
                      <a:lumMod val="50000"/>
                      <a:lumOff val="50000"/>
                    </a:schemeClr>
                  </a:solidFill>
                  <a:latin typeface="+mn-ea"/>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200" dirty="0">
                  <a:solidFill>
                    <a:schemeClr val="tx1"/>
                  </a:solidFill>
                  <a:sym typeface="+mn-lt"/>
                </a:rPr>
                <a:t>   第一代：电子管数字机</a:t>
              </a:r>
              <a:endParaRPr lang="en-US" altLang="zh-CN" sz="1200" dirty="0">
                <a:solidFill>
                  <a:schemeClr val="tx1"/>
                </a:solidFill>
                <a:sym typeface="+mn-lt"/>
              </a:endParaRPr>
            </a:p>
            <a:p>
              <a:r>
                <a:rPr lang="zh-CN" altLang="en-US" sz="1200" dirty="0">
                  <a:solidFill>
                    <a:schemeClr val="tx1"/>
                  </a:solidFill>
                  <a:sym typeface="+mn-lt"/>
                </a:rPr>
                <a:t> （</a:t>
              </a:r>
              <a:r>
                <a:rPr lang="en-US" altLang="zh-CN" sz="1200" dirty="0">
                  <a:solidFill>
                    <a:schemeClr val="tx1"/>
                  </a:solidFill>
                  <a:sym typeface="+mn-lt"/>
                </a:rPr>
                <a:t>1946-1958</a:t>
              </a:r>
              <a:r>
                <a:rPr lang="zh-CN" altLang="en-US" sz="1200" dirty="0">
                  <a:solidFill>
                    <a:schemeClr val="tx1"/>
                  </a:solidFill>
                  <a:sym typeface="+mn-lt"/>
                </a:rPr>
                <a:t>年）</a:t>
              </a:r>
            </a:p>
          </p:txBody>
        </p:sp>
        <p:sp>
          <p:nvSpPr>
            <p:cNvPr id="9" name="Dark Gray"/>
            <p:cNvSpPr/>
            <p:nvPr/>
          </p:nvSpPr>
          <p:spPr bwMode="auto">
            <a:xfrm>
              <a:off x="1849114" y="5625256"/>
              <a:ext cx="2448001" cy="108000"/>
            </a:xfrm>
            <a:prstGeom prst="roundRect">
              <a:avLst/>
            </a:prstGeom>
            <a:solidFill>
              <a:srgbClr val="984807"/>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grpSp>
      <p:grpSp>
        <p:nvGrpSpPr>
          <p:cNvPr id="10" name="组合 9"/>
          <p:cNvGrpSpPr/>
          <p:nvPr/>
        </p:nvGrpSpPr>
        <p:grpSpPr>
          <a:xfrm>
            <a:off x="3735776" y="3666292"/>
            <a:ext cx="2448001" cy="1728192"/>
            <a:chOff x="1849114" y="4005064"/>
            <a:chExt cx="2448001" cy="1728192"/>
          </a:xfrm>
        </p:grpSpPr>
        <p:sp>
          <p:nvSpPr>
            <p:cNvPr id="11" name="Dark Gray"/>
            <p:cNvSpPr/>
            <p:nvPr/>
          </p:nvSpPr>
          <p:spPr bwMode="auto">
            <a:xfrm>
              <a:off x="1849114" y="4005064"/>
              <a:ext cx="2448001" cy="1584176"/>
            </a:xfrm>
            <a:prstGeom prst="roundRect">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sp>
          <p:nvSpPr>
            <p:cNvPr id="12" name="TextBox 11"/>
            <p:cNvSpPr txBox="1"/>
            <p:nvPr/>
          </p:nvSpPr>
          <p:spPr>
            <a:xfrm>
              <a:off x="1936968" y="4187339"/>
              <a:ext cx="2272292" cy="1077218"/>
            </a:xfrm>
            <a:prstGeom prst="round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nSpc>
                  <a:spcPct val="150000"/>
                </a:lnSpc>
                <a:defRPr sz="1400">
                  <a:solidFill>
                    <a:schemeClr val="tx1">
                      <a:lumMod val="50000"/>
                      <a:lumOff val="50000"/>
                    </a:schemeClr>
                  </a:solidFill>
                  <a:latin typeface="+mn-ea"/>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200" dirty="0">
                  <a:solidFill>
                    <a:schemeClr val="tx1"/>
                  </a:solidFill>
                  <a:sym typeface="+mn-lt"/>
                </a:rPr>
                <a:t>    第二代：晶体管数字机            （</a:t>
              </a:r>
              <a:r>
                <a:rPr lang="en-US" altLang="zh-CN" sz="1200" dirty="0">
                  <a:solidFill>
                    <a:schemeClr val="tx1"/>
                  </a:solidFill>
                  <a:sym typeface="+mn-lt"/>
                </a:rPr>
                <a:t>1958-1964</a:t>
              </a:r>
              <a:r>
                <a:rPr lang="zh-CN" altLang="en-US" sz="1200" dirty="0">
                  <a:solidFill>
                    <a:schemeClr val="tx1"/>
                  </a:solidFill>
                  <a:sym typeface="+mn-lt"/>
                </a:rPr>
                <a:t>年）</a:t>
              </a:r>
              <a:endParaRPr lang="en-US" altLang="zh-CN" sz="1200" dirty="0">
                <a:solidFill>
                  <a:schemeClr val="tx1"/>
                </a:solidFill>
                <a:sym typeface="+mn-lt"/>
              </a:endParaRPr>
            </a:p>
            <a:p>
              <a:r>
                <a:rPr lang="zh-CN" altLang="en-US" sz="1200" dirty="0">
                  <a:solidFill>
                    <a:schemeClr val="tx1"/>
                  </a:solidFill>
                  <a:sym typeface="+mn-lt"/>
                </a:rPr>
                <a:t>体积小 运算速度快</a:t>
              </a:r>
            </a:p>
          </p:txBody>
        </p:sp>
        <p:sp>
          <p:nvSpPr>
            <p:cNvPr id="13" name="Dark Gray"/>
            <p:cNvSpPr/>
            <p:nvPr/>
          </p:nvSpPr>
          <p:spPr bwMode="auto">
            <a:xfrm>
              <a:off x="1849114" y="5625256"/>
              <a:ext cx="2448001" cy="108000"/>
            </a:xfrm>
            <a:prstGeom prst="roundRect">
              <a:avLst/>
            </a:prstGeom>
            <a:solidFill>
              <a:srgbClr val="984807"/>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grpSp>
      <p:grpSp>
        <p:nvGrpSpPr>
          <p:cNvPr id="14" name="组合 13"/>
          <p:cNvGrpSpPr/>
          <p:nvPr/>
        </p:nvGrpSpPr>
        <p:grpSpPr>
          <a:xfrm>
            <a:off x="8688676" y="3666292"/>
            <a:ext cx="2448001" cy="1728192"/>
            <a:chOff x="1849114" y="4005064"/>
            <a:chExt cx="2448001" cy="1728192"/>
          </a:xfrm>
        </p:grpSpPr>
        <p:sp>
          <p:nvSpPr>
            <p:cNvPr id="15" name="Dark Gray"/>
            <p:cNvSpPr/>
            <p:nvPr/>
          </p:nvSpPr>
          <p:spPr bwMode="auto">
            <a:xfrm>
              <a:off x="1849114" y="4005064"/>
              <a:ext cx="2448001" cy="1584176"/>
            </a:xfrm>
            <a:prstGeom prst="roundRect">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sp>
          <p:nvSpPr>
            <p:cNvPr id="16" name="TextBox 15"/>
            <p:cNvSpPr txBox="1"/>
            <p:nvPr/>
          </p:nvSpPr>
          <p:spPr>
            <a:xfrm>
              <a:off x="1849114" y="4005064"/>
              <a:ext cx="2400655" cy="1077218"/>
            </a:xfrm>
            <a:prstGeom prst="round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nSpc>
                  <a:spcPct val="150000"/>
                </a:lnSpc>
                <a:defRPr sz="1400">
                  <a:solidFill>
                    <a:schemeClr val="tx1">
                      <a:lumMod val="50000"/>
                      <a:lumOff val="50000"/>
                    </a:schemeClr>
                  </a:solidFill>
                  <a:latin typeface="+mn-ea"/>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kumimoji="1" lang="en-US" altLang="zh-CN" sz="1200" dirty="0">
                <a:solidFill>
                  <a:schemeClr val="tx1"/>
                </a:solidFill>
                <a:latin typeface="Microsoft YaHei" charset="-122"/>
                <a:ea typeface="Microsoft YaHei" charset="-122"/>
                <a:cs typeface="Microsoft YaHei" charset="-122"/>
              </a:endParaRPr>
            </a:p>
            <a:p>
              <a:r>
                <a:rPr kumimoji="1" lang="zh-CN" altLang="en-US" sz="1200" dirty="0">
                  <a:solidFill>
                    <a:schemeClr val="tx1"/>
                  </a:solidFill>
                  <a:latin typeface="Microsoft YaHei" charset="-122"/>
                  <a:ea typeface="Microsoft YaHei" charset="-122"/>
                  <a:cs typeface="Microsoft YaHei" charset="-122"/>
                </a:rPr>
                <a:t>   第四代：</a:t>
              </a:r>
              <a:r>
                <a:rPr lang="zh-CN" altLang="en-US" sz="1200" dirty="0">
                  <a:solidFill>
                    <a:schemeClr val="tx1"/>
                  </a:solidFill>
                </a:rPr>
                <a:t>大规模集成电路机             （</a:t>
              </a:r>
              <a:r>
                <a:rPr lang="en-US" altLang="zh-CN" sz="1200" dirty="0">
                  <a:solidFill>
                    <a:schemeClr val="tx1"/>
                  </a:solidFill>
                </a:rPr>
                <a:t>1970</a:t>
              </a:r>
              <a:r>
                <a:rPr lang="zh-CN" altLang="en-US" sz="1200" dirty="0">
                  <a:solidFill>
                    <a:schemeClr val="tx1"/>
                  </a:solidFill>
                </a:rPr>
                <a:t>年至今）</a:t>
              </a:r>
              <a:endParaRPr lang="en-US" altLang="zh-CN" sz="1200" dirty="0">
                <a:solidFill>
                  <a:schemeClr val="tx1"/>
                </a:solidFill>
              </a:endParaRPr>
            </a:p>
            <a:p>
              <a:r>
                <a:rPr lang="zh-CN" altLang="en-US" sz="1200">
                  <a:solidFill>
                    <a:schemeClr val="tx1"/>
                  </a:solidFill>
                </a:rPr>
                <a:t>开启了个人计算机的新时代</a:t>
              </a:r>
              <a:endParaRPr lang="zh-CN" altLang="en-US" sz="1200" dirty="0">
                <a:solidFill>
                  <a:schemeClr val="tx1"/>
                </a:solidFill>
              </a:endParaRPr>
            </a:p>
          </p:txBody>
        </p:sp>
        <p:sp>
          <p:nvSpPr>
            <p:cNvPr id="17" name="Dark Gray"/>
            <p:cNvSpPr/>
            <p:nvPr/>
          </p:nvSpPr>
          <p:spPr bwMode="auto">
            <a:xfrm>
              <a:off x="1849114" y="5625256"/>
              <a:ext cx="2448001" cy="108000"/>
            </a:xfrm>
            <a:prstGeom prst="roundRect">
              <a:avLst/>
            </a:prstGeom>
            <a:solidFill>
              <a:srgbClr val="984807"/>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grpSp>
      <p:grpSp>
        <p:nvGrpSpPr>
          <p:cNvPr id="18" name="组合 17"/>
          <p:cNvGrpSpPr/>
          <p:nvPr/>
        </p:nvGrpSpPr>
        <p:grpSpPr>
          <a:xfrm>
            <a:off x="6212226" y="3666292"/>
            <a:ext cx="2486102" cy="1728192"/>
            <a:chOff x="1849114" y="4005064"/>
            <a:chExt cx="2486102" cy="1728192"/>
          </a:xfrm>
        </p:grpSpPr>
        <p:sp>
          <p:nvSpPr>
            <p:cNvPr id="19" name="Dark Gray"/>
            <p:cNvSpPr/>
            <p:nvPr/>
          </p:nvSpPr>
          <p:spPr bwMode="auto">
            <a:xfrm>
              <a:off x="1849114" y="4005064"/>
              <a:ext cx="2448001" cy="1584176"/>
            </a:xfrm>
            <a:prstGeom prst="roundRect">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sp>
          <p:nvSpPr>
            <p:cNvPr id="20" name="TextBox 19"/>
            <p:cNvSpPr txBox="1"/>
            <p:nvPr/>
          </p:nvSpPr>
          <p:spPr>
            <a:xfrm>
              <a:off x="1849114" y="4167088"/>
              <a:ext cx="2486102" cy="1077218"/>
            </a:xfrm>
            <a:prstGeom prst="round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nSpc>
                  <a:spcPct val="150000"/>
                </a:lnSpc>
                <a:defRPr sz="1400">
                  <a:solidFill>
                    <a:schemeClr val="tx1">
                      <a:lumMod val="50000"/>
                      <a:lumOff val="50000"/>
                    </a:schemeClr>
                  </a:solidFill>
                  <a:latin typeface="+mn-ea"/>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kumimoji="1" lang="zh-CN" altLang="en-US" sz="1200" dirty="0">
                  <a:solidFill>
                    <a:schemeClr val="tx1"/>
                  </a:solidFill>
                  <a:latin typeface="Microsoft YaHei" charset="-122"/>
                  <a:ea typeface="Microsoft YaHei" charset="-122"/>
                  <a:cs typeface="Microsoft YaHei" charset="-122"/>
                </a:rPr>
                <a:t>    第三代：</a:t>
              </a:r>
              <a:r>
                <a:rPr lang="zh-CN" altLang="en-US" sz="1200" dirty="0">
                  <a:solidFill>
                    <a:schemeClr val="tx1"/>
                  </a:solidFill>
                </a:rPr>
                <a:t>集成电路数字机     （</a:t>
              </a:r>
              <a:r>
                <a:rPr lang="en-US" altLang="zh-CN" sz="1200" dirty="0">
                  <a:solidFill>
                    <a:schemeClr val="tx1"/>
                  </a:solidFill>
                </a:rPr>
                <a:t>1964-1970</a:t>
              </a:r>
              <a:r>
                <a:rPr lang="zh-CN" altLang="en-US" sz="1200" dirty="0">
                  <a:solidFill>
                    <a:schemeClr val="tx1"/>
                  </a:solidFill>
                </a:rPr>
                <a:t>年）</a:t>
              </a:r>
              <a:endParaRPr lang="en-US" altLang="zh-CN" sz="1200" dirty="0">
                <a:solidFill>
                  <a:schemeClr val="tx1"/>
                </a:solidFill>
              </a:endParaRPr>
            </a:p>
            <a:p>
              <a:r>
                <a:rPr kumimoji="1" lang="zh-CN" altLang="en-US" sz="1200" dirty="0">
                  <a:solidFill>
                    <a:schemeClr val="tx1"/>
                  </a:solidFill>
                  <a:latin typeface="Microsoft YaHei" charset="-122"/>
                  <a:ea typeface="Microsoft YaHei" charset="-122"/>
                  <a:cs typeface="Microsoft YaHei" charset="-122"/>
                </a:rPr>
                <a:t>促进了计算机高速发展</a:t>
              </a:r>
              <a:endParaRPr kumimoji="1" lang="en-US" altLang="zh-CN" sz="1200" dirty="0">
                <a:solidFill>
                  <a:schemeClr val="tx1"/>
                </a:solidFill>
                <a:latin typeface="Microsoft YaHei" charset="-122"/>
                <a:ea typeface="Microsoft YaHei" charset="-122"/>
                <a:cs typeface="Microsoft YaHei" charset="-122"/>
              </a:endParaRPr>
            </a:p>
            <a:p>
              <a:r>
                <a:rPr kumimoji="1" lang="zh-CN" altLang="en-US" sz="1200" dirty="0">
                  <a:solidFill>
                    <a:schemeClr val="tx1"/>
                  </a:solidFill>
                  <a:latin typeface="Microsoft YaHei" charset="-122"/>
                  <a:ea typeface="Microsoft YaHei" charset="-122"/>
                  <a:cs typeface="Microsoft YaHei" charset="-122"/>
                </a:rPr>
                <a:t>更小、效率更高，操作系统产生</a:t>
              </a:r>
            </a:p>
          </p:txBody>
        </p:sp>
        <p:sp>
          <p:nvSpPr>
            <p:cNvPr id="21" name="Dark Gray"/>
            <p:cNvSpPr/>
            <p:nvPr/>
          </p:nvSpPr>
          <p:spPr bwMode="auto">
            <a:xfrm>
              <a:off x="1849114" y="5625256"/>
              <a:ext cx="2448001" cy="108000"/>
            </a:xfrm>
            <a:prstGeom prst="roundRect">
              <a:avLst/>
            </a:prstGeom>
            <a:solidFill>
              <a:srgbClr val="984807"/>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1200" dirty="0">
                <a:solidFill>
                  <a:schemeClr val="tx1"/>
                </a:solidFill>
                <a:latin typeface="+mn-ea"/>
                <a:cs typeface="+mn-ea"/>
                <a:sym typeface="+mn-lt"/>
              </a:endParaRPr>
            </a:p>
          </p:txBody>
        </p:sp>
      </p:grpSp>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4"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7" name="矩形 26"/>
          <p:cNvSpPr/>
          <p:nvPr/>
        </p:nvSpPr>
        <p:spPr>
          <a:xfrm>
            <a:off x="907322" y="459251"/>
            <a:ext cx="846341" cy="369332"/>
          </a:xfrm>
          <a:prstGeom prst="rect">
            <a:avLst/>
          </a:prstGeom>
        </p:spPr>
        <p:txBody>
          <a:bodyPr wrap="square">
            <a:spAutoFit/>
          </a:bodyPr>
          <a:lstStyle/>
          <a:p>
            <a:pPr lvl="0" algn="ctr">
              <a:defRPr/>
            </a:pPr>
            <a:r>
              <a:rPr lang="en-US" altLang="zh-CN" sz="1800" b="1" kern="0" dirty="0">
                <a:solidFill>
                  <a:schemeClr val="bg1"/>
                </a:solidFill>
                <a:latin typeface="微软雅黑" pitchFamily="34" charset="-122"/>
                <a:ea typeface="微软雅黑" pitchFamily="34" charset="-122"/>
              </a:rPr>
              <a:t>1.1</a:t>
            </a:r>
            <a:endParaRPr lang="zh-CN" altLang="en-US" sz="1800" b="1" kern="0" dirty="0">
              <a:solidFill>
                <a:schemeClr val="bg1"/>
              </a:solidFill>
              <a:latin typeface="微软雅黑" pitchFamily="34" charset="-122"/>
              <a:ea typeface="微软雅黑" pitchFamily="34" charset="-122"/>
            </a:endParaRPr>
          </a:p>
        </p:txBody>
      </p:sp>
      <p:sp>
        <p:nvSpPr>
          <p:cNvPr id="28" name="TextBox 27"/>
          <p:cNvSpPr txBox="1"/>
          <p:nvPr/>
        </p:nvSpPr>
        <p:spPr>
          <a:xfrm>
            <a:off x="1753664" y="425462"/>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计算机的发展历程</a:t>
            </a:r>
          </a:p>
        </p:txBody>
      </p:sp>
      <p:cxnSp>
        <p:nvCxnSpPr>
          <p:cNvPr id="30" name="直接连接符 29"/>
          <p:cNvCxnSpPr/>
          <p:nvPr/>
        </p:nvCxnSpPr>
        <p:spPr>
          <a:xfrm>
            <a:off x="0" y="6249137"/>
            <a:ext cx="12192000" cy="0"/>
          </a:xfrm>
          <a:prstGeom prst="line">
            <a:avLst/>
          </a:prstGeom>
          <a:ln w="19050">
            <a:solidFill>
              <a:schemeClr val="accent2">
                <a:alpha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1" name="组合 30"/>
          <p:cNvGrpSpPr/>
          <p:nvPr/>
        </p:nvGrpSpPr>
        <p:grpSpPr>
          <a:xfrm>
            <a:off x="4229417" y="5880099"/>
            <a:ext cx="3733166" cy="738075"/>
            <a:chOff x="1439069" y="3145971"/>
            <a:chExt cx="4608512" cy="607486"/>
          </a:xfrm>
          <a:solidFill>
            <a:schemeClr val="accent2"/>
          </a:solidFill>
        </p:grpSpPr>
        <p:sp>
          <p:nvSpPr>
            <p:cNvPr id="32" name="圆角矩形 31"/>
            <p:cNvSpPr/>
            <p:nvPr/>
          </p:nvSpPr>
          <p:spPr>
            <a:xfrm>
              <a:off x="1439069" y="3145971"/>
              <a:ext cx="4608512" cy="607486"/>
            </a:xfrm>
            <a:prstGeom prst="roundRect">
              <a:avLst>
                <a:gd name="adj" fmla="val 50000"/>
              </a:avLst>
            </a:prstGeom>
            <a:grpFill/>
            <a:ln>
              <a:gradFill>
                <a:gsLst>
                  <a:gs pos="100000">
                    <a:schemeClr val="accent1">
                      <a:lumMod val="5000"/>
                      <a:lumOff val="95000"/>
                    </a:schemeClr>
                  </a:gs>
                  <a:gs pos="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圆角矩形 32"/>
            <p:cNvSpPr/>
            <p:nvPr/>
          </p:nvSpPr>
          <p:spPr>
            <a:xfrm flipH="1">
              <a:off x="1638879" y="3233690"/>
              <a:ext cx="4208891" cy="432048"/>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34" name="矩形 33"/>
          <p:cNvSpPr/>
          <p:nvPr/>
        </p:nvSpPr>
        <p:spPr>
          <a:xfrm>
            <a:off x="4816706" y="6064470"/>
            <a:ext cx="2585964"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1.1 </a:t>
            </a:r>
            <a:r>
              <a:rPr lang="zh-CN" altLang="en-US" sz="1800" b="1" dirty="0">
                <a:solidFill>
                  <a:schemeClr val="bg1"/>
                </a:solidFill>
                <a:cs typeface="+mn-ea"/>
                <a:sym typeface="+mn-lt"/>
              </a:rPr>
              <a:t>计算机的基本概念</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4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250" fill="hold"/>
                                        <p:tgtEl>
                                          <p:spTgt spid="2"/>
                                        </p:tgtEl>
                                        <p:attrNameLst>
                                          <p:attrName>ppt_x</p:attrName>
                                        </p:attrNameLst>
                                      </p:cBhvr>
                                      <p:tavLst>
                                        <p:tav tm="0">
                                          <p:val>
                                            <p:strVal val="1+#ppt_w/2"/>
                                          </p:val>
                                        </p:tav>
                                        <p:tav tm="100000">
                                          <p:val>
                                            <p:strVal val="#ppt_x"/>
                                          </p:val>
                                        </p:tav>
                                      </p:tavLst>
                                    </p:anim>
                                    <p:anim calcmode="lin" valueType="num">
                                      <p:cBhvr additive="base">
                                        <p:cTn id="8" dur="125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40000" fill="hold" nodeType="withEffect">
                                  <p:stCondLst>
                                    <p:cond delay="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250" fill="hold"/>
                                        <p:tgtEl>
                                          <p:spTgt spid="3"/>
                                        </p:tgtEl>
                                        <p:attrNameLst>
                                          <p:attrName>ppt_x</p:attrName>
                                        </p:attrNameLst>
                                      </p:cBhvr>
                                      <p:tavLst>
                                        <p:tav tm="0">
                                          <p:val>
                                            <p:strVal val="1+#ppt_w/2"/>
                                          </p:val>
                                        </p:tav>
                                        <p:tav tm="100000">
                                          <p:val>
                                            <p:strVal val="#ppt_x"/>
                                          </p:val>
                                        </p:tav>
                                      </p:tavLst>
                                    </p:anim>
                                    <p:anim calcmode="lin" valueType="num">
                                      <p:cBhvr additive="base">
                                        <p:cTn id="12" dur="12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accel="40000" fill="hold" nodeType="withEffect">
                                  <p:stCondLst>
                                    <p:cond delay="100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1250" fill="hold"/>
                                        <p:tgtEl>
                                          <p:spTgt spid="4"/>
                                        </p:tgtEl>
                                        <p:attrNameLst>
                                          <p:attrName>ppt_x</p:attrName>
                                        </p:attrNameLst>
                                      </p:cBhvr>
                                      <p:tavLst>
                                        <p:tav tm="0">
                                          <p:val>
                                            <p:strVal val="1+#ppt_w/2"/>
                                          </p:val>
                                        </p:tav>
                                        <p:tav tm="100000">
                                          <p:val>
                                            <p:strVal val="#ppt_x"/>
                                          </p:val>
                                        </p:tav>
                                      </p:tavLst>
                                    </p:anim>
                                    <p:anim calcmode="lin" valueType="num">
                                      <p:cBhvr additive="base">
                                        <p:cTn id="16" dur="125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2" accel="40000" fill="hold" nodeType="withEffect">
                                  <p:stCondLst>
                                    <p:cond delay="150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250" fill="hold"/>
                                        <p:tgtEl>
                                          <p:spTgt spid="5"/>
                                        </p:tgtEl>
                                        <p:attrNameLst>
                                          <p:attrName>ppt_x</p:attrName>
                                        </p:attrNameLst>
                                      </p:cBhvr>
                                      <p:tavLst>
                                        <p:tav tm="0">
                                          <p:val>
                                            <p:strVal val="1+#ppt_w/2"/>
                                          </p:val>
                                        </p:tav>
                                        <p:tav tm="100000">
                                          <p:val>
                                            <p:strVal val="#ppt_x"/>
                                          </p:val>
                                        </p:tav>
                                      </p:tavLst>
                                    </p:anim>
                                    <p:anim calcmode="lin" valueType="num">
                                      <p:cBhvr additive="base">
                                        <p:cTn id="20" dur="125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52" presetClass="entr" presetSubtype="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Scale>
                                      <p:cBhvr>
                                        <p:cTn id="24"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6"/>
                                        </p:tgtEl>
                                        <p:attrNameLst>
                                          <p:attrName>ppt_x</p:attrName>
                                          <p:attrName>ppt_y</p:attrName>
                                        </p:attrNameLst>
                                      </p:cBhvr>
                                    </p:animMotion>
                                    <p:animEffect transition="in" filter="fade">
                                      <p:cBhvr>
                                        <p:cTn id="26" dur="1000"/>
                                        <p:tgtEl>
                                          <p:spTgt spid="6"/>
                                        </p:tgtEl>
                                      </p:cBhvr>
                                    </p:animEffect>
                                  </p:childTnLst>
                                </p:cTn>
                              </p:par>
                              <p:par>
                                <p:cTn id="27" presetID="52" presetClass="entr" presetSubtype="0" fill="hold" nodeType="withEffect">
                                  <p:stCondLst>
                                    <p:cond delay="500"/>
                                  </p:stCondLst>
                                  <p:childTnLst>
                                    <p:set>
                                      <p:cBhvr>
                                        <p:cTn id="28" dur="1" fill="hold">
                                          <p:stCondLst>
                                            <p:cond delay="0"/>
                                          </p:stCondLst>
                                        </p:cTn>
                                        <p:tgtEl>
                                          <p:spTgt spid="10"/>
                                        </p:tgtEl>
                                        <p:attrNameLst>
                                          <p:attrName>style.visibility</p:attrName>
                                        </p:attrNameLst>
                                      </p:cBhvr>
                                      <p:to>
                                        <p:strVal val="visible"/>
                                      </p:to>
                                    </p:set>
                                    <p:animScale>
                                      <p:cBhvr>
                                        <p:cTn id="29"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10"/>
                                        </p:tgtEl>
                                        <p:attrNameLst>
                                          <p:attrName>ppt_x</p:attrName>
                                          <p:attrName>ppt_y</p:attrName>
                                        </p:attrNameLst>
                                      </p:cBhvr>
                                    </p:animMotion>
                                    <p:animEffect transition="in" filter="fade">
                                      <p:cBhvr>
                                        <p:cTn id="31" dur="1000"/>
                                        <p:tgtEl>
                                          <p:spTgt spid="10"/>
                                        </p:tgtEl>
                                      </p:cBhvr>
                                    </p:animEffect>
                                  </p:childTnLst>
                                </p:cTn>
                              </p:par>
                              <p:par>
                                <p:cTn id="32" presetID="52" presetClass="entr" presetSubtype="0" fill="hold" nodeType="withEffect">
                                  <p:stCondLst>
                                    <p:cond delay="1000"/>
                                  </p:stCondLst>
                                  <p:childTnLst>
                                    <p:set>
                                      <p:cBhvr>
                                        <p:cTn id="33" dur="1" fill="hold">
                                          <p:stCondLst>
                                            <p:cond delay="0"/>
                                          </p:stCondLst>
                                        </p:cTn>
                                        <p:tgtEl>
                                          <p:spTgt spid="18"/>
                                        </p:tgtEl>
                                        <p:attrNameLst>
                                          <p:attrName>style.visibility</p:attrName>
                                        </p:attrNameLst>
                                      </p:cBhvr>
                                      <p:to>
                                        <p:strVal val="visible"/>
                                      </p:to>
                                    </p:set>
                                    <p:animScale>
                                      <p:cBhvr>
                                        <p:cTn id="34" dur="1000" decel="50000" fill="hold">
                                          <p:stCondLst>
                                            <p:cond delay="0"/>
                                          </p:stCondLst>
                                        </p:cTn>
                                        <p:tgtEl>
                                          <p:spTgt spid="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18"/>
                                        </p:tgtEl>
                                        <p:attrNameLst>
                                          <p:attrName>ppt_x</p:attrName>
                                          <p:attrName>ppt_y</p:attrName>
                                        </p:attrNameLst>
                                      </p:cBhvr>
                                    </p:animMotion>
                                    <p:animEffect transition="in" filter="fade">
                                      <p:cBhvr>
                                        <p:cTn id="36" dur="1000"/>
                                        <p:tgtEl>
                                          <p:spTgt spid="18"/>
                                        </p:tgtEl>
                                      </p:cBhvr>
                                    </p:animEffect>
                                  </p:childTnLst>
                                </p:cTn>
                              </p:par>
                              <p:par>
                                <p:cTn id="37" presetID="52" presetClass="entr" presetSubtype="0" fill="hold" nodeType="withEffect">
                                  <p:stCondLst>
                                    <p:cond delay="1500"/>
                                  </p:stCondLst>
                                  <p:childTnLst>
                                    <p:set>
                                      <p:cBhvr>
                                        <p:cTn id="38" dur="1" fill="hold">
                                          <p:stCondLst>
                                            <p:cond delay="0"/>
                                          </p:stCondLst>
                                        </p:cTn>
                                        <p:tgtEl>
                                          <p:spTgt spid="14"/>
                                        </p:tgtEl>
                                        <p:attrNameLst>
                                          <p:attrName>style.visibility</p:attrName>
                                        </p:attrNameLst>
                                      </p:cBhvr>
                                      <p:to>
                                        <p:strVal val="visible"/>
                                      </p:to>
                                    </p:set>
                                    <p:animScale>
                                      <p:cBhvr>
                                        <p:cTn id="39"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4"/>
                                        </p:tgtEl>
                                        <p:attrNameLst>
                                          <p:attrName>ppt_x</p:attrName>
                                          <p:attrName>ppt_y</p:attrName>
                                        </p:attrNameLst>
                                      </p:cBhvr>
                                    </p:animMotion>
                                    <p:animEffect transition="in" filter="fade">
                                      <p:cBhvr>
                                        <p:cTn id="4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422069" y="0"/>
            <a:ext cx="242146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文本框 10"/>
          <p:cNvSpPr txBox="1"/>
          <p:nvPr/>
        </p:nvSpPr>
        <p:spPr>
          <a:xfrm>
            <a:off x="592666" y="152400"/>
            <a:ext cx="3709670" cy="523220"/>
          </a:xfrm>
          <a:prstGeom prst="rect">
            <a:avLst/>
          </a:prstGeom>
          <a:noFill/>
        </p:spPr>
        <p:txBody>
          <a:bodyPr wrap="none" rtlCol="0">
            <a:spAutoFit/>
          </a:bodyPr>
          <a:lstStyle/>
          <a:p>
            <a:r>
              <a:rPr kumimoji="1" lang="en-US" altLang="zh-CN" sz="2800" b="1" dirty="0">
                <a:solidFill>
                  <a:schemeClr val="accent2"/>
                </a:solidFill>
                <a:latin typeface="STZhongsong" charset="-122"/>
                <a:ea typeface="STZhongsong" charset="-122"/>
                <a:cs typeface="STZhongsong" charset="-122"/>
              </a:rPr>
              <a:t>1.2 </a:t>
            </a:r>
            <a:r>
              <a:rPr kumimoji="1" lang="zh-CN" altLang="en-US" sz="2800" b="1" dirty="0">
                <a:solidFill>
                  <a:schemeClr val="accent2"/>
                </a:solidFill>
                <a:latin typeface="STZhongsong" charset="-122"/>
                <a:ea typeface="STZhongsong" charset="-122"/>
                <a:cs typeface="STZhongsong" charset="-122"/>
              </a:rPr>
              <a:t>计算机系统的组成</a:t>
            </a:r>
          </a:p>
        </p:txBody>
      </p:sp>
      <p:sp>
        <p:nvSpPr>
          <p:cNvPr id="12" name="文本框 11"/>
          <p:cNvSpPr txBox="1"/>
          <p:nvPr/>
        </p:nvSpPr>
        <p:spPr>
          <a:xfrm>
            <a:off x="592666" y="5044951"/>
            <a:ext cx="8393679" cy="1477328"/>
          </a:xfrm>
          <a:prstGeom prst="rect">
            <a:avLst/>
          </a:prstGeom>
          <a:noFill/>
        </p:spPr>
        <p:txBody>
          <a:bodyPr wrap="square" rtlCol="0">
            <a:spAutoFit/>
          </a:bodyPr>
          <a:lstStyle/>
          <a:p>
            <a:pPr>
              <a:lnSpc>
                <a:spcPct val="150000"/>
              </a:lnSpc>
            </a:pPr>
            <a:r>
              <a:rPr lang="zh-CN" altLang="en-US" dirty="0"/>
              <a:t>一个完整的计算机系统是由</a:t>
            </a:r>
            <a:r>
              <a:rPr lang="zh-CN" altLang="en-US" sz="2400" dirty="0">
                <a:solidFill>
                  <a:srgbClr val="FF0000"/>
                </a:solidFill>
              </a:rPr>
              <a:t>计算机硬件系统</a:t>
            </a:r>
            <a:r>
              <a:rPr lang="zh-CN" altLang="en-US" dirty="0"/>
              <a:t>和</a:t>
            </a:r>
            <a:r>
              <a:rPr lang="zh-CN" altLang="en-US" sz="2400" dirty="0">
                <a:solidFill>
                  <a:srgbClr val="FF0000"/>
                </a:solidFill>
              </a:rPr>
              <a:t>计算机软件系统</a:t>
            </a:r>
            <a:r>
              <a:rPr lang="zh-CN" altLang="en-US" dirty="0"/>
              <a:t>两部分</a:t>
            </a:r>
            <a:r>
              <a:rPr lang="zh-CN" altLang="en-US" dirty="0">
                <a:solidFill>
                  <a:srgbClr val="FF0000"/>
                </a:solidFill>
              </a:rPr>
              <a:t>组成</a:t>
            </a:r>
            <a:r>
              <a:rPr lang="zh-CN" altLang="en-US" dirty="0"/>
              <a:t>的。硬件系统是计算机组成部件的总称，是计算机实现其功能的物质基础。软件系统是指挥计算机运行的程序集，按功能分为系统软件和应用软件。</a:t>
            </a:r>
            <a:endParaRPr kumimoji="1" lang="zh-CN" altLang="en-US" dirty="0">
              <a:solidFill>
                <a:schemeClr val="tx1">
                  <a:lumMod val="75000"/>
                  <a:lumOff val="25000"/>
                </a:schemeClr>
              </a:solidFill>
              <a:latin typeface="Microsoft YaHei" charset="-122"/>
              <a:ea typeface="Microsoft YaHei" charset="-122"/>
              <a:cs typeface="Microsoft YaHei" charset="-122"/>
            </a:endParaRPr>
          </a:p>
        </p:txBody>
      </p:sp>
      <p:pic>
        <p:nvPicPr>
          <p:cNvPr id="10" name="图片 9" descr="ENIAC.jpg"/>
          <p:cNvPicPr>
            <a:picLocks noChangeAspect="1"/>
          </p:cNvPicPr>
          <p:nvPr/>
        </p:nvPicPr>
        <p:blipFill>
          <a:blip r:embed="rId3" cstate="email"/>
          <a:stretch>
            <a:fillRect/>
          </a:stretch>
        </p:blipFill>
        <p:spPr>
          <a:xfrm>
            <a:off x="360540" y="917313"/>
            <a:ext cx="5715000" cy="3914775"/>
          </a:xfrm>
          <a:prstGeom prst="rect">
            <a:avLst/>
          </a:prstGeom>
        </p:spPr>
      </p:pic>
      <p:sp>
        <p:nvSpPr>
          <p:cNvPr id="8" name="框架 3"/>
          <p:cNvSpPr/>
          <p:nvPr/>
        </p:nvSpPr>
        <p:spPr>
          <a:xfrm>
            <a:off x="6798712" y="1262607"/>
            <a:ext cx="2187633" cy="3404381"/>
          </a:xfrm>
          <a:prstGeom prst="frame">
            <a:avLst>
              <a:gd name="adj1" fmla="val 2487"/>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C000"/>
              </a:solidFill>
            </a:endParaRPr>
          </a:p>
        </p:txBody>
      </p:sp>
      <p:sp>
        <p:nvSpPr>
          <p:cNvPr id="9" name="文本框 4"/>
          <p:cNvSpPr txBox="1"/>
          <p:nvPr/>
        </p:nvSpPr>
        <p:spPr>
          <a:xfrm rot="16200000">
            <a:off x="7105196" y="1981715"/>
            <a:ext cx="1661993" cy="2047997"/>
          </a:xfrm>
          <a:prstGeom prst="rect">
            <a:avLst/>
          </a:prstGeom>
          <a:noFill/>
          <a:ln>
            <a:solidFill>
              <a:srgbClr val="FFC000"/>
            </a:solidFill>
          </a:ln>
        </p:spPr>
        <p:txBody>
          <a:bodyPr vert="eaVert" wrap="none" rtlCol="0">
            <a:spAutoFit/>
          </a:bodyPr>
          <a:lstStyle/>
          <a:p>
            <a:r>
              <a:rPr lang="en-US" altLang="zh-CN" sz="4800" dirty="0">
                <a:solidFill>
                  <a:srgbClr val="FFC000"/>
                </a:solidFill>
              </a:rPr>
              <a:t>ENIAC</a:t>
            </a:r>
          </a:p>
          <a:p>
            <a:r>
              <a:rPr kumimoji="1" lang="en-US" altLang="zh-CN" sz="4800" spc="1000" dirty="0">
                <a:solidFill>
                  <a:srgbClr val="FFC000"/>
                </a:solidFill>
                <a:latin typeface="STZhongsong" charset="-122"/>
                <a:ea typeface="STZhongsong" charset="-122"/>
                <a:cs typeface="STZhongsong" charset="-122"/>
              </a:rPr>
              <a:t>1946</a:t>
            </a:r>
            <a:endParaRPr kumimoji="1" lang="zh-CN" altLang="en-US" sz="4800" spc="1000" dirty="0">
              <a:solidFill>
                <a:srgbClr val="FFC000"/>
              </a:solidFill>
              <a:latin typeface="STZhongsong" charset="-122"/>
              <a:ea typeface="STZhongsong" charset="-122"/>
              <a:cs typeface="STZhongsong" charset="-122"/>
            </a:endParaRPr>
          </a:p>
        </p:txBody>
      </p:sp>
      <p:sp>
        <p:nvSpPr>
          <p:cNvPr id="13" name="TextBox 12"/>
          <p:cNvSpPr txBox="1"/>
          <p:nvPr/>
        </p:nvSpPr>
        <p:spPr>
          <a:xfrm>
            <a:off x="9770533" y="662442"/>
            <a:ext cx="2421467" cy="3139321"/>
          </a:xfrm>
          <a:prstGeom prst="rect">
            <a:avLst/>
          </a:prstGeom>
          <a:noFill/>
        </p:spPr>
        <p:txBody>
          <a:bodyPr wrap="square" rtlCol="0">
            <a:spAutoFit/>
          </a:bodyPr>
          <a:lstStyle/>
          <a:p>
            <a:r>
              <a:rPr lang="zh-CN" altLang="en-US" b="1" dirty="0">
                <a:solidFill>
                  <a:schemeClr val="bg1"/>
                </a:solidFill>
              </a:rPr>
              <a:t>硬件：</a:t>
            </a:r>
            <a:endParaRPr lang="en-US" altLang="zh-CN" b="1" dirty="0">
              <a:solidFill>
                <a:schemeClr val="bg1"/>
              </a:solidFill>
            </a:endParaRPr>
          </a:p>
          <a:p>
            <a:r>
              <a:rPr lang="en-US" altLang="zh-CN" b="1" dirty="0">
                <a:solidFill>
                  <a:schemeClr val="bg1"/>
                </a:solidFill>
              </a:rPr>
              <a:t>CPU  </a:t>
            </a:r>
            <a:r>
              <a:rPr lang="zh-CN" altLang="en-US" b="1" dirty="0">
                <a:solidFill>
                  <a:schemeClr val="bg1"/>
                </a:solidFill>
              </a:rPr>
              <a:t>主存储器</a:t>
            </a:r>
            <a:endParaRPr lang="en-US" altLang="zh-CN" b="1" dirty="0">
              <a:solidFill>
                <a:schemeClr val="bg1"/>
              </a:solidFill>
            </a:endParaRPr>
          </a:p>
          <a:p>
            <a:r>
              <a:rPr lang="en-US" altLang="zh-CN" b="1" dirty="0">
                <a:solidFill>
                  <a:schemeClr val="bg1"/>
                </a:solidFill>
              </a:rPr>
              <a:t>I/O</a:t>
            </a:r>
            <a:r>
              <a:rPr lang="zh-CN" altLang="en-US" b="1" dirty="0">
                <a:solidFill>
                  <a:schemeClr val="bg1"/>
                </a:solidFill>
              </a:rPr>
              <a:t>控制系统</a:t>
            </a:r>
            <a:endParaRPr lang="en-US" altLang="zh-CN" b="1" dirty="0">
              <a:solidFill>
                <a:schemeClr val="bg1"/>
              </a:solidFill>
            </a:endParaRPr>
          </a:p>
          <a:p>
            <a:r>
              <a:rPr lang="zh-CN" altLang="en-US" b="1" dirty="0">
                <a:solidFill>
                  <a:schemeClr val="bg1"/>
                </a:solidFill>
              </a:rPr>
              <a:t> 外围设备</a:t>
            </a:r>
            <a:endParaRPr lang="en-US" altLang="zh-CN" b="1" dirty="0">
              <a:solidFill>
                <a:schemeClr val="bg1"/>
              </a:solidFill>
            </a:endParaRPr>
          </a:p>
          <a:p>
            <a:endParaRPr lang="en-US" altLang="zh-CN" b="1" dirty="0">
              <a:solidFill>
                <a:schemeClr val="bg1"/>
              </a:solidFill>
            </a:endParaRPr>
          </a:p>
          <a:p>
            <a:r>
              <a:rPr lang="zh-CN" altLang="en-US" b="1" dirty="0">
                <a:solidFill>
                  <a:schemeClr val="bg1"/>
                </a:solidFill>
              </a:rPr>
              <a:t>软件：</a:t>
            </a:r>
            <a:endParaRPr lang="en-US" altLang="zh-CN" b="1" dirty="0">
              <a:solidFill>
                <a:schemeClr val="bg1"/>
              </a:solidFill>
            </a:endParaRPr>
          </a:p>
          <a:p>
            <a:r>
              <a:rPr lang="zh-CN" altLang="en-US" b="1" dirty="0">
                <a:solidFill>
                  <a:schemeClr val="bg1"/>
                </a:solidFill>
              </a:rPr>
              <a:t>系统软件</a:t>
            </a:r>
            <a:endParaRPr lang="en-US" altLang="zh-CN" b="1" dirty="0">
              <a:solidFill>
                <a:schemeClr val="bg1"/>
              </a:solidFill>
            </a:endParaRPr>
          </a:p>
          <a:p>
            <a:r>
              <a:rPr lang="zh-CN" altLang="en-US" b="1" dirty="0">
                <a:solidFill>
                  <a:schemeClr val="bg1"/>
                </a:solidFill>
              </a:rPr>
              <a:t>支撑软件</a:t>
            </a:r>
            <a:endParaRPr lang="en-US" altLang="zh-CN" b="1" dirty="0">
              <a:solidFill>
                <a:schemeClr val="bg1"/>
              </a:solidFill>
            </a:endParaRPr>
          </a:p>
          <a:p>
            <a:r>
              <a:rPr lang="zh-CN" altLang="en-US" b="1" dirty="0">
                <a:solidFill>
                  <a:schemeClr val="bg1"/>
                </a:solidFill>
              </a:rPr>
              <a:t>应用软件</a:t>
            </a:r>
            <a:endParaRPr lang="en-US" altLang="zh-CN" b="1" dirty="0">
              <a:solidFill>
                <a:schemeClr val="bg1"/>
              </a:solidFill>
            </a:endParaRPr>
          </a:p>
          <a:p>
            <a:r>
              <a:rPr lang="zh-CN" altLang="en-US" b="1" dirty="0"/>
              <a:t>关键系统软件：</a:t>
            </a:r>
            <a:endParaRPr lang="en-US" altLang="zh-CN" b="1" dirty="0"/>
          </a:p>
          <a:p>
            <a:r>
              <a:rPr lang="zh-CN" altLang="en-US" b="1" dirty="0"/>
              <a:t>操作系统</a:t>
            </a:r>
          </a:p>
        </p:txBody>
      </p:sp>
    </p:spTree>
    <p:extLst>
      <p:ext uri="{BB962C8B-B14F-4D97-AF65-F5344CB8AC3E}">
        <p14:creationId xmlns:p14="http://schemas.microsoft.com/office/powerpoint/2010/main" val="503997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7" name="矩形 26"/>
          <p:cNvSpPr/>
          <p:nvPr/>
        </p:nvSpPr>
        <p:spPr>
          <a:xfrm>
            <a:off x="907322" y="459251"/>
            <a:ext cx="846341" cy="369332"/>
          </a:xfrm>
          <a:prstGeom prst="rect">
            <a:avLst/>
          </a:prstGeom>
        </p:spPr>
        <p:txBody>
          <a:bodyPr wrap="square">
            <a:spAutoFit/>
          </a:bodyPr>
          <a:lstStyle/>
          <a:p>
            <a:pPr lvl="0" algn="ctr">
              <a:defRPr/>
            </a:pPr>
            <a:r>
              <a:rPr lang="en-US" altLang="zh-CN" sz="1800" b="1" kern="0" dirty="0">
                <a:solidFill>
                  <a:schemeClr val="bg1"/>
                </a:solidFill>
                <a:latin typeface="微软雅黑" pitchFamily="34" charset="-122"/>
                <a:ea typeface="微软雅黑" pitchFamily="34" charset="-122"/>
              </a:rPr>
              <a:t>1.2.1</a:t>
            </a:r>
            <a:endParaRPr lang="zh-CN" altLang="en-US" sz="1800" b="1" kern="0" dirty="0">
              <a:solidFill>
                <a:schemeClr val="bg1"/>
              </a:solidFill>
              <a:latin typeface="微软雅黑" pitchFamily="34" charset="-122"/>
              <a:ea typeface="微软雅黑" pitchFamily="34" charset="-122"/>
            </a:endParaRPr>
          </a:p>
        </p:txBody>
      </p:sp>
      <p:sp>
        <p:nvSpPr>
          <p:cNvPr id="28" name="TextBox 27"/>
          <p:cNvSpPr txBox="1"/>
          <p:nvPr/>
        </p:nvSpPr>
        <p:spPr>
          <a:xfrm>
            <a:off x="1753664" y="425462"/>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计算机硬件系统</a:t>
            </a:r>
          </a:p>
        </p:txBody>
      </p:sp>
      <p:cxnSp>
        <p:nvCxnSpPr>
          <p:cNvPr id="30" name="直接连接符 29"/>
          <p:cNvCxnSpPr/>
          <p:nvPr/>
        </p:nvCxnSpPr>
        <p:spPr>
          <a:xfrm>
            <a:off x="0" y="6249137"/>
            <a:ext cx="12192000" cy="0"/>
          </a:xfrm>
          <a:prstGeom prst="line">
            <a:avLst/>
          </a:prstGeom>
          <a:ln w="19050">
            <a:solidFill>
              <a:schemeClr val="accent2">
                <a:alpha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4" name="组合 30"/>
          <p:cNvGrpSpPr/>
          <p:nvPr/>
        </p:nvGrpSpPr>
        <p:grpSpPr>
          <a:xfrm>
            <a:off x="4229417" y="5880099"/>
            <a:ext cx="3733166" cy="738075"/>
            <a:chOff x="1439069" y="3145971"/>
            <a:chExt cx="4608512" cy="607486"/>
          </a:xfrm>
          <a:solidFill>
            <a:schemeClr val="accent2"/>
          </a:solidFill>
        </p:grpSpPr>
        <p:sp>
          <p:nvSpPr>
            <p:cNvPr id="32" name="圆角矩形 31"/>
            <p:cNvSpPr/>
            <p:nvPr/>
          </p:nvSpPr>
          <p:spPr>
            <a:xfrm>
              <a:off x="1439069" y="3145971"/>
              <a:ext cx="4608512" cy="607486"/>
            </a:xfrm>
            <a:prstGeom prst="roundRect">
              <a:avLst>
                <a:gd name="adj" fmla="val 50000"/>
              </a:avLst>
            </a:prstGeom>
            <a:grpFill/>
            <a:ln>
              <a:gradFill>
                <a:gsLst>
                  <a:gs pos="100000">
                    <a:schemeClr val="accent1">
                      <a:lumMod val="5000"/>
                      <a:lumOff val="95000"/>
                    </a:schemeClr>
                  </a:gs>
                  <a:gs pos="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圆角矩形 32"/>
            <p:cNvSpPr/>
            <p:nvPr/>
          </p:nvSpPr>
          <p:spPr>
            <a:xfrm flipH="1">
              <a:off x="1638879" y="3233690"/>
              <a:ext cx="4208891" cy="432048"/>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34" name="矩形 33"/>
          <p:cNvSpPr/>
          <p:nvPr/>
        </p:nvSpPr>
        <p:spPr>
          <a:xfrm>
            <a:off x="4882428" y="6064470"/>
            <a:ext cx="2520242"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1.2 </a:t>
            </a:r>
            <a:r>
              <a:rPr lang="zh-CN" altLang="en-US" sz="1800" b="1" dirty="0">
                <a:solidFill>
                  <a:schemeClr val="bg1"/>
                </a:solidFill>
                <a:cs typeface="+mn-ea"/>
                <a:sym typeface="+mn-lt"/>
              </a:rPr>
              <a:t>计算机的系统组成</a:t>
            </a:r>
          </a:p>
        </p:txBody>
      </p:sp>
      <p:sp>
        <p:nvSpPr>
          <p:cNvPr id="35" name="圆角矩形 34"/>
          <p:cNvSpPr/>
          <p:nvPr/>
        </p:nvSpPr>
        <p:spPr>
          <a:xfrm>
            <a:off x="767408" y="1628800"/>
            <a:ext cx="5099472" cy="3528392"/>
          </a:xfrm>
          <a:prstGeom prst="roundRect">
            <a:avLst>
              <a:gd name="adj" fmla="val 11082"/>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200">
              <a:solidFill>
                <a:schemeClr val="tx1">
                  <a:lumMod val="50000"/>
                  <a:lumOff val="50000"/>
                </a:schemeClr>
              </a:solidFill>
              <a:latin typeface="+mn-ea"/>
              <a:cs typeface="+mn-ea"/>
              <a:sym typeface="+mn-lt"/>
            </a:endParaRPr>
          </a:p>
        </p:txBody>
      </p:sp>
      <p:sp>
        <p:nvSpPr>
          <p:cNvPr id="36" name="矩形 3"/>
          <p:cNvSpPr>
            <a:spLocks noChangeArrowheads="1"/>
          </p:cNvSpPr>
          <p:nvPr/>
        </p:nvSpPr>
        <p:spPr bwMode="auto">
          <a:xfrm>
            <a:off x="877772" y="1884170"/>
            <a:ext cx="4989109" cy="2954655"/>
          </a:xfrm>
          <a:prstGeom prst="rect">
            <a:avLst/>
          </a:prstGeom>
          <a:noFill/>
          <a:ln w="9525">
            <a:noFill/>
            <a:prstDash val="dash"/>
            <a:miter lim="800000"/>
            <a:headEnd/>
            <a:tailEnd/>
          </a:ln>
        </p:spPr>
        <p:txBody>
          <a:bodyPr wrap="square">
            <a:spAutoFit/>
          </a:bodyPr>
          <a:lstStyle/>
          <a:p>
            <a:pPr>
              <a:lnSpc>
                <a:spcPct val="150000"/>
              </a:lnSpc>
              <a:spcAft>
                <a:spcPts val="600"/>
              </a:spcAft>
              <a:defRPr/>
            </a:pPr>
            <a:r>
              <a:rPr lang="zh-CN" altLang="en-US" sz="1400" dirty="0"/>
              <a:t>计算机硬件系统主要由</a:t>
            </a:r>
            <a:r>
              <a:rPr lang="zh-CN" altLang="en-US" sz="2000" b="1" dirty="0">
                <a:solidFill>
                  <a:schemeClr val="accent2">
                    <a:lumMod val="75000"/>
                  </a:schemeClr>
                </a:solidFill>
              </a:rPr>
              <a:t>运算器、控制器、存储器、输入设备、输出设备等部分组成</a:t>
            </a:r>
            <a:r>
              <a:rPr lang="zh-CN" altLang="en-US" sz="1400" dirty="0"/>
              <a:t>。由于运算器、控制器和存储器这三个部分是信息加工、处理的主要部件，所以把它们合称为“主机”，而输入设备和输出设备则合称为“外部设备”。又因为运算器和控制器无论在逻辑关系上还是在结构工艺上都有十分紧密的联系，往往将两者组装在一起，所以将这两个部分称为“中央处理器”（</a:t>
            </a:r>
            <a:r>
              <a:rPr lang="en-US" altLang="zh-CN" sz="1400" dirty="0"/>
              <a:t>Central Processing Unit</a:t>
            </a:r>
            <a:r>
              <a:rPr lang="zh-CN" altLang="en-US" sz="1400" dirty="0"/>
              <a:t>，</a:t>
            </a:r>
            <a:r>
              <a:rPr lang="en-US" altLang="zh-CN" sz="1400" dirty="0"/>
              <a:t>CPU</a:t>
            </a:r>
            <a:r>
              <a:rPr lang="zh-CN" altLang="en-US" sz="1400" dirty="0"/>
              <a:t>）。</a:t>
            </a:r>
            <a:endParaRPr lang="zh-CN" altLang="en-US" sz="1400" dirty="0">
              <a:solidFill>
                <a:schemeClr val="tx1">
                  <a:lumMod val="75000"/>
                  <a:lumOff val="25000"/>
                </a:schemeClr>
              </a:solidFill>
              <a:cs typeface="+mn-ea"/>
              <a:sym typeface="+mn-lt"/>
            </a:endParaRPr>
          </a:p>
        </p:txBody>
      </p:sp>
      <p:pic>
        <p:nvPicPr>
          <p:cNvPr id="38" name="图片 37"/>
          <p:cNvPicPr>
            <a:picLocks noChangeAspect="1"/>
          </p:cNvPicPr>
          <p:nvPr/>
        </p:nvPicPr>
        <p:blipFill>
          <a:blip r:embed="rId3" cstate="email"/>
          <a:stretch>
            <a:fillRect/>
          </a:stretch>
        </p:blipFill>
        <p:spPr>
          <a:xfrm>
            <a:off x="6760728" y="1559988"/>
            <a:ext cx="4796272" cy="3597204"/>
          </a:xfrm>
          <a:prstGeom prst="rect">
            <a:avLst/>
          </a:prstGeom>
          <a:blipFill>
            <a:blip r:embed="rId4" cstate="email"/>
            <a:stretch>
              <a:fillRect/>
            </a:stretch>
          </a:blipFill>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40000"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1250" fill="hold"/>
                                        <p:tgtEl>
                                          <p:spTgt spid="35"/>
                                        </p:tgtEl>
                                        <p:attrNameLst>
                                          <p:attrName>ppt_x</p:attrName>
                                        </p:attrNameLst>
                                      </p:cBhvr>
                                      <p:tavLst>
                                        <p:tav tm="0">
                                          <p:val>
                                            <p:strVal val="1+#ppt_w/2"/>
                                          </p:val>
                                        </p:tav>
                                        <p:tav tm="100000">
                                          <p:val>
                                            <p:strVal val="#ppt_x"/>
                                          </p:val>
                                        </p:tav>
                                      </p:tavLst>
                                    </p:anim>
                                    <p:anim calcmode="lin" valueType="num">
                                      <p:cBhvr additive="base">
                                        <p:cTn id="8" dur="125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1250"/>
                            </p:stCondLst>
                            <p:childTnLst>
                              <p:par>
                                <p:cTn id="10" presetID="52"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Scale>
                                      <p:cBhvr>
                                        <p:cTn id="12" dur="1000" decel="50000" fill="hold">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6"/>
                                        </p:tgtEl>
                                        <p:attrNameLst>
                                          <p:attrName>ppt_x</p:attrName>
                                          <p:attrName>ppt_y</p:attrName>
                                        </p:attrNameLst>
                                      </p:cBhvr>
                                    </p:animMotion>
                                    <p:animEffect transition="in" filter="fade">
                                      <p:cBhvr>
                                        <p:cTn id="14"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stretch>
            <a:fillRect/>
          </a:stretch>
        </p:blipFill>
        <p:spPr>
          <a:xfrm>
            <a:off x="0" y="0"/>
            <a:ext cx="4962321" cy="6568582"/>
          </a:xfrm>
          <a:prstGeom prst="rect">
            <a:avLst/>
          </a:prstGeom>
        </p:spPr>
      </p:pic>
      <p:sp>
        <p:nvSpPr>
          <p:cNvPr id="3" name="框架 2"/>
          <p:cNvSpPr/>
          <p:nvPr/>
        </p:nvSpPr>
        <p:spPr>
          <a:xfrm>
            <a:off x="5384799" y="5696605"/>
            <a:ext cx="6587209" cy="687867"/>
          </a:xfrm>
          <a:prstGeom prst="frame">
            <a:avLst>
              <a:gd name="adj1" fmla="val 486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4" name="文本框 3"/>
          <p:cNvSpPr txBox="1"/>
          <p:nvPr/>
        </p:nvSpPr>
        <p:spPr>
          <a:xfrm>
            <a:off x="6221656" y="5772352"/>
            <a:ext cx="4852610" cy="523220"/>
          </a:xfrm>
          <a:prstGeom prst="rect">
            <a:avLst/>
          </a:prstGeom>
          <a:noFill/>
        </p:spPr>
        <p:txBody>
          <a:bodyPr wrap="none" rtlCol="0">
            <a:spAutoFit/>
          </a:bodyPr>
          <a:lstStyle/>
          <a:p>
            <a:r>
              <a:rPr lang="zh-CN" altLang="en-US" sz="2800" dirty="0"/>
              <a:t>提出“存储程序控制”的概念</a:t>
            </a:r>
            <a:endParaRPr kumimoji="1" lang="zh-CN" altLang="en-US" sz="2800" dirty="0">
              <a:solidFill>
                <a:schemeClr val="tx1">
                  <a:lumMod val="75000"/>
                  <a:lumOff val="25000"/>
                </a:schemeClr>
              </a:solidFill>
              <a:latin typeface="STZhongsong" charset="-122"/>
              <a:ea typeface="STZhongsong" charset="-122"/>
              <a:cs typeface="STZhongsong" charset="-122"/>
            </a:endParaRPr>
          </a:p>
        </p:txBody>
      </p:sp>
      <p:sp>
        <p:nvSpPr>
          <p:cNvPr id="8" name="文本框 7"/>
          <p:cNvSpPr txBox="1"/>
          <p:nvPr/>
        </p:nvSpPr>
        <p:spPr>
          <a:xfrm>
            <a:off x="5730007" y="393798"/>
            <a:ext cx="3773790"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冯</a:t>
            </a:r>
            <a:r>
              <a:rPr kumimoji="1" lang="en-US" altLang="zh-CN" sz="6600" dirty="0">
                <a:solidFill>
                  <a:schemeClr val="tx1">
                    <a:lumMod val="75000"/>
                    <a:lumOff val="25000"/>
                  </a:schemeClr>
                </a:solidFill>
                <a:latin typeface="STZhongsong" charset="-122"/>
                <a:ea typeface="STZhongsong" charset="-122"/>
                <a:cs typeface="STZhongsong" charset="-122"/>
              </a:rPr>
              <a:t>.</a:t>
            </a:r>
            <a:r>
              <a:rPr kumimoji="1" lang="zh-CN" altLang="en-US" sz="6600" dirty="0">
                <a:solidFill>
                  <a:schemeClr val="tx1">
                    <a:lumMod val="75000"/>
                    <a:lumOff val="25000"/>
                  </a:schemeClr>
                </a:solidFill>
                <a:latin typeface="STZhongsong" charset="-122"/>
                <a:ea typeface="STZhongsong" charset="-122"/>
                <a:cs typeface="STZhongsong" charset="-122"/>
              </a:rPr>
              <a:t>诺依曼</a:t>
            </a:r>
          </a:p>
        </p:txBody>
      </p:sp>
      <p:sp>
        <p:nvSpPr>
          <p:cNvPr id="10" name="文本框 9"/>
          <p:cNvSpPr txBox="1"/>
          <p:nvPr/>
        </p:nvSpPr>
        <p:spPr>
          <a:xfrm>
            <a:off x="9425599" y="838753"/>
            <a:ext cx="2626040" cy="523220"/>
          </a:xfrm>
          <a:prstGeom prst="rect">
            <a:avLst/>
          </a:prstGeom>
          <a:noFill/>
        </p:spPr>
        <p:txBody>
          <a:bodyPr wrap="none" rtlCol="0">
            <a:spAutoFit/>
          </a:bodyPr>
          <a:lstStyle/>
          <a:p>
            <a:r>
              <a:rPr kumimoji="1" lang="zh-CN" altLang="en-US" sz="2800" dirty="0">
                <a:solidFill>
                  <a:schemeClr val="tx1">
                    <a:lumMod val="75000"/>
                    <a:lumOff val="25000"/>
                  </a:schemeClr>
                </a:solidFill>
                <a:latin typeface="Edwardian Script ITC" charset="0"/>
                <a:ea typeface="Edwardian Script ITC" charset="0"/>
                <a:cs typeface="Edwardian Script ITC" charset="0"/>
              </a:rPr>
              <a:t>（</a:t>
            </a:r>
            <a:r>
              <a:rPr kumimoji="1" lang="en-US" altLang="zh-CN" sz="2800" dirty="0">
                <a:solidFill>
                  <a:schemeClr val="tx1">
                    <a:lumMod val="75000"/>
                    <a:lumOff val="25000"/>
                  </a:schemeClr>
                </a:solidFill>
                <a:latin typeface="Edwardian Script ITC" charset="0"/>
                <a:ea typeface="Edwardian Script ITC" charset="0"/>
                <a:cs typeface="Edwardian Script ITC" charset="0"/>
              </a:rPr>
              <a:t>1903-1957</a:t>
            </a:r>
            <a:r>
              <a:rPr kumimoji="1" lang="zh-CN" altLang="en-US" sz="2800" dirty="0">
                <a:solidFill>
                  <a:schemeClr val="tx1">
                    <a:lumMod val="75000"/>
                    <a:lumOff val="25000"/>
                  </a:schemeClr>
                </a:solidFill>
                <a:latin typeface="Edwardian Script ITC" charset="0"/>
                <a:ea typeface="Edwardian Script ITC" charset="0"/>
                <a:cs typeface="Edwardian Script ITC" charset="0"/>
              </a:rPr>
              <a:t>）</a:t>
            </a:r>
          </a:p>
        </p:txBody>
      </p:sp>
      <p:sp>
        <p:nvSpPr>
          <p:cNvPr id="12" name="文本框 11"/>
          <p:cNvSpPr txBox="1"/>
          <p:nvPr/>
        </p:nvSpPr>
        <p:spPr>
          <a:xfrm>
            <a:off x="5730167" y="1509574"/>
            <a:ext cx="5705607" cy="1754326"/>
          </a:xfrm>
          <a:prstGeom prst="rect">
            <a:avLst/>
          </a:prstGeom>
          <a:noFill/>
        </p:spPr>
        <p:txBody>
          <a:bodyPr wrap="square" rtlCol="0">
            <a:spAutoFit/>
          </a:bodyPr>
          <a:lstStyle/>
          <a:p>
            <a:pPr>
              <a:lnSpc>
                <a:spcPct val="150000"/>
              </a:lnSpc>
            </a:pPr>
            <a:r>
              <a:rPr lang="en-US" altLang="zh-CN" dirty="0"/>
              <a:t>20</a:t>
            </a:r>
            <a:r>
              <a:rPr lang="zh-CN" altLang="en-US" dirty="0"/>
              <a:t>世纪最重要的数学家之一，在现代计算机、博弈论、核武器和生化武器等诸多领域内有杰出建树的最伟大的科学全才之一，被后人称为“计算机之父”和“博弈论之父”</a:t>
            </a:r>
            <a:r>
              <a:rPr lang="zh-CN" altLang="en-US" dirty="0">
                <a:solidFill>
                  <a:schemeClr val="tx1">
                    <a:lumMod val="75000"/>
                    <a:lumOff val="25000"/>
                  </a:schemeClr>
                </a:solidFill>
                <a:latin typeface="Microsoft YaHei" charset="-122"/>
                <a:ea typeface="Microsoft YaHei" charset="-122"/>
                <a:cs typeface="Microsoft YaHei" charset="-122"/>
              </a:rPr>
              <a:t>。</a:t>
            </a:r>
            <a:endParaRPr kumimoji="1" lang="zh-CN" altLang="en-US" dirty="0">
              <a:solidFill>
                <a:schemeClr val="tx1">
                  <a:lumMod val="75000"/>
                  <a:lumOff val="25000"/>
                </a:schemeClr>
              </a:solidFill>
              <a:latin typeface="Microsoft YaHei" charset="-122"/>
              <a:ea typeface="Microsoft YaHei" charset="-122"/>
              <a:cs typeface="Microsoft YaHei" charset="-122"/>
            </a:endParaRPr>
          </a:p>
        </p:txBody>
      </p:sp>
      <p:sp>
        <p:nvSpPr>
          <p:cNvPr id="13" name="燕尾形 12"/>
          <p:cNvSpPr/>
          <p:nvPr/>
        </p:nvSpPr>
        <p:spPr>
          <a:xfrm flipH="1" flipV="1">
            <a:off x="5245375" y="4205259"/>
            <a:ext cx="484632" cy="4846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11" name="矩形 10"/>
          <p:cNvSpPr/>
          <p:nvPr/>
        </p:nvSpPr>
        <p:spPr>
          <a:xfrm>
            <a:off x="5730006" y="3454400"/>
            <a:ext cx="6321633" cy="2031325"/>
          </a:xfrm>
          <a:prstGeom prst="rect">
            <a:avLst/>
          </a:prstGeom>
        </p:spPr>
        <p:txBody>
          <a:bodyPr wrap="square">
            <a:spAutoFit/>
          </a:bodyPr>
          <a:lstStyle/>
          <a:p>
            <a:r>
              <a:rPr lang="zh-CN" altLang="en-US" spc="220" dirty="0"/>
              <a:t>概括起来有如下一些要点：</a:t>
            </a:r>
          </a:p>
          <a:p>
            <a:r>
              <a:rPr lang="zh-CN" altLang="en-US" spc="220" dirty="0"/>
              <a:t>（</a:t>
            </a:r>
            <a:r>
              <a:rPr lang="en-US" altLang="zh-CN" spc="220" dirty="0"/>
              <a:t>1</a:t>
            </a:r>
            <a:r>
              <a:rPr lang="zh-CN" altLang="en-US" spc="220" dirty="0"/>
              <a:t>）计算机由运算器、控制器、存储器、输入设备和输出设备五大基本部件组成，并规定了这五个部分的基本功能。</a:t>
            </a:r>
          </a:p>
          <a:p>
            <a:r>
              <a:rPr lang="zh-CN" altLang="en-US" spc="220" dirty="0"/>
              <a:t>（</a:t>
            </a:r>
            <a:r>
              <a:rPr lang="en-US" altLang="zh-CN" spc="220" dirty="0"/>
              <a:t>2</a:t>
            </a:r>
            <a:r>
              <a:rPr lang="zh-CN" altLang="en-US" spc="220" dirty="0"/>
              <a:t>）采用二进制形式表示数据和指令。</a:t>
            </a:r>
          </a:p>
          <a:p>
            <a:r>
              <a:rPr lang="zh-CN" altLang="en-US" spc="220" dirty="0"/>
              <a:t>（</a:t>
            </a:r>
            <a:r>
              <a:rPr lang="en-US" altLang="zh-CN" spc="220" dirty="0"/>
              <a:t>3</a:t>
            </a:r>
            <a:r>
              <a:rPr lang="zh-CN" altLang="en-US" spc="220" dirty="0"/>
              <a:t>）将程序和数据事先放在存储器中，使计算机在工作时能够自动高速地从存储器中取出指令并加以执行。</a:t>
            </a:r>
          </a:p>
        </p:txBody>
      </p:sp>
    </p:spTree>
    <p:extLst>
      <p:ext uri="{BB962C8B-B14F-4D97-AF65-F5344CB8AC3E}">
        <p14:creationId xmlns:p14="http://schemas.microsoft.com/office/powerpoint/2010/main" val="108153869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9614" y="832756"/>
            <a:ext cx="5549182" cy="21063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2" name="图片 1"/>
          <p:cNvPicPr>
            <a:picLocks noChangeAspect="1"/>
          </p:cNvPicPr>
          <p:nvPr/>
        </p:nvPicPr>
        <p:blipFill>
          <a:blip r:embed="rId3" cstate="email"/>
          <a:stretch>
            <a:fillRect/>
          </a:stretch>
        </p:blipFill>
        <p:spPr>
          <a:xfrm>
            <a:off x="482042" y="3317346"/>
            <a:ext cx="4944326" cy="2982685"/>
          </a:xfrm>
          <a:prstGeom prst="rect">
            <a:avLst/>
          </a:prstGeom>
        </p:spPr>
      </p:pic>
      <p:sp>
        <p:nvSpPr>
          <p:cNvPr id="3" name="文本框 2"/>
          <p:cNvSpPr txBox="1"/>
          <p:nvPr/>
        </p:nvSpPr>
        <p:spPr>
          <a:xfrm>
            <a:off x="357962" y="981794"/>
            <a:ext cx="5192486" cy="2308324"/>
          </a:xfrm>
          <a:prstGeom prst="rect">
            <a:avLst/>
          </a:prstGeom>
          <a:noFill/>
        </p:spPr>
        <p:txBody>
          <a:bodyPr wrap="square" rtlCol="0">
            <a:spAutoFit/>
          </a:bodyPr>
          <a:lstStyle/>
          <a:p>
            <a:r>
              <a:rPr lang="zh-CN" altLang="en-US" dirty="0"/>
              <a:t>冯</a:t>
            </a:r>
            <a:r>
              <a:rPr lang="en-US" altLang="zh-CN" dirty="0"/>
              <a:t>.</a:t>
            </a:r>
            <a:r>
              <a:rPr lang="zh-CN" altLang="en-US" dirty="0"/>
              <a:t>诺依曼确定了”计算机结构“中的</a:t>
            </a:r>
            <a:r>
              <a:rPr lang="en-US" altLang="zh-CN" dirty="0"/>
              <a:t>5</a:t>
            </a:r>
            <a:r>
              <a:rPr lang="zh-CN" altLang="en-US" dirty="0"/>
              <a:t>大部件：</a:t>
            </a:r>
          </a:p>
          <a:p>
            <a:pPr marL="342900" indent="-342900">
              <a:buFont typeface="+mj-ea"/>
              <a:buAutoNum type="circleNumDbPlain"/>
            </a:pPr>
            <a:r>
              <a:rPr lang="zh-CN" altLang="en-US" dirty="0"/>
              <a:t>运算器</a:t>
            </a:r>
          </a:p>
          <a:p>
            <a:pPr marL="342900" indent="-342900">
              <a:buFont typeface="+mj-ea"/>
              <a:buAutoNum type="circleNumDbPlain"/>
            </a:pPr>
            <a:r>
              <a:rPr lang="zh-CN" altLang="en-US" dirty="0"/>
              <a:t>控制器</a:t>
            </a:r>
          </a:p>
          <a:p>
            <a:pPr marL="342900" indent="-342900">
              <a:buFont typeface="+mj-ea"/>
              <a:buAutoNum type="circleNumDbPlain"/>
            </a:pPr>
            <a:r>
              <a:rPr lang="zh-CN" altLang="en-US" dirty="0"/>
              <a:t>存储器</a:t>
            </a:r>
          </a:p>
          <a:p>
            <a:pPr marL="342900" indent="-342900">
              <a:buFont typeface="+mj-ea"/>
              <a:buAutoNum type="circleNumDbPlain"/>
            </a:pPr>
            <a:r>
              <a:rPr lang="zh-CN" altLang="en-US" dirty="0"/>
              <a:t>输入设备</a:t>
            </a:r>
          </a:p>
          <a:p>
            <a:pPr marL="342900" indent="-342900">
              <a:buFont typeface="+mj-ea"/>
              <a:buAutoNum type="circleNumDbPlain"/>
            </a:pPr>
            <a:r>
              <a:rPr lang="zh-CN" altLang="en-US" dirty="0"/>
              <a:t>输出设备</a:t>
            </a:r>
          </a:p>
          <a:p>
            <a:br>
              <a:rPr lang="zh-CN" altLang="en-US" dirty="0"/>
            </a:br>
            <a:endParaRPr kumimoji="1" lang="zh-CN" altLang="en-US" dirty="0">
              <a:solidFill>
                <a:schemeClr val="tx1">
                  <a:lumMod val="75000"/>
                  <a:lumOff val="25000"/>
                </a:schemeClr>
              </a:solidFill>
              <a:latin typeface="Microsoft YaHei" charset="-122"/>
              <a:ea typeface="Microsoft YaHei" charset="-122"/>
              <a:cs typeface="Microsoft YaHei" charset="-122"/>
            </a:endParaRPr>
          </a:p>
        </p:txBody>
      </p:sp>
      <p:sp>
        <p:nvSpPr>
          <p:cNvPr id="6" name="文本框 5"/>
          <p:cNvSpPr txBox="1"/>
          <p:nvPr/>
        </p:nvSpPr>
        <p:spPr>
          <a:xfrm>
            <a:off x="6053080" y="889013"/>
            <a:ext cx="5262979" cy="1107996"/>
          </a:xfrm>
          <a:prstGeom prst="rect">
            <a:avLst/>
          </a:prstGeom>
          <a:noFill/>
        </p:spPr>
        <p:txBody>
          <a:bodyPr wrap="none" rtlCol="0">
            <a:spAutoFit/>
          </a:bodyPr>
          <a:lstStyle/>
          <a:p>
            <a:r>
              <a:rPr kumimoji="1" lang="zh-CN" altLang="en-US" sz="6600" dirty="0">
                <a:solidFill>
                  <a:schemeClr val="tx1">
                    <a:lumMod val="75000"/>
                    <a:lumOff val="25000"/>
                  </a:schemeClr>
                </a:solidFill>
                <a:latin typeface="STZhongsong" charset="-122"/>
                <a:ea typeface="STZhongsong" charset="-122"/>
                <a:cs typeface="STZhongsong" charset="-122"/>
              </a:rPr>
              <a:t>冯诺依曼结构</a:t>
            </a:r>
          </a:p>
        </p:txBody>
      </p:sp>
      <p:sp>
        <p:nvSpPr>
          <p:cNvPr id="8" name="文本框 7"/>
          <p:cNvSpPr txBox="1"/>
          <p:nvPr/>
        </p:nvSpPr>
        <p:spPr>
          <a:xfrm>
            <a:off x="8743117" y="2262034"/>
            <a:ext cx="2698175" cy="523220"/>
          </a:xfrm>
          <a:prstGeom prst="rect">
            <a:avLst/>
          </a:prstGeom>
          <a:noFill/>
        </p:spPr>
        <p:txBody>
          <a:bodyPr wrap="none" rtlCol="0">
            <a:spAutoFit/>
          </a:bodyPr>
          <a:lstStyle/>
          <a:p>
            <a:r>
              <a:rPr kumimoji="1" lang="zh-CN" altLang="en-US" sz="2800" dirty="0">
                <a:solidFill>
                  <a:schemeClr val="tx1">
                    <a:lumMod val="75000"/>
                    <a:lumOff val="25000"/>
                  </a:schemeClr>
                </a:solidFill>
                <a:latin typeface="Edwardian Script ITC" charset="0"/>
                <a:ea typeface="Edwardian Script ITC" charset="0"/>
                <a:cs typeface="Edwardian Script ITC" charset="0"/>
              </a:rPr>
              <a:t>（计算机结构）</a:t>
            </a:r>
          </a:p>
        </p:txBody>
      </p:sp>
      <p:sp>
        <p:nvSpPr>
          <p:cNvPr id="10" name="文本框 9"/>
          <p:cNvSpPr txBox="1"/>
          <p:nvPr/>
        </p:nvSpPr>
        <p:spPr>
          <a:xfrm>
            <a:off x="6794994" y="3124200"/>
            <a:ext cx="4560493" cy="2951898"/>
          </a:xfrm>
          <a:prstGeom prst="rect">
            <a:avLst/>
          </a:prstGeom>
          <a:noFill/>
        </p:spPr>
        <p:txBody>
          <a:bodyPr wrap="square" rtlCol="0">
            <a:spAutoFit/>
          </a:bodyPr>
          <a:lstStyle/>
          <a:p>
            <a:pPr>
              <a:lnSpc>
                <a:spcPct val="150000"/>
              </a:lnSpc>
            </a:pPr>
            <a:r>
              <a:rPr lang="en-US" altLang="zh-CN" dirty="0"/>
              <a:t>1946</a:t>
            </a:r>
            <a:r>
              <a:rPr lang="zh-CN" altLang="en-US" dirty="0"/>
              <a:t>年，第一台计算机</a:t>
            </a:r>
            <a:r>
              <a:rPr lang="en-US" altLang="zh-CN" dirty="0"/>
              <a:t>ENIAC</a:t>
            </a:r>
            <a:r>
              <a:rPr lang="zh-CN" altLang="en-US" dirty="0"/>
              <a:t>诞生，人类进入计算机时代，后来，美籍匈牙利数学家：冯</a:t>
            </a:r>
            <a:r>
              <a:rPr lang="en-US" altLang="zh-CN" dirty="0"/>
              <a:t>.</a:t>
            </a:r>
            <a:r>
              <a:rPr lang="zh-CN" altLang="en-US" dirty="0"/>
              <a:t>诺依曼提出了计算机“存储程序”的计算机设计理念，即将计算机指令进行编码后存储在计算机的存储器中，需要的时候可以顺序地执行程序代码，从而控制计算机运行，这就是冯</a:t>
            </a:r>
            <a:r>
              <a:rPr lang="en-US" altLang="zh-CN" dirty="0"/>
              <a:t>.</a:t>
            </a:r>
            <a:r>
              <a:rPr lang="zh-CN" altLang="en-US" dirty="0"/>
              <a:t>诺依曼计算机体系的开端。</a:t>
            </a:r>
            <a:endParaRPr kumimoji="1" lang="zh-CN" altLang="en-US" dirty="0">
              <a:solidFill>
                <a:schemeClr val="tx1">
                  <a:lumMod val="75000"/>
                  <a:lumOff val="25000"/>
                </a:schemeClr>
              </a:solidFill>
              <a:latin typeface="Microsoft YaHei" charset="-122"/>
              <a:ea typeface="Microsoft YaHei" charset="-122"/>
              <a:cs typeface="Microsoft YaHei" charset="-122"/>
            </a:endParaRPr>
          </a:p>
        </p:txBody>
      </p:sp>
      <p:sp>
        <p:nvSpPr>
          <p:cNvPr id="11" name="燕尾形 10"/>
          <p:cNvSpPr/>
          <p:nvPr/>
        </p:nvSpPr>
        <p:spPr>
          <a:xfrm flipV="1">
            <a:off x="6124153" y="3317346"/>
            <a:ext cx="484632" cy="4846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79174874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0" y="535620"/>
            <a:ext cx="12192000" cy="258333"/>
          </a:xfrm>
          <a:prstGeom prst="rect">
            <a:avLst/>
          </a:prstGeom>
          <a:solidFill>
            <a:schemeClr val="accent2"/>
          </a:solidFill>
          <a:ln>
            <a:gradFill>
              <a:gsLst>
                <a:gs pos="0">
                  <a:schemeClr val="accent1">
                    <a:lumMod val="0"/>
                    <a:lumOff val="100000"/>
                  </a:schemeClr>
                </a:gs>
                <a:gs pos="100000">
                  <a:schemeClr val="bg1">
                    <a:lumMod val="85000"/>
                  </a:schemeClr>
                </a:gs>
              </a:gsLst>
              <a:lin ang="5400000" scaled="1"/>
            </a:gradFill>
          </a:ln>
          <a:effectLst>
            <a:innerShdw blurRad="25400" dir="16200000">
              <a:prstClr val="black">
                <a:alpha val="2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 name="组合 23"/>
          <p:cNvGrpSpPr/>
          <p:nvPr/>
        </p:nvGrpSpPr>
        <p:grpSpPr>
          <a:xfrm>
            <a:off x="561220" y="295932"/>
            <a:ext cx="4429880" cy="670747"/>
            <a:chOff x="992415" y="1314149"/>
            <a:chExt cx="3998686" cy="503060"/>
          </a:xfrm>
          <a:solidFill>
            <a:schemeClr val="accent2"/>
          </a:solidFill>
          <a:effectLst>
            <a:outerShdw blurRad="228600" dist="101600" dir="8100000" algn="tr" rotWithShape="0">
              <a:prstClr val="black">
                <a:alpha val="27000"/>
              </a:prstClr>
            </a:outerShdw>
          </a:effectLst>
        </p:grpSpPr>
        <p:sp>
          <p:nvSpPr>
            <p:cNvPr id="25" name="圆角矩形 24"/>
            <p:cNvSpPr/>
            <p:nvPr/>
          </p:nvSpPr>
          <p:spPr>
            <a:xfrm>
              <a:off x="992415" y="1314149"/>
              <a:ext cx="3998686" cy="503060"/>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sp>
          <p:nvSpPr>
            <p:cNvPr id="26" name="圆角矩形 25"/>
            <p:cNvSpPr/>
            <p:nvPr/>
          </p:nvSpPr>
          <p:spPr>
            <a:xfrm>
              <a:off x="1114425" y="1379488"/>
              <a:ext cx="3790950" cy="372382"/>
            </a:xfrm>
            <a:prstGeom prst="roundRect">
              <a:avLst>
                <a:gd name="adj" fmla="val 5000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6">
                    <a:lumMod val="50000"/>
                  </a:schemeClr>
                </a:solidFill>
              </a:endParaRPr>
            </a:p>
          </p:txBody>
        </p:sp>
      </p:grpSp>
      <p:sp>
        <p:nvSpPr>
          <p:cNvPr id="27" name="矩形 26"/>
          <p:cNvSpPr/>
          <p:nvPr/>
        </p:nvSpPr>
        <p:spPr>
          <a:xfrm>
            <a:off x="907322" y="459251"/>
            <a:ext cx="846341" cy="369332"/>
          </a:xfrm>
          <a:prstGeom prst="rect">
            <a:avLst/>
          </a:prstGeom>
        </p:spPr>
        <p:txBody>
          <a:bodyPr wrap="square">
            <a:spAutoFit/>
          </a:bodyPr>
          <a:lstStyle/>
          <a:p>
            <a:pPr lvl="0" algn="ctr">
              <a:defRPr/>
            </a:pPr>
            <a:r>
              <a:rPr lang="en-US" altLang="zh-CN" sz="1800" b="1" kern="0" dirty="0">
                <a:solidFill>
                  <a:schemeClr val="bg1"/>
                </a:solidFill>
                <a:latin typeface="微软雅黑" pitchFamily="34" charset="-122"/>
                <a:ea typeface="微软雅黑" pitchFamily="34" charset="-122"/>
              </a:rPr>
              <a:t>1.2.2</a:t>
            </a:r>
            <a:endParaRPr lang="zh-CN" altLang="en-US" sz="1800" b="1" kern="0" dirty="0">
              <a:solidFill>
                <a:schemeClr val="bg1"/>
              </a:solidFill>
              <a:latin typeface="微软雅黑" pitchFamily="34" charset="-122"/>
              <a:ea typeface="微软雅黑" pitchFamily="34" charset="-122"/>
            </a:endParaRPr>
          </a:p>
        </p:txBody>
      </p:sp>
      <p:sp>
        <p:nvSpPr>
          <p:cNvPr id="28" name="TextBox 27"/>
          <p:cNvSpPr txBox="1"/>
          <p:nvPr/>
        </p:nvSpPr>
        <p:spPr>
          <a:xfrm>
            <a:off x="1753664" y="425462"/>
            <a:ext cx="3527473" cy="400110"/>
          </a:xfrm>
          <a:prstGeom prst="rect">
            <a:avLst/>
          </a:prstGeom>
          <a:noFill/>
        </p:spPr>
        <p:txBody>
          <a:bodyPr wrap="square" rtlCol="0">
            <a:spAutoFit/>
          </a:bodyPr>
          <a:lstStyle/>
          <a:p>
            <a:pPr marL="0" algn="l" defTabSz="914400" rtl="0" eaLnBrk="1" latinLnBrk="0" hangingPunct="1"/>
            <a:r>
              <a:rPr lang="zh-CN" altLang="en-US" sz="2000" b="1" kern="1200" dirty="0">
                <a:solidFill>
                  <a:schemeClr val="bg1"/>
                </a:solidFill>
                <a:latin typeface="微软雅黑" pitchFamily="34" charset="-122"/>
                <a:ea typeface="微软雅黑" pitchFamily="34" charset="-122"/>
              </a:rPr>
              <a:t>计算机软件系统</a:t>
            </a:r>
          </a:p>
        </p:txBody>
      </p:sp>
      <p:cxnSp>
        <p:nvCxnSpPr>
          <p:cNvPr id="30" name="直接连接符 29"/>
          <p:cNvCxnSpPr/>
          <p:nvPr/>
        </p:nvCxnSpPr>
        <p:spPr>
          <a:xfrm>
            <a:off x="0" y="6249137"/>
            <a:ext cx="12192000" cy="0"/>
          </a:xfrm>
          <a:prstGeom prst="line">
            <a:avLst/>
          </a:prstGeom>
          <a:ln w="19050">
            <a:solidFill>
              <a:schemeClr val="accent2">
                <a:alpha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 name="组合 30"/>
          <p:cNvGrpSpPr/>
          <p:nvPr/>
        </p:nvGrpSpPr>
        <p:grpSpPr>
          <a:xfrm>
            <a:off x="4229417" y="5880099"/>
            <a:ext cx="3733166" cy="738075"/>
            <a:chOff x="1439069" y="3145971"/>
            <a:chExt cx="4608512" cy="607486"/>
          </a:xfrm>
          <a:solidFill>
            <a:schemeClr val="accent2"/>
          </a:solidFill>
        </p:grpSpPr>
        <p:sp>
          <p:nvSpPr>
            <p:cNvPr id="32" name="圆角矩形 31"/>
            <p:cNvSpPr/>
            <p:nvPr/>
          </p:nvSpPr>
          <p:spPr>
            <a:xfrm>
              <a:off x="1439069" y="3145971"/>
              <a:ext cx="4608512" cy="607486"/>
            </a:xfrm>
            <a:prstGeom prst="roundRect">
              <a:avLst>
                <a:gd name="adj" fmla="val 50000"/>
              </a:avLst>
            </a:prstGeom>
            <a:grpFill/>
            <a:ln>
              <a:gradFill>
                <a:gsLst>
                  <a:gs pos="100000">
                    <a:schemeClr val="accent1">
                      <a:lumMod val="5000"/>
                      <a:lumOff val="95000"/>
                    </a:schemeClr>
                  </a:gs>
                  <a:gs pos="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3" name="圆角矩形 32"/>
            <p:cNvSpPr/>
            <p:nvPr/>
          </p:nvSpPr>
          <p:spPr>
            <a:xfrm flipH="1">
              <a:off x="1638879" y="3233690"/>
              <a:ext cx="4208891" cy="432048"/>
            </a:xfrm>
            <a:prstGeom prst="roundRect">
              <a:avLst>
                <a:gd name="adj" fmla="val 50000"/>
              </a:avLst>
            </a:prstGeom>
            <a:grpFill/>
            <a:ln>
              <a:gradFill>
                <a:gsLst>
                  <a:gs pos="0">
                    <a:schemeClr val="accent1">
                      <a:lumMod val="5000"/>
                      <a:lumOff val="95000"/>
                    </a:schemeClr>
                  </a:gs>
                  <a:gs pos="100000">
                    <a:schemeClr val="bg1">
                      <a:lumMod val="85000"/>
                    </a:schemeClr>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34" name="矩形 33"/>
          <p:cNvSpPr/>
          <p:nvPr/>
        </p:nvSpPr>
        <p:spPr>
          <a:xfrm>
            <a:off x="4882428" y="6064470"/>
            <a:ext cx="2520242" cy="369332"/>
          </a:xfrm>
          <a:prstGeom prst="rect">
            <a:avLst/>
          </a:prstGeom>
        </p:spPr>
        <p:txBody>
          <a:bodyPr wrap="none">
            <a:spAutoFit/>
          </a:bodyPr>
          <a:lstStyle/>
          <a:p>
            <a:pPr algn="r"/>
            <a:r>
              <a:rPr lang="zh-CN" altLang="en-US" sz="1800" b="1" dirty="0">
                <a:cs typeface="+mn-ea"/>
                <a:sym typeface="+mn-lt"/>
              </a:rPr>
              <a:t> </a:t>
            </a:r>
            <a:r>
              <a:rPr lang="en-US" altLang="zh-CN" sz="1800" b="1" dirty="0">
                <a:solidFill>
                  <a:schemeClr val="bg1"/>
                </a:solidFill>
                <a:cs typeface="+mn-ea"/>
                <a:sym typeface="+mn-lt"/>
              </a:rPr>
              <a:t>1.2 </a:t>
            </a:r>
            <a:r>
              <a:rPr lang="zh-CN" altLang="en-US" sz="1800" b="1" dirty="0">
                <a:solidFill>
                  <a:schemeClr val="bg1"/>
                </a:solidFill>
                <a:cs typeface="+mn-ea"/>
                <a:sym typeface="+mn-lt"/>
              </a:rPr>
              <a:t>计算机的系统组成</a:t>
            </a:r>
          </a:p>
        </p:txBody>
      </p:sp>
      <p:sp>
        <p:nvSpPr>
          <p:cNvPr id="35" name="圆角矩形 34"/>
          <p:cNvSpPr/>
          <p:nvPr/>
        </p:nvSpPr>
        <p:spPr>
          <a:xfrm>
            <a:off x="696387" y="1628800"/>
            <a:ext cx="5170494" cy="3867974"/>
          </a:xfrm>
          <a:prstGeom prst="roundRect">
            <a:avLst>
              <a:gd name="adj" fmla="val 11082"/>
            </a:avLst>
          </a:prstGeom>
          <a:solidFill>
            <a:schemeClr val="bg1">
              <a:lumMod val="95000"/>
            </a:schemeClr>
          </a:solidFill>
          <a:ln w="31750">
            <a:gradFill flip="none" rotWithShape="1">
              <a:gsLst>
                <a:gs pos="0">
                  <a:schemeClr val="bg1">
                    <a:lumMod val="85000"/>
                  </a:schemeClr>
                </a:gs>
                <a:gs pos="100000">
                  <a:schemeClr val="bg1"/>
                </a:gs>
              </a:gsLst>
              <a:lin ang="2700000" scaled="1"/>
              <a:tileRect/>
            </a:gradFill>
          </a:ln>
          <a:effectLst>
            <a:innerShdw blurRad="127000" dist="63500" dir="13500000">
              <a:schemeClr val="tx1">
                <a:lumMod val="65000"/>
                <a:lumOff val="35000"/>
                <a:alpha val="49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200">
              <a:solidFill>
                <a:schemeClr val="tx1">
                  <a:lumMod val="50000"/>
                  <a:lumOff val="50000"/>
                </a:schemeClr>
              </a:solidFill>
              <a:latin typeface="+mn-ea"/>
              <a:cs typeface="+mn-ea"/>
              <a:sym typeface="+mn-lt"/>
            </a:endParaRPr>
          </a:p>
        </p:txBody>
      </p:sp>
      <p:sp>
        <p:nvSpPr>
          <p:cNvPr id="36" name="矩形 3"/>
          <p:cNvSpPr>
            <a:spLocks noChangeArrowheads="1"/>
          </p:cNvSpPr>
          <p:nvPr/>
        </p:nvSpPr>
        <p:spPr bwMode="auto">
          <a:xfrm>
            <a:off x="823387" y="1603400"/>
            <a:ext cx="4980513" cy="3893374"/>
          </a:xfrm>
          <a:prstGeom prst="rect">
            <a:avLst/>
          </a:prstGeom>
          <a:noFill/>
          <a:ln w="9525">
            <a:noFill/>
            <a:prstDash val="dash"/>
            <a:miter lim="800000"/>
            <a:headEnd/>
            <a:tailEnd/>
          </a:ln>
        </p:spPr>
        <p:txBody>
          <a:bodyPr wrap="square">
            <a:spAutoFit/>
          </a:bodyPr>
          <a:lstStyle/>
          <a:p>
            <a:pPr>
              <a:lnSpc>
                <a:spcPct val="150000"/>
              </a:lnSpc>
              <a:spcAft>
                <a:spcPts val="600"/>
              </a:spcAft>
              <a:defRPr/>
            </a:pPr>
            <a:r>
              <a:rPr lang="zh-CN" altLang="en-US" sz="1400" dirty="0"/>
              <a:t>从广义上说，软件是指为运行、维护、管理、应用计算机所编制的所有程序和数据的总和。通常按功能可将软件分为</a:t>
            </a:r>
            <a:r>
              <a:rPr lang="zh-CN" altLang="en-US" sz="2000" b="1" dirty="0">
                <a:solidFill>
                  <a:schemeClr val="accent6"/>
                </a:solidFill>
              </a:rPr>
              <a:t>系统软件</a:t>
            </a:r>
            <a:r>
              <a:rPr lang="zh-CN" altLang="en-US" sz="1400" dirty="0"/>
              <a:t>和</a:t>
            </a:r>
            <a:r>
              <a:rPr lang="zh-CN" altLang="en-US" sz="2000" b="1" dirty="0">
                <a:solidFill>
                  <a:srgbClr val="0070C0"/>
                </a:solidFill>
              </a:rPr>
              <a:t>应用软件</a:t>
            </a:r>
            <a:r>
              <a:rPr lang="zh-CN" altLang="en-US" sz="1400" dirty="0"/>
              <a:t>，为此首先介绍一些基本概念。</a:t>
            </a:r>
            <a:endParaRPr lang="en-US" altLang="zh-CN" sz="1400" dirty="0"/>
          </a:p>
          <a:p>
            <a:pPr>
              <a:lnSpc>
                <a:spcPct val="150000"/>
              </a:lnSpc>
              <a:spcAft>
                <a:spcPts val="600"/>
              </a:spcAft>
              <a:defRPr/>
            </a:pPr>
            <a:r>
              <a:rPr lang="zh-CN" altLang="en-US" sz="1400" b="1" dirty="0"/>
              <a:t>系统软件</a:t>
            </a:r>
            <a:r>
              <a:rPr lang="zh-CN" altLang="en-US" sz="1400" dirty="0"/>
              <a:t>是指控制和协调计算机及外部设备，支持应用软件开发和运行的系统，是用来扩大计算机的功能、提高计算机的工作效率以及方便用户使用计算机的软件，如</a:t>
            </a:r>
            <a:r>
              <a:rPr lang="zh-CN" altLang="en-US" sz="2000" b="1" dirty="0">
                <a:solidFill>
                  <a:srgbClr val="FF0000"/>
                </a:solidFill>
              </a:rPr>
              <a:t>操作系统</a:t>
            </a:r>
            <a:r>
              <a:rPr lang="zh-CN" altLang="en-US" sz="1400" dirty="0"/>
              <a:t>、故障诊断程序、语言处理程序等。</a:t>
            </a:r>
            <a:endParaRPr lang="en-US" altLang="zh-CN" sz="1400" dirty="0"/>
          </a:p>
          <a:p>
            <a:pPr>
              <a:lnSpc>
                <a:spcPct val="150000"/>
              </a:lnSpc>
              <a:spcAft>
                <a:spcPts val="600"/>
              </a:spcAft>
              <a:defRPr/>
            </a:pPr>
            <a:r>
              <a:rPr lang="zh-CN" altLang="en-US" sz="1400" dirty="0"/>
              <a:t>应用软件是为解决某个应用领域中的具体任务而编制的程序，如各种科学计算机程序、数据统计与处理程序、情报检索程序、企业管理程序、生产过程自动控制程序等。</a:t>
            </a:r>
            <a:endParaRPr lang="zh-CN" altLang="en-US" sz="1400" dirty="0">
              <a:solidFill>
                <a:schemeClr val="tx1">
                  <a:lumMod val="75000"/>
                  <a:lumOff val="25000"/>
                </a:schemeClr>
              </a:solidFill>
              <a:cs typeface="+mn-ea"/>
              <a:sym typeface="+mn-lt"/>
            </a:endParaRPr>
          </a:p>
        </p:txBody>
      </p:sp>
      <p:pic>
        <p:nvPicPr>
          <p:cNvPr id="16" name="图片 15"/>
          <p:cNvPicPr>
            <a:picLocks noChangeAspect="1"/>
          </p:cNvPicPr>
          <p:nvPr/>
        </p:nvPicPr>
        <p:blipFill>
          <a:blip r:embed="rId3" cstate="email"/>
          <a:stretch>
            <a:fillRect/>
          </a:stretch>
        </p:blipFill>
        <p:spPr>
          <a:xfrm>
            <a:off x="6382015" y="1412171"/>
            <a:ext cx="5223721" cy="37450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40000"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1250" fill="hold"/>
                                        <p:tgtEl>
                                          <p:spTgt spid="35"/>
                                        </p:tgtEl>
                                        <p:attrNameLst>
                                          <p:attrName>ppt_x</p:attrName>
                                        </p:attrNameLst>
                                      </p:cBhvr>
                                      <p:tavLst>
                                        <p:tav tm="0">
                                          <p:val>
                                            <p:strVal val="1+#ppt_w/2"/>
                                          </p:val>
                                        </p:tav>
                                        <p:tav tm="100000">
                                          <p:val>
                                            <p:strVal val="#ppt_x"/>
                                          </p:val>
                                        </p:tav>
                                      </p:tavLst>
                                    </p:anim>
                                    <p:anim calcmode="lin" valueType="num">
                                      <p:cBhvr additive="base">
                                        <p:cTn id="8" dur="125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1250"/>
                            </p:stCondLst>
                            <p:childTnLst>
                              <p:par>
                                <p:cTn id="10" presetID="52"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Scale>
                                      <p:cBhvr>
                                        <p:cTn id="12" dur="1000" decel="50000" fill="hold">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6"/>
                                        </p:tgtEl>
                                        <p:attrNameLst>
                                          <p:attrName>ppt_x</p:attrName>
                                          <p:attrName>ppt_y</p:attrName>
                                        </p:attrNameLst>
                                      </p:cBhvr>
                                    </p:animMotion>
                                    <p:animEffect transition="in" filter="fade">
                                      <p:cBhvr>
                                        <p:cTn id="14"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历史教科书启蒙运动教学PPT模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2007</TotalTime>
  <Words>1457</Words>
  <Application>Microsoft Office PowerPoint</Application>
  <PresentationFormat>宽屏</PresentationFormat>
  <Paragraphs>193</Paragraphs>
  <Slides>19</Slides>
  <Notes>19</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19</vt:i4>
      </vt:variant>
    </vt:vector>
  </HeadingPairs>
  <TitlesOfParts>
    <vt:vector size="33" baseType="lpstr">
      <vt:lpstr>GungsuhChe</vt:lpstr>
      <vt:lpstr>iekie jianyuanti</vt:lpstr>
      <vt:lpstr>OPPOSans-H</vt:lpstr>
      <vt:lpstr>OPPOSans-M</vt:lpstr>
      <vt:lpstr>等线</vt:lpstr>
      <vt:lpstr>等线</vt:lpstr>
      <vt:lpstr>DengXian Light</vt:lpstr>
      <vt:lpstr>黑体</vt:lpstr>
      <vt:lpstr>STZhongsong</vt:lpstr>
      <vt:lpstr>微软雅黑</vt:lpstr>
      <vt:lpstr>微软雅黑</vt:lpstr>
      <vt:lpstr>Arial</vt:lpstr>
      <vt:lpstr>Edwardian Script ITC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熊猫办公</dc:title>
  <dc:creator>Administrator</dc:creator>
  <cp:lastModifiedBy>chenliying chenliiyng</cp:lastModifiedBy>
  <cp:revision>170</cp:revision>
  <dcterms:created xsi:type="dcterms:W3CDTF">2017-11-10T14:20:23Z</dcterms:created>
  <dcterms:modified xsi:type="dcterms:W3CDTF">2024-09-09T06:44:33Z</dcterms:modified>
</cp:coreProperties>
</file>