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emf" ContentType="image/x-emf"/>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325" r:id="rId5"/>
    <p:sldId id="258" r:id="rId6"/>
    <p:sldId id="306" r:id="rId7"/>
    <p:sldId id="307" r:id="rId8"/>
    <p:sldId id="308" r:id="rId9"/>
    <p:sldId id="309" r:id="rId10"/>
    <p:sldId id="269" r:id="rId11"/>
    <p:sldId id="310" r:id="rId12"/>
    <p:sldId id="311" r:id="rId13"/>
    <p:sldId id="314" r:id="rId14"/>
    <p:sldId id="349" r:id="rId15"/>
    <p:sldId id="312" r:id="rId16"/>
    <p:sldId id="313" r:id="rId17"/>
    <p:sldId id="316" r:id="rId18"/>
    <p:sldId id="317" r:id="rId19"/>
    <p:sldId id="256"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6216035-87E4-48BC-9F30-BD2CAE03ACF5}">
          <p14:sldIdLst>
            <p14:sldId id="323"/>
            <p14:sldId id="325"/>
            <p14:sldId id="258"/>
            <p14:sldId id="306"/>
            <p14:sldId id="307"/>
            <p14:sldId id="308"/>
            <p14:sldId id="309"/>
            <p14:sldId id="269"/>
            <p14:sldId id="310"/>
            <p14:sldId id="311"/>
            <p14:sldId id="314"/>
            <p14:sldId id="349"/>
            <p14:sldId id="312"/>
            <p14:sldId id="313"/>
            <p14:sldId id="316"/>
            <p14:sldId id="317"/>
            <p14:sldId id="256"/>
          </p14:sldIdLst>
        </p14:section>
      </p14:sectionLst>
    </p:ext>
    <p:ext uri="{EFAFB233-063F-42B5-8137-9DF3F51BA10A}">
      <p15:sldGuideLst xmlns:p15="http://schemas.microsoft.com/office/powerpoint/2012/main">
        <p15:guide id="1" orient="horz" pos="2083"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F0587D"/>
    <a:srgbClr val="F72FF7"/>
    <a:srgbClr val="CD5897"/>
    <a:srgbClr val="45BCBC"/>
    <a:srgbClr val="A35318"/>
    <a:srgbClr val="8ECB33"/>
    <a:srgbClr val="44636A"/>
    <a:srgbClr val="FFEC85"/>
    <a:srgbClr val="C56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varScale="1">
        <p:scale>
          <a:sx n="88" d="100"/>
          <a:sy n="88" d="100"/>
        </p:scale>
        <p:origin x="-366" y="-102"/>
      </p:cViewPr>
      <p:guideLst>
        <p:guide orient="horz" pos="2083"/>
        <p:guide pos="383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425.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0579120493274397"/>
          <c:w val="0.963888885298744"/>
          <c:h val="0.925054994988019"/>
        </c:manualLayout>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2"/>
              <a:srcRect/>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dpi="0" rotWithShape="1">
              <a:blip xmlns:r="http://schemas.openxmlformats.org/officeDocument/2006/relationships" r:embed="rId3"/>
              <a:srcRect/>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blipFill dpi="0" rotWithShape="1">
              <a:blip xmlns:r="http://schemas.openxmlformats.org/officeDocument/2006/relationships" r:embed="rId4"/>
              <a:srcRect/>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0"/>
        <c:overlap val="57"/>
        <c:axId val="333802112"/>
        <c:axId val="333808000"/>
      </c:barChart>
      <c:catAx>
        <c:axId val="33380211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33808000"/>
        <c:crosses val="autoZero"/>
        <c:auto val="1"/>
        <c:lblAlgn val="ctr"/>
        <c:lblOffset val="100"/>
        <c:noMultiLvlLbl val="0"/>
      </c:catAx>
      <c:valAx>
        <c:axId val="33380800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338021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0B13C-CEF5-485E-B81E-43A7C9499AA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DD126-CAB5-4313-92D2-897FE284EF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ADD126-CAB5-4313-92D2-897FE284EF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7.emf"/><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99" Type="http://schemas.openxmlformats.org/officeDocument/2006/relationships/tags" Target="../tags/tag100.xml"/><Relationship Id="rId98" Type="http://schemas.openxmlformats.org/officeDocument/2006/relationships/tags" Target="../tags/tag99.xml"/><Relationship Id="rId97" Type="http://schemas.openxmlformats.org/officeDocument/2006/relationships/tags" Target="../tags/tag98.xml"/><Relationship Id="rId96" Type="http://schemas.openxmlformats.org/officeDocument/2006/relationships/tags" Target="../tags/tag97.xml"/><Relationship Id="rId95" Type="http://schemas.openxmlformats.org/officeDocument/2006/relationships/tags" Target="../tags/tag96.xml"/><Relationship Id="rId94" Type="http://schemas.openxmlformats.org/officeDocument/2006/relationships/tags" Target="../tags/tag95.xml"/><Relationship Id="rId93" Type="http://schemas.openxmlformats.org/officeDocument/2006/relationships/tags" Target="../tags/tag94.xml"/><Relationship Id="rId92" Type="http://schemas.openxmlformats.org/officeDocument/2006/relationships/tags" Target="../tags/tag93.xml"/><Relationship Id="rId91" Type="http://schemas.openxmlformats.org/officeDocument/2006/relationships/tags" Target="../tags/tag92.xml"/><Relationship Id="rId90" Type="http://schemas.openxmlformats.org/officeDocument/2006/relationships/tags" Target="../tags/tag91.xml"/><Relationship Id="rId9" Type="http://schemas.openxmlformats.org/officeDocument/2006/relationships/tags" Target="../tags/tag10.xml"/><Relationship Id="rId89" Type="http://schemas.openxmlformats.org/officeDocument/2006/relationships/tags" Target="../tags/tag90.xml"/><Relationship Id="rId88" Type="http://schemas.openxmlformats.org/officeDocument/2006/relationships/tags" Target="../tags/tag89.xml"/><Relationship Id="rId87" Type="http://schemas.openxmlformats.org/officeDocument/2006/relationships/tags" Target="../tags/tag88.xml"/><Relationship Id="rId86" Type="http://schemas.openxmlformats.org/officeDocument/2006/relationships/tags" Target="../tags/tag87.xml"/><Relationship Id="rId85" Type="http://schemas.openxmlformats.org/officeDocument/2006/relationships/tags" Target="../tags/tag86.xml"/><Relationship Id="rId84" Type="http://schemas.openxmlformats.org/officeDocument/2006/relationships/tags" Target="../tags/tag85.xml"/><Relationship Id="rId83" Type="http://schemas.openxmlformats.org/officeDocument/2006/relationships/tags" Target="../tags/tag84.xml"/><Relationship Id="rId82" Type="http://schemas.openxmlformats.org/officeDocument/2006/relationships/tags" Target="../tags/tag83.xml"/><Relationship Id="rId81" Type="http://schemas.openxmlformats.org/officeDocument/2006/relationships/tags" Target="../tags/tag82.xml"/><Relationship Id="rId80" Type="http://schemas.openxmlformats.org/officeDocument/2006/relationships/tags" Target="../tags/tag81.xml"/><Relationship Id="rId8" Type="http://schemas.openxmlformats.org/officeDocument/2006/relationships/tags" Target="../tags/tag9.xml"/><Relationship Id="rId79" Type="http://schemas.openxmlformats.org/officeDocument/2006/relationships/tags" Target="../tags/tag80.xml"/><Relationship Id="rId78" Type="http://schemas.openxmlformats.org/officeDocument/2006/relationships/tags" Target="../tags/tag79.xml"/><Relationship Id="rId77" Type="http://schemas.openxmlformats.org/officeDocument/2006/relationships/tags" Target="../tags/tag78.xml"/><Relationship Id="rId76" Type="http://schemas.openxmlformats.org/officeDocument/2006/relationships/tags" Target="../tags/tag77.xml"/><Relationship Id="rId75" Type="http://schemas.openxmlformats.org/officeDocument/2006/relationships/tags" Target="../tags/tag76.xml"/><Relationship Id="rId74" Type="http://schemas.openxmlformats.org/officeDocument/2006/relationships/tags" Target="../tags/tag75.xml"/><Relationship Id="rId73" Type="http://schemas.openxmlformats.org/officeDocument/2006/relationships/tags" Target="../tags/tag74.xml"/><Relationship Id="rId72" Type="http://schemas.openxmlformats.org/officeDocument/2006/relationships/tags" Target="../tags/tag73.xml"/><Relationship Id="rId71" Type="http://schemas.openxmlformats.org/officeDocument/2006/relationships/tags" Target="../tags/tag72.xml"/><Relationship Id="rId70" Type="http://schemas.openxmlformats.org/officeDocument/2006/relationships/tags" Target="../tags/tag71.xml"/><Relationship Id="rId7" Type="http://schemas.openxmlformats.org/officeDocument/2006/relationships/tags" Target="../tags/tag8.xml"/><Relationship Id="rId69" Type="http://schemas.openxmlformats.org/officeDocument/2006/relationships/tags" Target="../tags/tag70.xml"/><Relationship Id="rId68" Type="http://schemas.openxmlformats.org/officeDocument/2006/relationships/tags" Target="../tags/tag69.xml"/><Relationship Id="rId67" Type="http://schemas.openxmlformats.org/officeDocument/2006/relationships/tags" Target="../tags/tag68.xml"/><Relationship Id="rId66" Type="http://schemas.openxmlformats.org/officeDocument/2006/relationships/tags" Target="../tags/tag67.xml"/><Relationship Id="rId65" Type="http://schemas.openxmlformats.org/officeDocument/2006/relationships/tags" Target="../tags/tag66.xml"/><Relationship Id="rId64" Type="http://schemas.openxmlformats.org/officeDocument/2006/relationships/tags" Target="../tags/tag65.xml"/><Relationship Id="rId63" Type="http://schemas.openxmlformats.org/officeDocument/2006/relationships/tags" Target="../tags/tag64.xml"/><Relationship Id="rId62" Type="http://schemas.openxmlformats.org/officeDocument/2006/relationships/tags" Target="../tags/tag63.xml"/><Relationship Id="rId61" Type="http://schemas.openxmlformats.org/officeDocument/2006/relationships/tags" Target="../tags/tag62.xml"/><Relationship Id="rId60" Type="http://schemas.openxmlformats.org/officeDocument/2006/relationships/tags" Target="../tags/tag61.xml"/><Relationship Id="rId6" Type="http://schemas.openxmlformats.org/officeDocument/2006/relationships/tags" Target="../tags/tag7.xml"/><Relationship Id="rId59" Type="http://schemas.openxmlformats.org/officeDocument/2006/relationships/tags" Target="../tags/tag60.xml"/><Relationship Id="rId58" Type="http://schemas.openxmlformats.org/officeDocument/2006/relationships/tags" Target="../tags/tag59.xml"/><Relationship Id="rId57" Type="http://schemas.openxmlformats.org/officeDocument/2006/relationships/tags" Target="../tags/tag58.xml"/><Relationship Id="rId56" Type="http://schemas.openxmlformats.org/officeDocument/2006/relationships/tags" Target="../tags/tag57.xml"/><Relationship Id="rId55" Type="http://schemas.openxmlformats.org/officeDocument/2006/relationships/tags" Target="../tags/tag56.xml"/><Relationship Id="rId54" Type="http://schemas.openxmlformats.org/officeDocument/2006/relationships/tags" Target="../tags/tag55.xml"/><Relationship Id="rId53" Type="http://schemas.openxmlformats.org/officeDocument/2006/relationships/tags" Target="../tags/tag54.xml"/><Relationship Id="rId52" Type="http://schemas.openxmlformats.org/officeDocument/2006/relationships/tags" Target="../tags/tag53.xml"/><Relationship Id="rId51" Type="http://schemas.openxmlformats.org/officeDocument/2006/relationships/tags" Target="../tags/tag52.xml"/><Relationship Id="rId50" Type="http://schemas.openxmlformats.org/officeDocument/2006/relationships/tags" Target="../tags/tag51.xml"/><Relationship Id="rId5" Type="http://schemas.openxmlformats.org/officeDocument/2006/relationships/tags" Target="../tags/tag6.xml"/><Relationship Id="rId49" Type="http://schemas.openxmlformats.org/officeDocument/2006/relationships/tags" Target="../tags/tag50.xml"/><Relationship Id="rId48" Type="http://schemas.openxmlformats.org/officeDocument/2006/relationships/tags" Target="../tags/tag49.xml"/><Relationship Id="rId47" Type="http://schemas.openxmlformats.org/officeDocument/2006/relationships/tags" Target="../tags/tag48.xml"/><Relationship Id="rId46" Type="http://schemas.openxmlformats.org/officeDocument/2006/relationships/tags" Target="../tags/tag47.xml"/><Relationship Id="rId45" Type="http://schemas.openxmlformats.org/officeDocument/2006/relationships/tags" Target="../tags/tag46.xml"/><Relationship Id="rId44" Type="http://schemas.openxmlformats.org/officeDocument/2006/relationships/tags" Target="../tags/tag45.xml"/><Relationship Id="rId43" Type="http://schemas.openxmlformats.org/officeDocument/2006/relationships/tags" Target="../tags/tag44.xml"/><Relationship Id="rId424" Type="http://schemas.openxmlformats.org/officeDocument/2006/relationships/slideLayout" Target="../slideLayouts/slideLayout7.xml"/><Relationship Id="rId423" Type="http://schemas.openxmlformats.org/officeDocument/2006/relationships/tags" Target="../tags/tag424.xml"/><Relationship Id="rId422" Type="http://schemas.openxmlformats.org/officeDocument/2006/relationships/tags" Target="../tags/tag423.xml"/><Relationship Id="rId421" Type="http://schemas.openxmlformats.org/officeDocument/2006/relationships/tags" Target="../tags/tag422.xml"/><Relationship Id="rId420" Type="http://schemas.openxmlformats.org/officeDocument/2006/relationships/tags" Target="../tags/tag421.xml"/><Relationship Id="rId42" Type="http://schemas.openxmlformats.org/officeDocument/2006/relationships/tags" Target="../tags/tag43.xml"/><Relationship Id="rId419" Type="http://schemas.openxmlformats.org/officeDocument/2006/relationships/tags" Target="../tags/tag420.xml"/><Relationship Id="rId418" Type="http://schemas.openxmlformats.org/officeDocument/2006/relationships/tags" Target="../tags/tag419.xml"/><Relationship Id="rId417" Type="http://schemas.openxmlformats.org/officeDocument/2006/relationships/tags" Target="../tags/tag418.xml"/><Relationship Id="rId416" Type="http://schemas.openxmlformats.org/officeDocument/2006/relationships/tags" Target="../tags/tag417.xml"/><Relationship Id="rId415" Type="http://schemas.openxmlformats.org/officeDocument/2006/relationships/tags" Target="../tags/tag416.xml"/><Relationship Id="rId414" Type="http://schemas.openxmlformats.org/officeDocument/2006/relationships/tags" Target="../tags/tag415.xml"/><Relationship Id="rId413" Type="http://schemas.openxmlformats.org/officeDocument/2006/relationships/tags" Target="../tags/tag414.xml"/><Relationship Id="rId412" Type="http://schemas.openxmlformats.org/officeDocument/2006/relationships/tags" Target="../tags/tag413.xml"/><Relationship Id="rId411" Type="http://schemas.openxmlformats.org/officeDocument/2006/relationships/tags" Target="../tags/tag412.xml"/><Relationship Id="rId410" Type="http://schemas.openxmlformats.org/officeDocument/2006/relationships/tags" Target="../tags/tag411.xml"/><Relationship Id="rId41" Type="http://schemas.openxmlformats.org/officeDocument/2006/relationships/tags" Target="../tags/tag42.xml"/><Relationship Id="rId409" Type="http://schemas.openxmlformats.org/officeDocument/2006/relationships/tags" Target="../tags/tag410.xml"/><Relationship Id="rId408" Type="http://schemas.openxmlformats.org/officeDocument/2006/relationships/tags" Target="../tags/tag409.xml"/><Relationship Id="rId407" Type="http://schemas.openxmlformats.org/officeDocument/2006/relationships/tags" Target="../tags/tag408.xml"/><Relationship Id="rId406" Type="http://schemas.openxmlformats.org/officeDocument/2006/relationships/tags" Target="../tags/tag407.xml"/><Relationship Id="rId405" Type="http://schemas.openxmlformats.org/officeDocument/2006/relationships/tags" Target="../tags/tag406.xml"/><Relationship Id="rId404" Type="http://schemas.openxmlformats.org/officeDocument/2006/relationships/tags" Target="../tags/tag405.xml"/><Relationship Id="rId403" Type="http://schemas.openxmlformats.org/officeDocument/2006/relationships/tags" Target="../tags/tag404.xml"/><Relationship Id="rId402" Type="http://schemas.openxmlformats.org/officeDocument/2006/relationships/tags" Target="../tags/tag403.xml"/><Relationship Id="rId401" Type="http://schemas.openxmlformats.org/officeDocument/2006/relationships/tags" Target="../tags/tag402.xml"/><Relationship Id="rId400" Type="http://schemas.openxmlformats.org/officeDocument/2006/relationships/tags" Target="../tags/tag401.xml"/><Relationship Id="rId40" Type="http://schemas.openxmlformats.org/officeDocument/2006/relationships/tags" Target="../tags/tag41.xml"/><Relationship Id="rId4" Type="http://schemas.openxmlformats.org/officeDocument/2006/relationships/tags" Target="../tags/tag5.xml"/><Relationship Id="rId399" Type="http://schemas.openxmlformats.org/officeDocument/2006/relationships/tags" Target="../tags/tag400.xml"/><Relationship Id="rId398" Type="http://schemas.openxmlformats.org/officeDocument/2006/relationships/tags" Target="../tags/tag399.xml"/><Relationship Id="rId397" Type="http://schemas.openxmlformats.org/officeDocument/2006/relationships/tags" Target="../tags/tag398.xml"/><Relationship Id="rId396" Type="http://schemas.openxmlformats.org/officeDocument/2006/relationships/tags" Target="../tags/tag397.xml"/><Relationship Id="rId395" Type="http://schemas.openxmlformats.org/officeDocument/2006/relationships/tags" Target="../tags/tag396.xml"/><Relationship Id="rId394" Type="http://schemas.openxmlformats.org/officeDocument/2006/relationships/tags" Target="../tags/tag395.xml"/><Relationship Id="rId393" Type="http://schemas.openxmlformats.org/officeDocument/2006/relationships/tags" Target="../tags/tag394.xml"/><Relationship Id="rId392" Type="http://schemas.openxmlformats.org/officeDocument/2006/relationships/tags" Target="../tags/tag393.xml"/><Relationship Id="rId391" Type="http://schemas.openxmlformats.org/officeDocument/2006/relationships/tags" Target="../tags/tag392.xml"/><Relationship Id="rId390" Type="http://schemas.openxmlformats.org/officeDocument/2006/relationships/tags" Target="../tags/tag391.xml"/><Relationship Id="rId39" Type="http://schemas.openxmlformats.org/officeDocument/2006/relationships/tags" Target="../tags/tag40.xml"/><Relationship Id="rId389" Type="http://schemas.openxmlformats.org/officeDocument/2006/relationships/tags" Target="../tags/tag390.xml"/><Relationship Id="rId388" Type="http://schemas.openxmlformats.org/officeDocument/2006/relationships/tags" Target="../tags/tag389.xml"/><Relationship Id="rId387" Type="http://schemas.openxmlformats.org/officeDocument/2006/relationships/tags" Target="../tags/tag388.xml"/><Relationship Id="rId386" Type="http://schemas.openxmlformats.org/officeDocument/2006/relationships/tags" Target="../tags/tag387.xml"/><Relationship Id="rId385" Type="http://schemas.openxmlformats.org/officeDocument/2006/relationships/tags" Target="../tags/tag386.xml"/><Relationship Id="rId384" Type="http://schemas.openxmlformats.org/officeDocument/2006/relationships/tags" Target="../tags/tag385.xml"/><Relationship Id="rId383" Type="http://schemas.openxmlformats.org/officeDocument/2006/relationships/tags" Target="../tags/tag384.xml"/><Relationship Id="rId382" Type="http://schemas.openxmlformats.org/officeDocument/2006/relationships/tags" Target="../tags/tag383.xml"/><Relationship Id="rId381" Type="http://schemas.openxmlformats.org/officeDocument/2006/relationships/tags" Target="../tags/tag382.xml"/><Relationship Id="rId380" Type="http://schemas.openxmlformats.org/officeDocument/2006/relationships/tags" Target="../tags/tag381.xml"/><Relationship Id="rId38" Type="http://schemas.openxmlformats.org/officeDocument/2006/relationships/tags" Target="../tags/tag39.xml"/><Relationship Id="rId379" Type="http://schemas.openxmlformats.org/officeDocument/2006/relationships/tags" Target="../tags/tag380.xml"/><Relationship Id="rId378" Type="http://schemas.openxmlformats.org/officeDocument/2006/relationships/tags" Target="../tags/tag379.xml"/><Relationship Id="rId377" Type="http://schemas.openxmlformats.org/officeDocument/2006/relationships/tags" Target="../tags/tag378.xml"/><Relationship Id="rId376" Type="http://schemas.openxmlformats.org/officeDocument/2006/relationships/tags" Target="../tags/tag377.xml"/><Relationship Id="rId375" Type="http://schemas.openxmlformats.org/officeDocument/2006/relationships/tags" Target="../tags/tag376.xml"/><Relationship Id="rId374" Type="http://schemas.openxmlformats.org/officeDocument/2006/relationships/tags" Target="../tags/tag375.xml"/><Relationship Id="rId373" Type="http://schemas.openxmlformats.org/officeDocument/2006/relationships/tags" Target="../tags/tag374.xml"/><Relationship Id="rId372" Type="http://schemas.openxmlformats.org/officeDocument/2006/relationships/tags" Target="../tags/tag373.xml"/><Relationship Id="rId371" Type="http://schemas.openxmlformats.org/officeDocument/2006/relationships/tags" Target="../tags/tag372.xml"/><Relationship Id="rId370" Type="http://schemas.openxmlformats.org/officeDocument/2006/relationships/tags" Target="../tags/tag371.xml"/><Relationship Id="rId37" Type="http://schemas.openxmlformats.org/officeDocument/2006/relationships/tags" Target="../tags/tag38.xml"/><Relationship Id="rId369" Type="http://schemas.openxmlformats.org/officeDocument/2006/relationships/tags" Target="../tags/tag370.xml"/><Relationship Id="rId368" Type="http://schemas.openxmlformats.org/officeDocument/2006/relationships/tags" Target="../tags/tag369.xml"/><Relationship Id="rId367" Type="http://schemas.openxmlformats.org/officeDocument/2006/relationships/tags" Target="../tags/tag368.xml"/><Relationship Id="rId366" Type="http://schemas.openxmlformats.org/officeDocument/2006/relationships/tags" Target="../tags/tag367.xml"/><Relationship Id="rId365" Type="http://schemas.openxmlformats.org/officeDocument/2006/relationships/tags" Target="../tags/tag366.xml"/><Relationship Id="rId364" Type="http://schemas.openxmlformats.org/officeDocument/2006/relationships/tags" Target="../tags/tag365.xml"/><Relationship Id="rId363" Type="http://schemas.openxmlformats.org/officeDocument/2006/relationships/tags" Target="../tags/tag364.xml"/><Relationship Id="rId362" Type="http://schemas.openxmlformats.org/officeDocument/2006/relationships/tags" Target="../tags/tag363.xml"/><Relationship Id="rId361" Type="http://schemas.openxmlformats.org/officeDocument/2006/relationships/tags" Target="../tags/tag362.xml"/><Relationship Id="rId360" Type="http://schemas.openxmlformats.org/officeDocument/2006/relationships/tags" Target="../tags/tag361.xml"/><Relationship Id="rId36" Type="http://schemas.openxmlformats.org/officeDocument/2006/relationships/tags" Target="../tags/tag37.xml"/><Relationship Id="rId359" Type="http://schemas.openxmlformats.org/officeDocument/2006/relationships/tags" Target="../tags/tag360.xml"/><Relationship Id="rId358" Type="http://schemas.openxmlformats.org/officeDocument/2006/relationships/tags" Target="../tags/tag359.xml"/><Relationship Id="rId357" Type="http://schemas.openxmlformats.org/officeDocument/2006/relationships/tags" Target="../tags/tag358.xml"/><Relationship Id="rId356" Type="http://schemas.openxmlformats.org/officeDocument/2006/relationships/tags" Target="../tags/tag357.xml"/><Relationship Id="rId355" Type="http://schemas.openxmlformats.org/officeDocument/2006/relationships/tags" Target="../tags/tag356.xml"/><Relationship Id="rId354" Type="http://schemas.openxmlformats.org/officeDocument/2006/relationships/tags" Target="../tags/tag355.xml"/><Relationship Id="rId353" Type="http://schemas.openxmlformats.org/officeDocument/2006/relationships/tags" Target="../tags/tag354.xml"/><Relationship Id="rId352" Type="http://schemas.openxmlformats.org/officeDocument/2006/relationships/tags" Target="../tags/tag353.xml"/><Relationship Id="rId351" Type="http://schemas.openxmlformats.org/officeDocument/2006/relationships/tags" Target="../tags/tag352.xml"/><Relationship Id="rId350" Type="http://schemas.openxmlformats.org/officeDocument/2006/relationships/tags" Target="../tags/tag351.xml"/><Relationship Id="rId35" Type="http://schemas.openxmlformats.org/officeDocument/2006/relationships/tags" Target="../tags/tag36.xml"/><Relationship Id="rId349" Type="http://schemas.openxmlformats.org/officeDocument/2006/relationships/tags" Target="../tags/tag350.xml"/><Relationship Id="rId348" Type="http://schemas.openxmlformats.org/officeDocument/2006/relationships/tags" Target="../tags/tag349.xml"/><Relationship Id="rId347" Type="http://schemas.openxmlformats.org/officeDocument/2006/relationships/tags" Target="../tags/tag348.xml"/><Relationship Id="rId346" Type="http://schemas.openxmlformats.org/officeDocument/2006/relationships/tags" Target="../tags/tag347.xml"/><Relationship Id="rId345" Type="http://schemas.openxmlformats.org/officeDocument/2006/relationships/tags" Target="../tags/tag346.xml"/><Relationship Id="rId344" Type="http://schemas.openxmlformats.org/officeDocument/2006/relationships/tags" Target="../tags/tag345.xml"/><Relationship Id="rId343" Type="http://schemas.openxmlformats.org/officeDocument/2006/relationships/tags" Target="../tags/tag344.xml"/><Relationship Id="rId342" Type="http://schemas.openxmlformats.org/officeDocument/2006/relationships/tags" Target="../tags/tag343.xml"/><Relationship Id="rId341" Type="http://schemas.openxmlformats.org/officeDocument/2006/relationships/tags" Target="../tags/tag342.xml"/><Relationship Id="rId340" Type="http://schemas.openxmlformats.org/officeDocument/2006/relationships/tags" Target="../tags/tag341.xml"/><Relationship Id="rId34" Type="http://schemas.openxmlformats.org/officeDocument/2006/relationships/tags" Target="../tags/tag35.xml"/><Relationship Id="rId339" Type="http://schemas.openxmlformats.org/officeDocument/2006/relationships/tags" Target="../tags/tag340.xml"/><Relationship Id="rId338" Type="http://schemas.openxmlformats.org/officeDocument/2006/relationships/tags" Target="../tags/tag339.xml"/><Relationship Id="rId337" Type="http://schemas.openxmlformats.org/officeDocument/2006/relationships/tags" Target="../tags/tag338.xml"/><Relationship Id="rId336" Type="http://schemas.openxmlformats.org/officeDocument/2006/relationships/tags" Target="../tags/tag337.xml"/><Relationship Id="rId335" Type="http://schemas.openxmlformats.org/officeDocument/2006/relationships/tags" Target="../tags/tag336.xml"/><Relationship Id="rId334" Type="http://schemas.openxmlformats.org/officeDocument/2006/relationships/tags" Target="../tags/tag335.xml"/><Relationship Id="rId333" Type="http://schemas.openxmlformats.org/officeDocument/2006/relationships/tags" Target="../tags/tag334.xml"/><Relationship Id="rId332" Type="http://schemas.openxmlformats.org/officeDocument/2006/relationships/tags" Target="../tags/tag333.xml"/><Relationship Id="rId331" Type="http://schemas.openxmlformats.org/officeDocument/2006/relationships/tags" Target="../tags/tag332.xml"/><Relationship Id="rId330" Type="http://schemas.openxmlformats.org/officeDocument/2006/relationships/tags" Target="../tags/tag331.xml"/><Relationship Id="rId33" Type="http://schemas.openxmlformats.org/officeDocument/2006/relationships/tags" Target="../tags/tag34.xml"/><Relationship Id="rId329" Type="http://schemas.openxmlformats.org/officeDocument/2006/relationships/tags" Target="../tags/tag330.xml"/><Relationship Id="rId328" Type="http://schemas.openxmlformats.org/officeDocument/2006/relationships/tags" Target="../tags/tag329.xml"/><Relationship Id="rId327" Type="http://schemas.openxmlformats.org/officeDocument/2006/relationships/tags" Target="../tags/tag328.xml"/><Relationship Id="rId326" Type="http://schemas.openxmlformats.org/officeDocument/2006/relationships/tags" Target="../tags/tag327.xml"/><Relationship Id="rId325" Type="http://schemas.openxmlformats.org/officeDocument/2006/relationships/tags" Target="../tags/tag326.xml"/><Relationship Id="rId324" Type="http://schemas.openxmlformats.org/officeDocument/2006/relationships/tags" Target="../tags/tag325.xml"/><Relationship Id="rId323" Type="http://schemas.openxmlformats.org/officeDocument/2006/relationships/tags" Target="../tags/tag324.xml"/><Relationship Id="rId322" Type="http://schemas.openxmlformats.org/officeDocument/2006/relationships/tags" Target="../tags/tag323.xml"/><Relationship Id="rId321" Type="http://schemas.openxmlformats.org/officeDocument/2006/relationships/tags" Target="../tags/tag322.xml"/><Relationship Id="rId320" Type="http://schemas.openxmlformats.org/officeDocument/2006/relationships/tags" Target="../tags/tag321.xml"/><Relationship Id="rId32" Type="http://schemas.openxmlformats.org/officeDocument/2006/relationships/tags" Target="../tags/tag33.xml"/><Relationship Id="rId319" Type="http://schemas.openxmlformats.org/officeDocument/2006/relationships/tags" Target="../tags/tag320.xml"/><Relationship Id="rId318" Type="http://schemas.openxmlformats.org/officeDocument/2006/relationships/tags" Target="../tags/tag319.xml"/><Relationship Id="rId317" Type="http://schemas.openxmlformats.org/officeDocument/2006/relationships/tags" Target="../tags/tag318.xml"/><Relationship Id="rId316" Type="http://schemas.openxmlformats.org/officeDocument/2006/relationships/tags" Target="../tags/tag317.xml"/><Relationship Id="rId315" Type="http://schemas.openxmlformats.org/officeDocument/2006/relationships/tags" Target="../tags/tag316.xml"/><Relationship Id="rId314" Type="http://schemas.openxmlformats.org/officeDocument/2006/relationships/tags" Target="../tags/tag315.xml"/><Relationship Id="rId313" Type="http://schemas.openxmlformats.org/officeDocument/2006/relationships/tags" Target="../tags/tag314.xml"/><Relationship Id="rId312" Type="http://schemas.openxmlformats.org/officeDocument/2006/relationships/tags" Target="../tags/tag313.xml"/><Relationship Id="rId311" Type="http://schemas.openxmlformats.org/officeDocument/2006/relationships/tags" Target="../tags/tag312.xml"/><Relationship Id="rId310" Type="http://schemas.openxmlformats.org/officeDocument/2006/relationships/tags" Target="../tags/tag311.xml"/><Relationship Id="rId31" Type="http://schemas.openxmlformats.org/officeDocument/2006/relationships/tags" Target="../tags/tag32.xml"/><Relationship Id="rId309" Type="http://schemas.openxmlformats.org/officeDocument/2006/relationships/tags" Target="../tags/tag310.xml"/><Relationship Id="rId308" Type="http://schemas.openxmlformats.org/officeDocument/2006/relationships/tags" Target="../tags/tag309.xml"/><Relationship Id="rId307" Type="http://schemas.openxmlformats.org/officeDocument/2006/relationships/tags" Target="../tags/tag308.xml"/><Relationship Id="rId306" Type="http://schemas.openxmlformats.org/officeDocument/2006/relationships/tags" Target="../tags/tag307.xml"/><Relationship Id="rId305" Type="http://schemas.openxmlformats.org/officeDocument/2006/relationships/tags" Target="../tags/tag306.xml"/><Relationship Id="rId304" Type="http://schemas.openxmlformats.org/officeDocument/2006/relationships/tags" Target="../tags/tag305.xml"/><Relationship Id="rId303" Type="http://schemas.openxmlformats.org/officeDocument/2006/relationships/tags" Target="../tags/tag304.xml"/><Relationship Id="rId302" Type="http://schemas.openxmlformats.org/officeDocument/2006/relationships/tags" Target="../tags/tag303.xml"/><Relationship Id="rId301" Type="http://schemas.openxmlformats.org/officeDocument/2006/relationships/tags" Target="../tags/tag302.xml"/><Relationship Id="rId300" Type="http://schemas.openxmlformats.org/officeDocument/2006/relationships/tags" Target="../tags/tag301.xml"/><Relationship Id="rId30" Type="http://schemas.openxmlformats.org/officeDocument/2006/relationships/tags" Target="../tags/tag31.xml"/><Relationship Id="rId3" Type="http://schemas.openxmlformats.org/officeDocument/2006/relationships/tags" Target="../tags/tag4.xml"/><Relationship Id="rId299" Type="http://schemas.openxmlformats.org/officeDocument/2006/relationships/tags" Target="../tags/tag300.xml"/><Relationship Id="rId298" Type="http://schemas.openxmlformats.org/officeDocument/2006/relationships/tags" Target="../tags/tag299.xml"/><Relationship Id="rId297" Type="http://schemas.openxmlformats.org/officeDocument/2006/relationships/tags" Target="../tags/tag298.xml"/><Relationship Id="rId296" Type="http://schemas.openxmlformats.org/officeDocument/2006/relationships/tags" Target="../tags/tag297.xml"/><Relationship Id="rId295" Type="http://schemas.openxmlformats.org/officeDocument/2006/relationships/tags" Target="../tags/tag296.xml"/><Relationship Id="rId294" Type="http://schemas.openxmlformats.org/officeDocument/2006/relationships/tags" Target="../tags/tag295.xml"/><Relationship Id="rId293" Type="http://schemas.openxmlformats.org/officeDocument/2006/relationships/tags" Target="../tags/tag294.xml"/><Relationship Id="rId292" Type="http://schemas.openxmlformats.org/officeDocument/2006/relationships/tags" Target="../tags/tag293.xml"/><Relationship Id="rId291" Type="http://schemas.openxmlformats.org/officeDocument/2006/relationships/tags" Target="../tags/tag292.xml"/><Relationship Id="rId290" Type="http://schemas.openxmlformats.org/officeDocument/2006/relationships/tags" Target="../tags/tag291.xml"/><Relationship Id="rId29" Type="http://schemas.openxmlformats.org/officeDocument/2006/relationships/tags" Target="../tags/tag30.xml"/><Relationship Id="rId289" Type="http://schemas.openxmlformats.org/officeDocument/2006/relationships/tags" Target="../tags/tag290.xml"/><Relationship Id="rId288" Type="http://schemas.openxmlformats.org/officeDocument/2006/relationships/tags" Target="../tags/tag289.xml"/><Relationship Id="rId287" Type="http://schemas.openxmlformats.org/officeDocument/2006/relationships/tags" Target="../tags/tag288.xml"/><Relationship Id="rId286" Type="http://schemas.openxmlformats.org/officeDocument/2006/relationships/tags" Target="../tags/tag287.xml"/><Relationship Id="rId285" Type="http://schemas.openxmlformats.org/officeDocument/2006/relationships/tags" Target="../tags/tag286.xml"/><Relationship Id="rId284" Type="http://schemas.openxmlformats.org/officeDocument/2006/relationships/tags" Target="../tags/tag285.xml"/><Relationship Id="rId283" Type="http://schemas.openxmlformats.org/officeDocument/2006/relationships/tags" Target="../tags/tag284.xml"/><Relationship Id="rId282" Type="http://schemas.openxmlformats.org/officeDocument/2006/relationships/tags" Target="../tags/tag283.xml"/><Relationship Id="rId281" Type="http://schemas.openxmlformats.org/officeDocument/2006/relationships/tags" Target="../tags/tag282.xml"/><Relationship Id="rId280" Type="http://schemas.openxmlformats.org/officeDocument/2006/relationships/tags" Target="../tags/tag281.xml"/><Relationship Id="rId28" Type="http://schemas.openxmlformats.org/officeDocument/2006/relationships/tags" Target="../tags/tag29.xml"/><Relationship Id="rId279" Type="http://schemas.openxmlformats.org/officeDocument/2006/relationships/tags" Target="../tags/tag280.xml"/><Relationship Id="rId278" Type="http://schemas.openxmlformats.org/officeDocument/2006/relationships/tags" Target="../tags/tag279.xml"/><Relationship Id="rId277" Type="http://schemas.openxmlformats.org/officeDocument/2006/relationships/tags" Target="../tags/tag278.xml"/><Relationship Id="rId276" Type="http://schemas.openxmlformats.org/officeDocument/2006/relationships/tags" Target="../tags/tag277.xml"/><Relationship Id="rId275" Type="http://schemas.openxmlformats.org/officeDocument/2006/relationships/tags" Target="../tags/tag276.xml"/><Relationship Id="rId274" Type="http://schemas.openxmlformats.org/officeDocument/2006/relationships/tags" Target="../tags/tag275.xml"/><Relationship Id="rId273" Type="http://schemas.openxmlformats.org/officeDocument/2006/relationships/tags" Target="../tags/tag274.xml"/><Relationship Id="rId272" Type="http://schemas.openxmlformats.org/officeDocument/2006/relationships/tags" Target="../tags/tag273.xml"/><Relationship Id="rId271" Type="http://schemas.openxmlformats.org/officeDocument/2006/relationships/tags" Target="../tags/tag272.xml"/><Relationship Id="rId270" Type="http://schemas.openxmlformats.org/officeDocument/2006/relationships/tags" Target="../tags/tag271.xml"/><Relationship Id="rId27" Type="http://schemas.openxmlformats.org/officeDocument/2006/relationships/tags" Target="../tags/tag28.xml"/><Relationship Id="rId269" Type="http://schemas.openxmlformats.org/officeDocument/2006/relationships/tags" Target="../tags/tag270.xml"/><Relationship Id="rId268" Type="http://schemas.openxmlformats.org/officeDocument/2006/relationships/tags" Target="../tags/tag269.xml"/><Relationship Id="rId267" Type="http://schemas.openxmlformats.org/officeDocument/2006/relationships/tags" Target="../tags/tag268.xml"/><Relationship Id="rId266" Type="http://schemas.openxmlformats.org/officeDocument/2006/relationships/tags" Target="../tags/tag267.xml"/><Relationship Id="rId265" Type="http://schemas.openxmlformats.org/officeDocument/2006/relationships/tags" Target="../tags/tag266.xml"/><Relationship Id="rId264" Type="http://schemas.openxmlformats.org/officeDocument/2006/relationships/tags" Target="../tags/tag265.xml"/><Relationship Id="rId263" Type="http://schemas.openxmlformats.org/officeDocument/2006/relationships/tags" Target="../tags/tag264.xml"/><Relationship Id="rId262" Type="http://schemas.openxmlformats.org/officeDocument/2006/relationships/tags" Target="../tags/tag263.xml"/><Relationship Id="rId261" Type="http://schemas.openxmlformats.org/officeDocument/2006/relationships/tags" Target="../tags/tag262.xml"/><Relationship Id="rId260" Type="http://schemas.openxmlformats.org/officeDocument/2006/relationships/tags" Target="../tags/tag261.xml"/><Relationship Id="rId26" Type="http://schemas.openxmlformats.org/officeDocument/2006/relationships/tags" Target="../tags/tag27.xml"/><Relationship Id="rId259" Type="http://schemas.openxmlformats.org/officeDocument/2006/relationships/tags" Target="../tags/tag260.xml"/><Relationship Id="rId258" Type="http://schemas.openxmlformats.org/officeDocument/2006/relationships/tags" Target="../tags/tag259.xml"/><Relationship Id="rId257" Type="http://schemas.openxmlformats.org/officeDocument/2006/relationships/tags" Target="../tags/tag258.xml"/><Relationship Id="rId256" Type="http://schemas.openxmlformats.org/officeDocument/2006/relationships/tags" Target="../tags/tag257.xml"/><Relationship Id="rId255" Type="http://schemas.openxmlformats.org/officeDocument/2006/relationships/tags" Target="../tags/tag256.xml"/><Relationship Id="rId254" Type="http://schemas.openxmlformats.org/officeDocument/2006/relationships/tags" Target="../tags/tag255.xml"/><Relationship Id="rId253" Type="http://schemas.openxmlformats.org/officeDocument/2006/relationships/tags" Target="../tags/tag254.xml"/><Relationship Id="rId252" Type="http://schemas.openxmlformats.org/officeDocument/2006/relationships/tags" Target="../tags/tag253.xml"/><Relationship Id="rId251" Type="http://schemas.openxmlformats.org/officeDocument/2006/relationships/tags" Target="../tags/tag252.xml"/><Relationship Id="rId250" Type="http://schemas.openxmlformats.org/officeDocument/2006/relationships/tags" Target="../tags/tag251.xml"/><Relationship Id="rId25" Type="http://schemas.openxmlformats.org/officeDocument/2006/relationships/tags" Target="../tags/tag26.xml"/><Relationship Id="rId249" Type="http://schemas.openxmlformats.org/officeDocument/2006/relationships/tags" Target="../tags/tag250.xml"/><Relationship Id="rId248" Type="http://schemas.openxmlformats.org/officeDocument/2006/relationships/tags" Target="../tags/tag249.xml"/><Relationship Id="rId247" Type="http://schemas.openxmlformats.org/officeDocument/2006/relationships/tags" Target="../tags/tag248.xml"/><Relationship Id="rId246" Type="http://schemas.openxmlformats.org/officeDocument/2006/relationships/tags" Target="../tags/tag247.xml"/><Relationship Id="rId245" Type="http://schemas.openxmlformats.org/officeDocument/2006/relationships/tags" Target="../tags/tag246.xml"/><Relationship Id="rId244" Type="http://schemas.openxmlformats.org/officeDocument/2006/relationships/tags" Target="../tags/tag245.xml"/><Relationship Id="rId243" Type="http://schemas.openxmlformats.org/officeDocument/2006/relationships/tags" Target="../tags/tag244.xml"/><Relationship Id="rId242" Type="http://schemas.openxmlformats.org/officeDocument/2006/relationships/tags" Target="../tags/tag243.xml"/><Relationship Id="rId241" Type="http://schemas.openxmlformats.org/officeDocument/2006/relationships/tags" Target="../tags/tag242.xml"/><Relationship Id="rId240" Type="http://schemas.openxmlformats.org/officeDocument/2006/relationships/tags" Target="../tags/tag241.xml"/><Relationship Id="rId24" Type="http://schemas.openxmlformats.org/officeDocument/2006/relationships/tags" Target="../tags/tag25.xml"/><Relationship Id="rId239" Type="http://schemas.openxmlformats.org/officeDocument/2006/relationships/tags" Target="../tags/tag240.xml"/><Relationship Id="rId238" Type="http://schemas.openxmlformats.org/officeDocument/2006/relationships/tags" Target="../tags/tag239.xml"/><Relationship Id="rId237" Type="http://schemas.openxmlformats.org/officeDocument/2006/relationships/tags" Target="../tags/tag238.xml"/><Relationship Id="rId236" Type="http://schemas.openxmlformats.org/officeDocument/2006/relationships/tags" Target="../tags/tag237.xml"/><Relationship Id="rId235" Type="http://schemas.openxmlformats.org/officeDocument/2006/relationships/tags" Target="../tags/tag236.xml"/><Relationship Id="rId234" Type="http://schemas.openxmlformats.org/officeDocument/2006/relationships/tags" Target="../tags/tag235.xml"/><Relationship Id="rId233" Type="http://schemas.openxmlformats.org/officeDocument/2006/relationships/tags" Target="../tags/tag234.xml"/><Relationship Id="rId232" Type="http://schemas.openxmlformats.org/officeDocument/2006/relationships/tags" Target="../tags/tag233.xml"/><Relationship Id="rId231" Type="http://schemas.openxmlformats.org/officeDocument/2006/relationships/tags" Target="../tags/tag232.xml"/><Relationship Id="rId230" Type="http://schemas.openxmlformats.org/officeDocument/2006/relationships/tags" Target="../tags/tag231.xml"/><Relationship Id="rId23" Type="http://schemas.openxmlformats.org/officeDocument/2006/relationships/tags" Target="../tags/tag24.xml"/><Relationship Id="rId229" Type="http://schemas.openxmlformats.org/officeDocument/2006/relationships/tags" Target="../tags/tag230.xml"/><Relationship Id="rId228" Type="http://schemas.openxmlformats.org/officeDocument/2006/relationships/tags" Target="../tags/tag229.xml"/><Relationship Id="rId227" Type="http://schemas.openxmlformats.org/officeDocument/2006/relationships/tags" Target="../tags/tag228.xml"/><Relationship Id="rId226" Type="http://schemas.openxmlformats.org/officeDocument/2006/relationships/tags" Target="../tags/tag227.xml"/><Relationship Id="rId225" Type="http://schemas.openxmlformats.org/officeDocument/2006/relationships/tags" Target="../tags/tag226.xml"/><Relationship Id="rId224" Type="http://schemas.openxmlformats.org/officeDocument/2006/relationships/tags" Target="../tags/tag225.xml"/><Relationship Id="rId223" Type="http://schemas.openxmlformats.org/officeDocument/2006/relationships/tags" Target="../tags/tag224.xml"/><Relationship Id="rId222" Type="http://schemas.openxmlformats.org/officeDocument/2006/relationships/tags" Target="../tags/tag223.xml"/><Relationship Id="rId221" Type="http://schemas.openxmlformats.org/officeDocument/2006/relationships/tags" Target="../tags/tag222.xml"/><Relationship Id="rId220" Type="http://schemas.openxmlformats.org/officeDocument/2006/relationships/tags" Target="../tags/tag221.xml"/><Relationship Id="rId22" Type="http://schemas.openxmlformats.org/officeDocument/2006/relationships/tags" Target="../tags/tag23.xml"/><Relationship Id="rId219" Type="http://schemas.openxmlformats.org/officeDocument/2006/relationships/tags" Target="../tags/tag220.xml"/><Relationship Id="rId218" Type="http://schemas.openxmlformats.org/officeDocument/2006/relationships/tags" Target="../tags/tag219.xml"/><Relationship Id="rId217" Type="http://schemas.openxmlformats.org/officeDocument/2006/relationships/tags" Target="../tags/tag218.xml"/><Relationship Id="rId216" Type="http://schemas.openxmlformats.org/officeDocument/2006/relationships/tags" Target="../tags/tag217.xml"/><Relationship Id="rId215" Type="http://schemas.openxmlformats.org/officeDocument/2006/relationships/tags" Target="../tags/tag216.xml"/><Relationship Id="rId214" Type="http://schemas.openxmlformats.org/officeDocument/2006/relationships/tags" Target="../tags/tag215.xml"/><Relationship Id="rId213" Type="http://schemas.openxmlformats.org/officeDocument/2006/relationships/tags" Target="../tags/tag214.xml"/><Relationship Id="rId212" Type="http://schemas.openxmlformats.org/officeDocument/2006/relationships/tags" Target="../tags/tag213.xml"/><Relationship Id="rId211" Type="http://schemas.openxmlformats.org/officeDocument/2006/relationships/tags" Target="../tags/tag212.xml"/><Relationship Id="rId210" Type="http://schemas.openxmlformats.org/officeDocument/2006/relationships/tags" Target="../tags/tag211.xml"/><Relationship Id="rId21" Type="http://schemas.openxmlformats.org/officeDocument/2006/relationships/tags" Target="../tags/tag22.xml"/><Relationship Id="rId209" Type="http://schemas.openxmlformats.org/officeDocument/2006/relationships/tags" Target="../tags/tag210.xml"/><Relationship Id="rId208" Type="http://schemas.openxmlformats.org/officeDocument/2006/relationships/tags" Target="../tags/tag209.xml"/><Relationship Id="rId207" Type="http://schemas.openxmlformats.org/officeDocument/2006/relationships/tags" Target="../tags/tag208.xml"/><Relationship Id="rId206" Type="http://schemas.openxmlformats.org/officeDocument/2006/relationships/tags" Target="../tags/tag207.xml"/><Relationship Id="rId205" Type="http://schemas.openxmlformats.org/officeDocument/2006/relationships/tags" Target="../tags/tag206.xml"/><Relationship Id="rId204" Type="http://schemas.openxmlformats.org/officeDocument/2006/relationships/tags" Target="../tags/tag205.xml"/><Relationship Id="rId203" Type="http://schemas.openxmlformats.org/officeDocument/2006/relationships/tags" Target="../tags/tag204.xml"/><Relationship Id="rId202" Type="http://schemas.openxmlformats.org/officeDocument/2006/relationships/tags" Target="../tags/tag203.xml"/><Relationship Id="rId201" Type="http://schemas.openxmlformats.org/officeDocument/2006/relationships/tags" Target="../tags/tag202.xml"/><Relationship Id="rId200" Type="http://schemas.openxmlformats.org/officeDocument/2006/relationships/tags" Target="../tags/tag201.xml"/><Relationship Id="rId20" Type="http://schemas.openxmlformats.org/officeDocument/2006/relationships/tags" Target="../tags/tag21.xml"/><Relationship Id="rId2" Type="http://schemas.openxmlformats.org/officeDocument/2006/relationships/tags" Target="../tags/tag3.xml"/><Relationship Id="rId199" Type="http://schemas.openxmlformats.org/officeDocument/2006/relationships/tags" Target="../tags/tag200.xml"/><Relationship Id="rId198" Type="http://schemas.openxmlformats.org/officeDocument/2006/relationships/tags" Target="../tags/tag199.xml"/><Relationship Id="rId197" Type="http://schemas.openxmlformats.org/officeDocument/2006/relationships/tags" Target="../tags/tag198.xml"/><Relationship Id="rId196" Type="http://schemas.openxmlformats.org/officeDocument/2006/relationships/tags" Target="../tags/tag197.xml"/><Relationship Id="rId195" Type="http://schemas.openxmlformats.org/officeDocument/2006/relationships/tags" Target="../tags/tag196.xml"/><Relationship Id="rId194" Type="http://schemas.openxmlformats.org/officeDocument/2006/relationships/tags" Target="../tags/tag195.xml"/><Relationship Id="rId193" Type="http://schemas.openxmlformats.org/officeDocument/2006/relationships/tags" Target="../tags/tag194.xml"/><Relationship Id="rId192" Type="http://schemas.openxmlformats.org/officeDocument/2006/relationships/tags" Target="../tags/tag193.xml"/><Relationship Id="rId191" Type="http://schemas.openxmlformats.org/officeDocument/2006/relationships/tags" Target="../tags/tag192.xml"/><Relationship Id="rId190" Type="http://schemas.openxmlformats.org/officeDocument/2006/relationships/tags" Target="../tags/tag191.xml"/><Relationship Id="rId19" Type="http://schemas.openxmlformats.org/officeDocument/2006/relationships/tags" Target="../tags/tag20.xml"/><Relationship Id="rId189" Type="http://schemas.openxmlformats.org/officeDocument/2006/relationships/tags" Target="../tags/tag190.xml"/><Relationship Id="rId188" Type="http://schemas.openxmlformats.org/officeDocument/2006/relationships/tags" Target="../tags/tag189.xml"/><Relationship Id="rId187" Type="http://schemas.openxmlformats.org/officeDocument/2006/relationships/tags" Target="../tags/tag188.xml"/><Relationship Id="rId186" Type="http://schemas.openxmlformats.org/officeDocument/2006/relationships/tags" Target="../tags/tag187.xml"/><Relationship Id="rId185" Type="http://schemas.openxmlformats.org/officeDocument/2006/relationships/tags" Target="../tags/tag186.xml"/><Relationship Id="rId184" Type="http://schemas.openxmlformats.org/officeDocument/2006/relationships/tags" Target="../tags/tag185.xml"/><Relationship Id="rId183" Type="http://schemas.openxmlformats.org/officeDocument/2006/relationships/tags" Target="../tags/tag184.xml"/><Relationship Id="rId182" Type="http://schemas.openxmlformats.org/officeDocument/2006/relationships/tags" Target="../tags/tag183.xml"/><Relationship Id="rId181" Type="http://schemas.openxmlformats.org/officeDocument/2006/relationships/tags" Target="../tags/tag182.xml"/><Relationship Id="rId180" Type="http://schemas.openxmlformats.org/officeDocument/2006/relationships/tags" Target="../tags/tag181.xml"/><Relationship Id="rId18" Type="http://schemas.openxmlformats.org/officeDocument/2006/relationships/tags" Target="../tags/tag19.xml"/><Relationship Id="rId179" Type="http://schemas.openxmlformats.org/officeDocument/2006/relationships/tags" Target="../tags/tag180.xml"/><Relationship Id="rId178" Type="http://schemas.openxmlformats.org/officeDocument/2006/relationships/tags" Target="../tags/tag179.xml"/><Relationship Id="rId177" Type="http://schemas.openxmlformats.org/officeDocument/2006/relationships/tags" Target="../tags/tag178.xml"/><Relationship Id="rId176" Type="http://schemas.openxmlformats.org/officeDocument/2006/relationships/tags" Target="../tags/tag177.xml"/><Relationship Id="rId175" Type="http://schemas.openxmlformats.org/officeDocument/2006/relationships/tags" Target="../tags/tag176.xml"/><Relationship Id="rId174" Type="http://schemas.openxmlformats.org/officeDocument/2006/relationships/tags" Target="../tags/tag175.xml"/><Relationship Id="rId173" Type="http://schemas.openxmlformats.org/officeDocument/2006/relationships/tags" Target="../tags/tag174.xml"/><Relationship Id="rId172" Type="http://schemas.openxmlformats.org/officeDocument/2006/relationships/tags" Target="../tags/tag173.xml"/><Relationship Id="rId171" Type="http://schemas.openxmlformats.org/officeDocument/2006/relationships/tags" Target="../tags/tag172.xml"/><Relationship Id="rId170" Type="http://schemas.openxmlformats.org/officeDocument/2006/relationships/tags" Target="../tags/tag171.xml"/><Relationship Id="rId17" Type="http://schemas.openxmlformats.org/officeDocument/2006/relationships/tags" Target="../tags/tag18.xml"/><Relationship Id="rId169" Type="http://schemas.openxmlformats.org/officeDocument/2006/relationships/tags" Target="../tags/tag170.xml"/><Relationship Id="rId168" Type="http://schemas.openxmlformats.org/officeDocument/2006/relationships/tags" Target="../tags/tag169.xml"/><Relationship Id="rId167" Type="http://schemas.openxmlformats.org/officeDocument/2006/relationships/tags" Target="../tags/tag168.xml"/><Relationship Id="rId166" Type="http://schemas.openxmlformats.org/officeDocument/2006/relationships/tags" Target="../tags/tag167.xml"/><Relationship Id="rId165" Type="http://schemas.openxmlformats.org/officeDocument/2006/relationships/tags" Target="../tags/tag166.xml"/><Relationship Id="rId164" Type="http://schemas.openxmlformats.org/officeDocument/2006/relationships/tags" Target="../tags/tag165.xml"/><Relationship Id="rId163" Type="http://schemas.openxmlformats.org/officeDocument/2006/relationships/tags" Target="../tags/tag164.xml"/><Relationship Id="rId162" Type="http://schemas.openxmlformats.org/officeDocument/2006/relationships/tags" Target="../tags/tag163.xml"/><Relationship Id="rId161" Type="http://schemas.openxmlformats.org/officeDocument/2006/relationships/tags" Target="../tags/tag162.xml"/><Relationship Id="rId160" Type="http://schemas.openxmlformats.org/officeDocument/2006/relationships/tags" Target="../tags/tag161.xml"/><Relationship Id="rId16" Type="http://schemas.openxmlformats.org/officeDocument/2006/relationships/tags" Target="../tags/tag17.xml"/><Relationship Id="rId159" Type="http://schemas.openxmlformats.org/officeDocument/2006/relationships/tags" Target="../tags/tag160.xml"/><Relationship Id="rId158" Type="http://schemas.openxmlformats.org/officeDocument/2006/relationships/tags" Target="../tags/tag159.xml"/><Relationship Id="rId157" Type="http://schemas.openxmlformats.org/officeDocument/2006/relationships/tags" Target="../tags/tag158.xml"/><Relationship Id="rId156" Type="http://schemas.openxmlformats.org/officeDocument/2006/relationships/tags" Target="../tags/tag157.xml"/><Relationship Id="rId155" Type="http://schemas.openxmlformats.org/officeDocument/2006/relationships/tags" Target="../tags/tag156.xml"/><Relationship Id="rId154" Type="http://schemas.openxmlformats.org/officeDocument/2006/relationships/tags" Target="../tags/tag155.xml"/><Relationship Id="rId153" Type="http://schemas.openxmlformats.org/officeDocument/2006/relationships/tags" Target="../tags/tag154.xml"/><Relationship Id="rId152" Type="http://schemas.openxmlformats.org/officeDocument/2006/relationships/tags" Target="../tags/tag153.xml"/><Relationship Id="rId151" Type="http://schemas.openxmlformats.org/officeDocument/2006/relationships/tags" Target="../tags/tag152.xml"/><Relationship Id="rId150" Type="http://schemas.openxmlformats.org/officeDocument/2006/relationships/tags" Target="../tags/tag151.xml"/><Relationship Id="rId15" Type="http://schemas.openxmlformats.org/officeDocument/2006/relationships/tags" Target="../tags/tag16.xml"/><Relationship Id="rId149" Type="http://schemas.openxmlformats.org/officeDocument/2006/relationships/tags" Target="../tags/tag150.xml"/><Relationship Id="rId148" Type="http://schemas.openxmlformats.org/officeDocument/2006/relationships/tags" Target="../tags/tag149.xml"/><Relationship Id="rId147" Type="http://schemas.openxmlformats.org/officeDocument/2006/relationships/tags" Target="../tags/tag148.xml"/><Relationship Id="rId146" Type="http://schemas.openxmlformats.org/officeDocument/2006/relationships/tags" Target="../tags/tag147.xml"/><Relationship Id="rId145" Type="http://schemas.openxmlformats.org/officeDocument/2006/relationships/tags" Target="../tags/tag146.xml"/><Relationship Id="rId144" Type="http://schemas.openxmlformats.org/officeDocument/2006/relationships/tags" Target="../tags/tag145.xml"/><Relationship Id="rId143" Type="http://schemas.openxmlformats.org/officeDocument/2006/relationships/tags" Target="../tags/tag144.xml"/><Relationship Id="rId142" Type="http://schemas.openxmlformats.org/officeDocument/2006/relationships/tags" Target="../tags/tag143.xml"/><Relationship Id="rId141" Type="http://schemas.openxmlformats.org/officeDocument/2006/relationships/tags" Target="../tags/tag142.xml"/><Relationship Id="rId140" Type="http://schemas.openxmlformats.org/officeDocument/2006/relationships/tags" Target="../tags/tag141.xml"/><Relationship Id="rId14" Type="http://schemas.openxmlformats.org/officeDocument/2006/relationships/tags" Target="../tags/tag15.xml"/><Relationship Id="rId139" Type="http://schemas.openxmlformats.org/officeDocument/2006/relationships/tags" Target="../tags/tag140.xml"/><Relationship Id="rId138" Type="http://schemas.openxmlformats.org/officeDocument/2006/relationships/tags" Target="../tags/tag139.xml"/><Relationship Id="rId137" Type="http://schemas.openxmlformats.org/officeDocument/2006/relationships/tags" Target="../tags/tag138.xml"/><Relationship Id="rId136" Type="http://schemas.openxmlformats.org/officeDocument/2006/relationships/tags" Target="../tags/tag137.xml"/><Relationship Id="rId135" Type="http://schemas.openxmlformats.org/officeDocument/2006/relationships/tags" Target="../tags/tag136.xml"/><Relationship Id="rId134" Type="http://schemas.openxmlformats.org/officeDocument/2006/relationships/tags" Target="../tags/tag135.xml"/><Relationship Id="rId133" Type="http://schemas.openxmlformats.org/officeDocument/2006/relationships/tags" Target="../tags/tag134.xml"/><Relationship Id="rId132" Type="http://schemas.openxmlformats.org/officeDocument/2006/relationships/tags" Target="../tags/tag133.xml"/><Relationship Id="rId131" Type="http://schemas.openxmlformats.org/officeDocument/2006/relationships/tags" Target="../tags/tag132.xml"/><Relationship Id="rId130" Type="http://schemas.openxmlformats.org/officeDocument/2006/relationships/tags" Target="../tags/tag131.xml"/><Relationship Id="rId13" Type="http://schemas.openxmlformats.org/officeDocument/2006/relationships/tags" Target="../tags/tag14.xml"/><Relationship Id="rId129" Type="http://schemas.openxmlformats.org/officeDocument/2006/relationships/tags" Target="../tags/tag130.xml"/><Relationship Id="rId128" Type="http://schemas.openxmlformats.org/officeDocument/2006/relationships/tags" Target="../tags/tag129.xml"/><Relationship Id="rId127" Type="http://schemas.openxmlformats.org/officeDocument/2006/relationships/tags" Target="../tags/tag128.xml"/><Relationship Id="rId126" Type="http://schemas.openxmlformats.org/officeDocument/2006/relationships/tags" Target="../tags/tag127.xml"/><Relationship Id="rId125" Type="http://schemas.openxmlformats.org/officeDocument/2006/relationships/tags" Target="../tags/tag126.xml"/><Relationship Id="rId124" Type="http://schemas.openxmlformats.org/officeDocument/2006/relationships/tags" Target="../tags/tag125.xml"/><Relationship Id="rId123" Type="http://schemas.openxmlformats.org/officeDocument/2006/relationships/tags" Target="../tags/tag124.xml"/><Relationship Id="rId122" Type="http://schemas.openxmlformats.org/officeDocument/2006/relationships/tags" Target="../tags/tag123.xml"/><Relationship Id="rId121" Type="http://schemas.openxmlformats.org/officeDocument/2006/relationships/tags" Target="../tags/tag122.xml"/><Relationship Id="rId120" Type="http://schemas.openxmlformats.org/officeDocument/2006/relationships/tags" Target="../tags/tag121.xml"/><Relationship Id="rId12" Type="http://schemas.openxmlformats.org/officeDocument/2006/relationships/tags" Target="../tags/tag13.xml"/><Relationship Id="rId119" Type="http://schemas.openxmlformats.org/officeDocument/2006/relationships/tags" Target="../tags/tag120.xml"/><Relationship Id="rId118" Type="http://schemas.openxmlformats.org/officeDocument/2006/relationships/tags" Target="../tags/tag119.xml"/><Relationship Id="rId117" Type="http://schemas.openxmlformats.org/officeDocument/2006/relationships/tags" Target="../tags/tag118.xml"/><Relationship Id="rId116" Type="http://schemas.openxmlformats.org/officeDocument/2006/relationships/tags" Target="../tags/tag117.xml"/><Relationship Id="rId115" Type="http://schemas.openxmlformats.org/officeDocument/2006/relationships/tags" Target="../tags/tag116.xml"/><Relationship Id="rId114" Type="http://schemas.openxmlformats.org/officeDocument/2006/relationships/tags" Target="../tags/tag115.xml"/><Relationship Id="rId113" Type="http://schemas.openxmlformats.org/officeDocument/2006/relationships/tags" Target="../tags/tag114.xml"/><Relationship Id="rId112" Type="http://schemas.openxmlformats.org/officeDocument/2006/relationships/tags" Target="../tags/tag113.xml"/><Relationship Id="rId111" Type="http://schemas.openxmlformats.org/officeDocument/2006/relationships/tags" Target="../tags/tag112.xml"/><Relationship Id="rId110" Type="http://schemas.openxmlformats.org/officeDocument/2006/relationships/tags" Target="../tags/tag111.xml"/><Relationship Id="rId11" Type="http://schemas.openxmlformats.org/officeDocument/2006/relationships/tags" Target="../tags/tag12.xml"/><Relationship Id="rId109" Type="http://schemas.openxmlformats.org/officeDocument/2006/relationships/tags" Target="../tags/tag110.xml"/><Relationship Id="rId108" Type="http://schemas.openxmlformats.org/officeDocument/2006/relationships/tags" Target="../tags/tag109.xml"/><Relationship Id="rId107" Type="http://schemas.openxmlformats.org/officeDocument/2006/relationships/tags" Target="../tags/tag108.xml"/><Relationship Id="rId106" Type="http://schemas.openxmlformats.org/officeDocument/2006/relationships/tags" Target="../tags/tag107.xml"/><Relationship Id="rId105" Type="http://schemas.openxmlformats.org/officeDocument/2006/relationships/tags" Target="../tags/tag106.xml"/><Relationship Id="rId104" Type="http://schemas.openxmlformats.org/officeDocument/2006/relationships/tags" Target="../tags/tag105.xml"/><Relationship Id="rId103" Type="http://schemas.openxmlformats.org/officeDocument/2006/relationships/tags" Target="../tags/tag104.xml"/><Relationship Id="rId102" Type="http://schemas.openxmlformats.org/officeDocument/2006/relationships/tags" Target="../tags/tag103.xml"/><Relationship Id="rId101" Type="http://schemas.openxmlformats.org/officeDocument/2006/relationships/tags" Target="../tags/tag102.xml"/><Relationship Id="rId100" Type="http://schemas.openxmlformats.org/officeDocument/2006/relationships/tags" Target="../tags/tag101.xml"/><Relationship Id="rId10" Type="http://schemas.openxmlformats.org/officeDocument/2006/relationships/tags" Target="../tags/tag11.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17.emf"/><Relationship Id="rId1"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emf"/></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182880"/>
            <a:ext cx="12341971" cy="430002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标题 1"/>
          <p:cNvSpPr txBox="1"/>
          <p:nvPr/>
        </p:nvSpPr>
        <p:spPr>
          <a:xfrm>
            <a:off x="2492375" y="4925695"/>
            <a:ext cx="6757670" cy="87566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7200" b="1" dirty="0"/>
              <a:t>幼儿园课程论</a:t>
            </a:r>
            <a:endParaRPr lang="zh-CN" altLang="en-US" sz="7200" b="1" dirty="0"/>
          </a:p>
        </p:txBody>
      </p:sp>
      <p:pic>
        <p:nvPicPr>
          <p:cNvPr id="3" name="图片 2"/>
          <p:cNvPicPr>
            <a:picLocks noChangeAspect="1"/>
          </p:cNvPicPr>
          <p:nvPr/>
        </p:nvPicPr>
        <p:blipFill>
          <a:blip r:embed="rId1"/>
          <a:stretch>
            <a:fillRect/>
          </a:stretch>
        </p:blipFill>
        <p:spPr>
          <a:xfrm>
            <a:off x="-79217" y="754380"/>
            <a:ext cx="12331386" cy="3451511"/>
          </a:xfrm>
          <a:prstGeom prst="rect">
            <a:avLst/>
          </a:prstGeom>
        </p:spPr>
      </p:pic>
      <p:sp>
        <p:nvSpPr>
          <p:cNvPr id="476" name="椭圆 475"/>
          <p:cNvSpPr/>
          <p:nvPr/>
        </p:nvSpPr>
        <p:spPr>
          <a:xfrm>
            <a:off x="5234045" y="3540837"/>
            <a:ext cx="1150497" cy="11504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5" name="图片 474"/>
          <p:cNvPicPr>
            <a:picLocks noChangeAspect="1"/>
          </p:cNvPicPr>
          <p:nvPr/>
        </p:nvPicPr>
        <p:blipFill>
          <a:blip r:embed="rId2"/>
          <a:stretch>
            <a:fillRect/>
          </a:stretch>
        </p:blipFill>
        <p:spPr>
          <a:xfrm>
            <a:off x="5427363" y="3774997"/>
            <a:ext cx="821284" cy="738842"/>
          </a:xfrm>
          <a:prstGeom prst="rect">
            <a:avLst/>
          </a:prstGeom>
        </p:spPr>
      </p:pic>
      <p:cxnSp>
        <p:nvCxnSpPr>
          <p:cNvPr id="6" name="直接连接符 5"/>
          <p:cNvCxnSpPr/>
          <p:nvPr/>
        </p:nvCxnSpPr>
        <p:spPr>
          <a:xfrm>
            <a:off x="3346265" y="6240780"/>
            <a:ext cx="4983480"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5400040" y="5767070"/>
            <a:ext cx="1997710" cy="432435"/>
          </a:xfrm>
          <a:prstGeom prst="rect">
            <a:avLst/>
          </a:prstGeom>
          <a:noFill/>
        </p:spPr>
        <p:txBody>
          <a:bodyPr wrap="square" rtlCol="0">
            <a:noAutofit/>
          </a:bodyPr>
          <a:lstStyle/>
          <a:p>
            <a:r>
              <a:rPr lang="zh-CN" altLang="en-US" sz="2400" b="1" dirty="0"/>
              <a:t>娜荷芽</a:t>
            </a:r>
            <a:endParaRPr lang="zh-CN" altLang="en-US" sz="2400" b="1" dirty="0"/>
          </a:p>
        </p:txBody>
      </p:sp>
      <p:cxnSp>
        <p:nvCxnSpPr>
          <p:cNvPr id="7" name="直接连接符 6"/>
          <p:cNvCxnSpPr/>
          <p:nvPr>
            <p:custDataLst>
              <p:tags r:id="rId3"/>
            </p:custDataLst>
          </p:nvPr>
        </p:nvCxnSpPr>
        <p:spPr>
          <a:xfrm>
            <a:off x="4481645" y="6367780"/>
            <a:ext cx="2800350"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additive="base">
                                        <p:cTn id="7" dur="500" fill="hold"/>
                                        <p:tgtEl>
                                          <p:spTgt spid="490"/>
                                        </p:tgtEl>
                                        <p:attrNameLst>
                                          <p:attrName>ppt_x</p:attrName>
                                        </p:attrNameLst>
                                      </p:cBhvr>
                                      <p:tavLst>
                                        <p:tav tm="0">
                                          <p:val>
                                            <p:strVal val="#ppt_x"/>
                                          </p:val>
                                        </p:tav>
                                        <p:tav tm="100000">
                                          <p:val>
                                            <p:strVal val="#ppt_x"/>
                                          </p:val>
                                        </p:tav>
                                      </p:tavLst>
                                    </p:anim>
                                    <p:anim calcmode="lin" valueType="num">
                                      <p:cBhvr additive="base">
                                        <p:cTn id="8" dur="500" fill="hold"/>
                                        <p:tgtEl>
                                          <p:spTgt spid="4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2" name="图片 1281"/>
          <p:cNvPicPr>
            <a:picLocks noChangeAspect="1"/>
          </p:cNvPicPr>
          <p:nvPr/>
        </p:nvPicPr>
        <p:blipFill>
          <a:blip r:embed="rId1"/>
          <a:srcRect l="59181" t="36596" r="29263" b="34849"/>
          <a:stretch>
            <a:fillRect/>
          </a:stretch>
        </p:blipFill>
        <p:spPr>
          <a:xfrm>
            <a:off x="9970541" y="4845006"/>
            <a:ext cx="1441450" cy="1441450"/>
          </a:xfrm>
          <a:custGeom>
            <a:avLst/>
            <a:gdLst>
              <a:gd name="connsiteX0" fmla="*/ 0 w 1441450"/>
              <a:gd name="connsiteY0" fmla="*/ 0 h 1441450"/>
              <a:gd name="connsiteX1" fmla="*/ 1441450 w 1441450"/>
              <a:gd name="connsiteY1" fmla="*/ 0 h 1441450"/>
              <a:gd name="connsiteX2" fmla="*/ 1441450 w 1441450"/>
              <a:gd name="connsiteY2" fmla="*/ 1441450 h 1441450"/>
              <a:gd name="connsiteX3" fmla="*/ 0 w 1441450"/>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41450" h="1441450">
                <a:moveTo>
                  <a:pt x="0" y="0"/>
                </a:moveTo>
                <a:lnTo>
                  <a:pt x="1441450" y="0"/>
                </a:lnTo>
                <a:lnTo>
                  <a:pt x="1441450" y="1441450"/>
                </a:lnTo>
                <a:lnTo>
                  <a:pt x="0" y="1441450"/>
                </a:lnTo>
                <a:close/>
              </a:path>
            </a:pathLst>
          </a:custGeom>
          <a:ln>
            <a:solidFill>
              <a:srgbClr val="A35318"/>
            </a:solidFill>
          </a:ln>
        </p:spPr>
      </p:pic>
      <p:pic>
        <p:nvPicPr>
          <p:cNvPr id="1281" name="图片 1280"/>
          <p:cNvPicPr>
            <a:picLocks noChangeAspect="1"/>
          </p:cNvPicPr>
          <p:nvPr/>
        </p:nvPicPr>
        <p:blipFill>
          <a:blip r:embed="rId1"/>
          <a:srcRect l="23520" t="43913" r="64936" b="27531"/>
          <a:stretch>
            <a:fillRect/>
          </a:stretch>
        </p:blipFill>
        <p:spPr>
          <a:xfrm>
            <a:off x="5988958" y="3657415"/>
            <a:ext cx="1439862" cy="1441450"/>
          </a:xfrm>
          <a:custGeom>
            <a:avLst/>
            <a:gdLst>
              <a:gd name="connsiteX0" fmla="*/ 0 w 1439862"/>
              <a:gd name="connsiteY0" fmla="*/ 0 h 1441450"/>
              <a:gd name="connsiteX1" fmla="*/ 1439862 w 1439862"/>
              <a:gd name="connsiteY1" fmla="*/ 0 h 1441450"/>
              <a:gd name="connsiteX2" fmla="*/ 1439862 w 1439862"/>
              <a:gd name="connsiteY2" fmla="*/ 1441450 h 1441450"/>
              <a:gd name="connsiteX3" fmla="*/ 0 w 1439862"/>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39862" h="1441450">
                <a:moveTo>
                  <a:pt x="0" y="0"/>
                </a:moveTo>
                <a:lnTo>
                  <a:pt x="1439862" y="0"/>
                </a:lnTo>
                <a:lnTo>
                  <a:pt x="1439862" y="1441450"/>
                </a:lnTo>
                <a:lnTo>
                  <a:pt x="0" y="1441450"/>
                </a:lnTo>
                <a:close/>
              </a:path>
            </a:pathLst>
          </a:custGeom>
          <a:ln>
            <a:solidFill>
              <a:srgbClr val="A35318"/>
            </a:solidFill>
          </a:ln>
        </p:spPr>
      </p:pic>
      <p:pic>
        <p:nvPicPr>
          <p:cNvPr id="1280" name="图片 1279"/>
          <p:cNvPicPr>
            <a:picLocks noChangeAspect="1"/>
          </p:cNvPicPr>
          <p:nvPr/>
        </p:nvPicPr>
        <p:blipFill>
          <a:blip r:embed="rId1"/>
          <a:srcRect l="16156" t="45473" r="72300" b="25972"/>
          <a:stretch>
            <a:fillRect/>
          </a:stretch>
        </p:blipFill>
        <p:spPr>
          <a:xfrm>
            <a:off x="7995010" y="2936690"/>
            <a:ext cx="1439863" cy="1441450"/>
          </a:xfrm>
          <a:custGeom>
            <a:avLst/>
            <a:gdLst>
              <a:gd name="connsiteX0" fmla="*/ 0 w 1439863"/>
              <a:gd name="connsiteY0" fmla="*/ 0 h 1441450"/>
              <a:gd name="connsiteX1" fmla="*/ 1439863 w 1439863"/>
              <a:gd name="connsiteY1" fmla="*/ 0 h 1441450"/>
              <a:gd name="connsiteX2" fmla="*/ 1439863 w 1439863"/>
              <a:gd name="connsiteY2" fmla="*/ 1441450 h 1441450"/>
              <a:gd name="connsiteX3" fmla="*/ 0 w 1439863"/>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39863" h="1441450">
                <a:moveTo>
                  <a:pt x="0" y="0"/>
                </a:moveTo>
                <a:lnTo>
                  <a:pt x="1439863" y="0"/>
                </a:lnTo>
                <a:lnTo>
                  <a:pt x="1439863" y="1441450"/>
                </a:lnTo>
                <a:lnTo>
                  <a:pt x="0" y="1441450"/>
                </a:lnTo>
                <a:close/>
              </a:path>
            </a:pathLst>
          </a:custGeom>
          <a:ln>
            <a:solidFill>
              <a:srgbClr val="A35318"/>
            </a:solidFill>
          </a:ln>
        </p:spPr>
      </p:pic>
      <p:pic>
        <p:nvPicPr>
          <p:cNvPr id="1278" name="图片 1277"/>
          <p:cNvPicPr>
            <a:picLocks noChangeAspect="1"/>
          </p:cNvPicPr>
          <p:nvPr/>
        </p:nvPicPr>
        <p:blipFill>
          <a:blip r:embed="rId1"/>
          <a:srcRect l="33821" t="50619" r="54623" b="20826"/>
          <a:stretch>
            <a:fillRect/>
          </a:stretch>
        </p:blipFill>
        <p:spPr>
          <a:xfrm>
            <a:off x="8529091" y="3154265"/>
            <a:ext cx="1441450" cy="1441450"/>
          </a:xfrm>
          <a:custGeom>
            <a:avLst/>
            <a:gdLst>
              <a:gd name="connsiteX0" fmla="*/ 0 w 1441450"/>
              <a:gd name="connsiteY0" fmla="*/ 0 h 1441450"/>
              <a:gd name="connsiteX1" fmla="*/ 1441450 w 1441450"/>
              <a:gd name="connsiteY1" fmla="*/ 0 h 1441450"/>
              <a:gd name="connsiteX2" fmla="*/ 1441450 w 1441450"/>
              <a:gd name="connsiteY2" fmla="*/ 1441450 h 1441450"/>
              <a:gd name="connsiteX3" fmla="*/ 0 w 1441450"/>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41450" h="1441450">
                <a:moveTo>
                  <a:pt x="0" y="0"/>
                </a:moveTo>
                <a:lnTo>
                  <a:pt x="1441450" y="0"/>
                </a:lnTo>
                <a:lnTo>
                  <a:pt x="1441450" y="1441450"/>
                </a:lnTo>
                <a:lnTo>
                  <a:pt x="0" y="1441450"/>
                </a:lnTo>
                <a:close/>
              </a:path>
            </a:pathLst>
          </a:custGeom>
          <a:ln>
            <a:solidFill>
              <a:srgbClr val="A35318"/>
            </a:solidFill>
          </a:ln>
        </p:spPr>
      </p:pic>
      <p:sp>
        <p:nvSpPr>
          <p:cNvPr id="1030" name="椭圆 1029"/>
          <p:cNvSpPr/>
          <p:nvPr/>
        </p:nvSpPr>
        <p:spPr>
          <a:xfrm>
            <a:off x="1020212" y="3314123"/>
            <a:ext cx="1281593" cy="1281592"/>
          </a:xfrm>
          <a:prstGeom prst="ellipse">
            <a:avLst/>
          </a:prstGeom>
          <a:solidFill>
            <a:srgbClr val="A3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图片 1042"/>
          <p:cNvPicPr>
            <a:picLocks noChangeAspect="1"/>
          </p:cNvPicPr>
          <p:nvPr/>
        </p:nvPicPr>
        <p:blipFill>
          <a:blip r:embed="rId2"/>
          <a:stretch>
            <a:fillRect/>
          </a:stretch>
        </p:blipFill>
        <p:spPr>
          <a:xfrm>
            <a:off x="971154" y="2763408"/>
            <a:ext cx="1153962" cy="1546239"/>
          </a:xfrm>
          <a:prstGeom prst="rect">
            <a:avLst/>
          </a:prstGeom>
        </p:spPr>
      </p:pic>
      <p:sp>
        <p:nvSpPr>
          <p:cNvPr id="480" name="文本框 61"/>
          <p:cNvSpPr>
            <a:spLocks noChangeArrowheads="1"/>
          </p:cNvSpPr>
          <p:nvPr/>
        </p:nvSpPr>
        <p:spPr bwMode="auto">
          <a:xfrm>
            <a:off x="806003" y="36735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800" dirty="0" smtClean="0">
                <a:solidFill>
                  <a:srgbClr val="F72FF7"/>
                </a:solidFill>
                <a:latin typeface="迷你简准圆" panose="03000509000000000000" pitchFamily="65" charset="-122"/>
                <a:ea typeface="迷你简准圆" panose="03000509000000000000" pitchFamily="65" charset="-122"/>
              </a:rPr>
              <a:t>三、</a:t>
            </a:r>
            <a:r>
              <a:rPr lang="zh-CN" altLang="zh-CN" sz="2800" dirty="0" smtClean="0">
                <a:solidFill>
                  <a:srgbClr val="F72FF7"/>
                </a:solidFill>
                <a:latin typeface="迷你简准圆" panose="03000509000000000000" pitchFamily="65" charset="-122"/>
                <a:ea typeface="迷你简准圆" panose="03000509000000000000" pitchFamily="65" charset="-122"/>
              </a:rPr>
              <a:t>幼</a:t>
            </a:r>
            <a:r>
              <a:rPr lang="zh-CN" altLang="zh-CN" sz="2800" dirty="0">
                <a:solidFill>
                  <a:srgbClr val="F72FF7"/>
                </a:solidFill>
                <a:latin typeface="迷你简准圆" panose="03000509000000000000" pitchFamily="65" charset="-122"/>
                <a:ea typeface="迷你简准圆" panose="03000509000000000000" pitchFamily="65" charset="-122"/>
              </a:rPr>
              <a:t>儿园课程的基础</a:t>
            </a:r>
            <a:endParaRPr lang="zh-CN" altLang="zh-CN" sz="2800" dirty="0">
              <a:solidFill>
                <a:srgbClr val="F72FF7"/>
              </a:solidFill>
              <a:latin typeface="迷你简准圆" panose="03000509000000000000" pitchFamily="65" charset="-122"/>
              <a:ea typeface="迷你简准圆" panose="03000509000000000000" pitchFamily="65" charset="-122"/>
            </a:endParaRPr>
          </a:p>
        </p:txBody>
      </p:sp>
      <p:sp>
        <p:nvSpPr>
          <p:cNvPr id="481" name="矩形 62"/>
          <p:cNvSpPr>
            <a:spLocks noChangeArrowheads="1"/>
          </p:cNvSpPr>
          <p:nvPr/>
        </p:nvSpPr>
        <p:spPr bwMode="auto">
          <a:xfrm>
            <a:off x="315685" y="890579"/>
            <a:ext cx="11680371" cy="55425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latin typeface="方正少儿简体" panose="03000509000000000000" pitchFamily="65" charset="-122"/>
                <a:ea typeface="方正少儿简体" panose="03000509000000000000" pitchFamily="65" charset="-122"/>
              </a:rPr>
              <a:t>课程的基础，指的是影响课程目标、课程内容、课程实施和课程评价的基础领域。一般认为，课程的基础学科是心理学、社会学和哲学。</a:t>
            </a:r>
            <a:endParaRPr lang="zh-CN" altLang="zh-CN" sz="2000" dirty="0">
              <a:latin typeface="方正少儿简体" panose="03000509000000000000" pitchFamily="65" charset="-122"/>
              <a:ea typeface="方正少儿简体" panose="03000509000000000000" pitchFamily="65" charset="-122"/>
            </a:endParaRPr>
          </a:p>
          <a:p>
            <a:pPr lvl="0"/>
            <a:r>
              <a:rPr lang="zh-CN" altLang="en-US" sz="2000" dirty="0" smtClean="0">
                <a:latin typeface="方正少儿简体" panose="03000509000000000000" pitchFamily="65" charset="-122"/>
                <a:ea typeface="方正少儿简体" panose="03000509000000000000" pitchFamily="65" charset="-122"/>
              </a:rPr>
              <a:t>（一）</a:t>
            </a:r>
            <a:r>
              <a:rPr lang="zh-CN" altLang="zh-CN" sz="2000" dirty="0" smtClean="0">
                <a:latin typeface="方正少儿简体" panose="03000509000000000000" pitchFamily="65" charset="-122"/>
                <a:ea typeface="方正少儿简体" panose="03000509000000000000" pitchFamily="65" charset="-122"/>
              </a:rPr>
              <a:t>幼</a:t>
            </a:r>
            <a:r>
              <a:rPr lang="zh-CN" altLang="zh-CN" sz="2000" dirty="0">
                <a:latin typeface="方正少儿简体" panose="03000509000000000000" pitchFamily="65" charset="-122"/>
                <a:ea typeface="方正少儿简体" panose="03000509000000000000" pitchFamily="65" charset="-122"/>
              </a:rPr>
              <a:t>儿园课程的心理学基础</a:t>
            </a:r>
            <a:endParaRPr lang="zh-CN" altLang="zh-CN" sz="2000" dirty="0">
              <a:latin typeface="方正少儿简体" panose="03000509000000000000" pitchFamily="65" charset="-122"/>
              <a:ea typeface="方正少儿简体" panose="03000509000000000000" pitchFamily="65" charset="-122"/>
            </a:endParaRPr>
          </a:p>
          <a:p>
            <a:pPr lvl="0"/>
            <a:r>
              <a:rPr lang="en-US" altLang="zh-CN" sz="2000" dirty="0" smtClean="0">
                <a:latin typeface="方正少儿简体" panose="03000509000000000000" pitchFamily="65" charset="-122"/>
                <a:ea typeface="方正少儿简体" panose="03000509000000000000" pitchFamily="65" charset="-122"/>
              </a:rPr>
              <a:t>1</a:t>
            </a:r>
            <a:r>
              <a:rPr lang="zh-CN" altLang="en-US" sz="2000" dirty="0" smtClean="0">
                <a:latin typeface="方正少儿简体" panose="03000509000000000000" pitchFamily="65" charset="-122"/>
                <a:ea typeface="方正少儿简体" panose="03000509000000000000" pitchFamily="65" charset="-122"/>
              </a:rPr>
              <a:t>、</a:t>
            </a:r>
            <a:r>
              <a:rPr lang="zh-CN" altLang="zh-CN" sz="2000" dirty="0" smtClean="0">
                <a:latin typeface="方正少儿简体" panose="03000509000000000000" pitchFamily="65" charset="-122"/>
                <a:ea typeface="方正少儿简体" panose="03000509000000000000" pitchFamily="65" charset="-122"/>
              </a:rPr>
              <a:t>认</a:t>
            </a:r>
            <a:r>
              <a:rPr lang="zh-CN" altLang="zh-CN" sz="2000" dirty="0">
                <a:latin typeface="方正少儿简体" panose="03000509000000000000" pitchFamily="65" charset="-122"/>
                <a:ea typeface="方正少儿简体" panose="03000509000000000000" pitchFamily="65" charset="-122"/>
              </a:rPr>
              <a:t>知心理学与幼儿园课程</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皮亚杰理论的基本观点及对幼儿园课程的影像</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他将认知发展分成感知—运动阶段、前运算阶段、具体运算阶段和形式运算阶段。建议：为儿童提供实物，让儿童自己动手操作，帮助儿童发展提出问题的技能已经应该懂得为什么运算对于儿童来说是困难的。因此，许多学前教育者开始强调恶童的自主活动，强调为儿童提供实物让儿童自己动手操作，强调在活动过程中鼓励儿童的自我调节和反思，强调为儿童提供有待解决的问题情境。</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历史—文化学派维果茨基的理论与幼儿园课程</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重视社会文化对儿童发展的作用，反应了认知心理学从强调个体到强调情境的发展趋势。最近发展区，指的是儿童实际心理年龄与其依靠帮助解决问题所能达到的水平中间的差异。因此，教育要针对儿童认知发展的者两种水平，不要只关注儿童发张的过去，更应关注儿童发展的未来，只有走在发展之前并能指引发展的教学才是良好的教育。</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认知心理学研究的新进展与幼儿园课程</a:t>
            </a:r>
            <a:endParaRPr lang="zh-CN" altLang="zh-CN" sz="2000" dirty="0">
              <a:latin typeface="方正少儿简体" panose="03000509000000000000" pitchFamily="65" charset="-122"/>
              <a:ea typeface="方正少儿简体" panose="03000509000000000000" pitchFamily="65" charset="-122"/>
            </a:endParaRPr>
          </a:p>
          <a:p>
            <a:r>
              <a:rPr lang="en-US" altLang="zh-CN" sz="2000" dirty="0">
                <a:latin typeface="方正少儿简体" panose="03000509000000000000" pitchFamily="65" charset="-122"/>
                <a:ea typeface="方正少儿简体" panose="03000509000000000000" pitchFamily="65" charset="-122"/>
              </a:rPr>
              <a:t>            </a:t>
            </a:r>
            <a:r>
              <a:rPr lang="zh-CN" altLang="zh-CN" sz="2000" dirty="0">
                <a:latin typeface="方正少儿简体" panose="03000509000000000000" pitchFamily="65" charset="-122"/>
                <a:ea typeface="方正少儿简体" panose="03000509000000000000" pitchFamily="65" charset="-122"/>
              </a:rPr>
              <a:t>多元智能理论，认为所有的个体有九种相对独立的智能领域，（语言智能、数理逻辑智能、视觉—空间智能、音乐智能、肢体运动智能、人际交往智能、自我反省智能、自然观察智能和生存智能）</a:t>
            </a:r>
            <a:endParaRPr lang="zh-CN" altLang="zh-CN" sz="2000" dirty="0">
              <a:latin typeface="方正少儿简体" panose="03000509000000000000" pitchFamily="65" charset="-122"/>
              <a:ea typeface="方正少儿简体" panose="03000509000000000000" pitchFamily="65" charset="-122"/>
            </a:endParaRPr>
          </a:p>
          <a:p>
            <a:pPr algn="r" eaLnBrk="1" hangingPunct="1">
              <a:lnSpc>
                <a:spcPts val="1700"/>
              </a:lnSpc>
            </a:pPr>
            <a:endParaRPr lang="zh-CN" altLang="en-US" sz="1600" dirty="0">
              <a:latin typeface="Calibri" panose="020F0502020204030204" pitchFamily="34" charset="0"/>
              <a:ea typeface="微软雅黑" panose="020B0503020204020204" pitchFamily="34" charset="-122"/>
              <a:sym typeface="宋体" panose="02010600030101010101" pitchFamily="2" charset="-122"/>
            </a:endParaRPr>
          </a:p>
        </p:txBody>
      </p:sp>
      <p:pic>
        <p:nvPicPr>
          <p:cNvPr id="1276" name="图片 1275"/>
          <p:cNvPicPr>
            <a:picLocks noChangeAspect="1"/>
          </p:cNvPicPr>
          <p:nvPr/>
        </p:nvPicPr>
        <p:blipFill>
          <a:blip r:embed="rId3"/>
          <a:srcRect l="71207" t="14311" r="17231" b="57134"/>
          <a:stretch>
            <a:fillRect/>
          </a:stretch>
        </p:blipFill>
        <p:spPr>
          <a:xfrm>
            <a:off x="10066338" y="1262744"/>
            <a:ext cx="1123734" cy="1123734"/>
          </a:xfrm>
          <a:custGeom>
            <a:avLst/>
            <a:gdLst>
              <a:gd name="connsiteX0" fmla="*/ 0 w 1441450"/>
              <a:gd name="connsiteY0" fmla="*/ 0 h 1441450"/>
              <a:gd name="connsiteX1" fmla="*/ 1441450 w 1441450"/>
              <a:gd name="connsiteY1" fmla="*/ 0 h 1441450"/>
              <a:gd name="connsiteX2" fmla="*/ 1441450 w 1441450"/>
              <a:gd name="connsiteY2" fmla="*/ 1441450 h 1441450"/>
              <a:gd name="connsiteX3" fmla="*/ 0 w 1441450"/>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41450" h="1441450">
                <a:moveTo>
                  <a:pt x="0" y="0"/>
                </a:moveTo>
                <a:lnTo>
                  <a:pt x="1441450" y="0"/>
                </a:lnTo>
                <a:lnTo>
                  <a:pt x="1441450" y="1441450"/>
                </a:lnTo>
                <a:lnTo>
                  <a:pt x="0" y="1441450"/>
                </a:lnTo>
                <a:close/>
              </a:path>
            </a:pathLst>
          </a:custGeom>
          <a:ln>
            <a:solidFill>
              <a:srgbClr val="A35318"/>
            </a:solidFill>
          </a:ln>
        </p:spPr>
      </p:pic>
      <p:pic>
        <p:nvPicPr>
          <p:cNvPr id="483" name="图片 482"/>
          <p:cNvPicPr>
            <a:picLocks noChangeAspect="1"/>
          </p:cNvPicPr>
          <p:nvPr/>
        </p:nvPicPr>
        <p:blipFill>
          <a:blip r:embed="rId1"/>
          <a:srcRect l="2002" t="19136" r="80105" b="36650"/>
          <a:stretch>
            <a:fillRect/>
          </a:stretch>
        </p:blipFill>
        <p:spPr>
          <a:xfrm>
            <a:off x="6889167" y="964187"/>
            <a:ext cx="1441450" cy="1422290"/>
          </a:xfrm>
          <a:custGeom>
            <a:avLst/>
            <a:gdLst>
              <a:gd name="connsiteX0" fmla="*/ 0 w 1441450"/>
              <a:gd name="connsiteY0" fmla="*/ 0 h 1441450"/>
              <a:gd name="connsiteX1" fmla="*/ 1441450 w 1441450"/>
              <a:gd name="connsiteY1" fmla="*/ 0 h 1441450"/>
              <a:gd name="connsiteX2" fmla="*/ 1441450 w 1441450"/>
              <a:gd name="connsiteY2" fmla="*/ 1441450 h 1441450"/>
              <a:gd name="connsiteX3" fmla="*/ 0 w 1441450"/>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41450" h="1441450">
                <a:moveTo>
                  <a:pt x="0" y="0"/>
                </a:moveTo>
                <a:lnTo>
                  <a:pt x="1441450" y="0"/>
                </a:lnTo>
                <a:lnTo>
                  <a:pt x="1441450" y="1441450"/>
                </a:lnTo>
                <a:lnTo>
                  <a:pt x="0" y="1441450"/>
                </a:lnTo>
                <a:close/>
              </a:path>
            </a:pathLst>
          </a:custGeom>
          <a:ln>
            <a:solidFill>
              <a:srgbClr val="A35318"/>
            </a:solidFill>
          </a:ln>
        </p:spPr>
      </p:pic>
      <p:pic>
        <p:nvPicPr>
          <p:cNvPr id="1279" name="图片 1278"/>
          <p:cNvPicPr>
            <a:picLocks noChangeAspect="1"/>
          </p:cNvPicPr>
          <p:nvPr/>
        </p:nvPicPr>
        <p:blipFill>
          <a:blip r:embed="rId1"/>
          <a:srcRect l="45872" t="48490" r="42585" b="22954"/>
          <a:stretch>
            <a:fillRect/>
          </a:stretch>
        </p:blipFill>
        <p:spPr>
          <a:xfrm>
            <a:off x="180616" y="5889171"/>
            <a:ext cx="1250774" cy="913610"/>
          </a:xfrm>
          <a:custGeom>
            <a:avLst/>
            <a:gdLst>
              <a:gd name="connsiteX0" fmla="*/ 0 w 1439863"/>
              <a:gd name="connsiteY0" fmla="*/ 0 h 1441450"/>
              <a:gd name="connsiteX1" fmla="*/ 1439863 w 1439863"/>
              <a:gd name="connsiteY1" fmla="*/ 0 h 1441450"/>
              <a:gd name="connsiteX2" fmla="*/ 1439863 w 1439863"/>
              <a:gd name="connsiteY2" fmla="*/ 1441450 h 1441450"/>
              <a:gd name="connsiteX3" fmla="*/ 0 w 1439863"/>
              <a:gd name="connsiteY3" fmla="*/ 1441450 h 1441450"/>
            </a:gdLst>
            <a:ahLst/>
            <a:cxnLst>
              <a:cxn ang="0">
                <a:pos x="connsiteX0" y="connsiteY0"/>
              </a:cxn>
              <a:cxn ang="0">
                <a:pos x="connsiteX1" y="connsiteY1"/>
              </a:cxn>
              <a:cxn ang="0">
                <a:pos x="connsiteX2" y="connsiteY2"/>
              </a:cxn>
              <a:cxn ang="0">
                <a:pos x="connsiteX3" y="connsiteY3"/>
              </a:cxn>
            </a:cxnLst>
            <a:rect l="l" t="t" r="r" b="b"/>
            <a:pathLst>
              <a:path w="1439863" h="1441450">
                <a:moveTo>
                  <a:pt x="0" y="0"/>
                </a:moveTo>
                <a:lnTo>
                  <a:pt x="1439863" y="0"/>
                </a:lnTo>
                <a:lnTo>
                  <a:pt x="1439863" y="1441450"/>
                </a:lnTo>
                <a:lnTo>
                  <a:pt x="0" y="1441450"/>
                </a:lnTo>
                <a:close/>
              </a:path>
            </a:pathLst>
          </a:custGeom>
          <a:ln>
            <a:solidFill>
              <a:srgbClr val="A35318"/>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 to="" calcmode="lin" valueType="num">
                                      <p:cBhvr>
                                        <p:cTn id="7" dur="1" fill="hold"/>
                                        <p:tgtEl>
                                          <p:spTgt spid="480"/>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wipe(down)">
                                      <p:cBhvr>
                                        <p:cTn id="12"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480" grpId="1"/>
      <p:bldP spid="481" grpId="0" animBg="1"/>
      <p:bldP spid="48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椭圆 1039"/>
          <p:cNvSpPr/>
          <p:nvPr/>
        </p:nvSpPr>
        <p:spPr>
          <a:xfrm>
            <a:off x="3594811" y="296376"/>
            <a:ext cx="1564590" cy="1564589"/>
          </a:xfrm>
          <a:prstGeom prst="ellipse">
            <a:avLst/>
          </a:prstGeom>
          <a:solidFill>
            <a:srgbClr val="F05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8306705" y="4829340"/>
            <a:ext cx="3873955" cy="2020224"/>
            <a:chOff x="-194387" y="3651136"/>
            <a:chExt cx="6156624" cy="3210610"/>
          </a:xfrm>
        </p:grpSpPr>
        <p:sp>
          <p:nvSpPr>
            <p:cNvPr id="90" name="Freeform 685"/>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0" name="椭圆 1029"/>
          <p:cNvSpPr/>
          <p:nvPr/>
        </p:nvSpPr>
        <p:spPr>
          <a:xfrm>
            <a:off x="2377866" y="3398752"/>
            <a:ext cx="1281593" cy="1281592"/>
          </a:xfrm>
          <a:prstGeom prst="ellipse">
            <a:avLst/>
          </a:prstGeom>
          <a:solidFill>
            <a:srgbClr val="A3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p:cNvSpPr/>
          <p:nvPr/>
        </p:nvSpPr>
        <p:spPr>
          <a:xfrm>
            <a:off x="7359066" y="3885649"/>
            <a:ext cx="2342900" cy="2342898"/>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椭圆 1031"/>
          <p:cNvSpPr/>
          <p:nvPr/>
        </p:nvSpPr>
        <p:spPr>
          <a:xfrm>
            <a:off x="9981585" y="515700"/>
            <a:ext cx="1479277" cy="1479276"/>
          </a:xfrm>
          <a:prstGeom prst="ellipse">
            <a:avLst/>
          </a:prstGeom>
          <a:solidFill>
            <a:srgbClr val="4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椭圆 1032"/>
          <p:cNvSpPr/>
          <p:nvPr/>
        </p:nvSpPr>
        <p:spPr>
          <a:xfrm>
            <a:off x="4035647" y="5265258"/>
            <a:ext cx="1454824" cy="1454822"/>
          </a:xfrm>
          <a:prstGeom prst="ellipse">
            <a:avLst/>
          </a:prstGeom>
          <a:solidFill>
            <a:srgbClr val="CD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51"/>
          <p:cNvSpPr>
            <a:spLocks noChangeArrowheads="1"/>
          </p:cNvSpPr>
          <p:nvPr/>
        </p:nvSpPr>
        <p:spPr bwMode="auto">
          <a:xfrm>
            <a:off x="842010" y="2961005"/>
            <a:ext cx="5372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spcBef>
                <a:spcPts val="1000"/>
              </a:spcBef>
            </a:pPr>
            <a:r>
              <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rPr>
              <a:t>4、行为主义心理学与幼儿园课程</a:t>
            </a:r>
            <a:endPar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endParaRPr>
          </a:p>
        </p:txBody>
      </p:sp>
      <p:grpSp>
        <p:nvGrpSpPr>
          <p:cNvPr id="1051" name="组合 1050"/>
          <p:cNvGrpSpPr/>
          <p:nvPr/>
        </p:nvGrpSpPr>
        <p:grpSpPr>
          <a:xfrm>
            <a:off x="641102" y="515864"/>
            <a:ext cx="9505950" cy="2475865"/>
            <a:chOff x="5912398" y="1748386"/>
            <a:chExt cx="9505950" cy="2475865"/>
          </a:xfrm>
        </p:grpSpPr>
        <p:sp>
          <p:nvSpPr>
            <p:cNvPr id="1052" name="矩形 51"/>
            <p:cNvSpPr>
              <a:spLocks noChangeArrowheads="1"/>
            </p:cNvSpPr>
            <p:nvPr/>
          </p:nvSpPr>
          <p:spPr bwMode="auto">
            <a:xfrm>
              <a:off x="6126393" y="1748386"/>
              <a:ext cx="43040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spcBef>
                  <a:spcPts val="1000"/>
                </a:spcBef>
              </a:pPr>
              <a:r>
                <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rPr>
                <a:t>2、成熟理论与幼儿园课程</a:t>
              </a:r>
              <a:endPar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endParaRPr>
            </a:p>
          </p:txBody>
        </p:sp>
        <p:sp>
          <p:nvSpPr>
            <p:cNvPr id="1053" name="矩形 52"/>
            <p:cNvSpPr>
              <a:spLocks noChangeArrowheads="1"/>
            </p:cNvSpPr>
            <p:nvPr/>
          </p:nvSpPr>
          <p:spPr bwMode="auto">
            <a:xfrm>
              <a:off x="5912398" y="2586586"/>
              <a:ext cx="9505950" cy="163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主张人力发展过程主要有遗传决定，人类的基因以系统的方式按一定的规律发展，虽然环境会影响自然的发展，但是不能根本改变这些发展模式；儿童的学习取决于成熟，而成熟的顺序取决于基因决定的时间性，在儿童生理成熟之前的早期训练时不会产生显著效果的</a:t>
              </a:r>
              <a:r>
                <a:rPr lang="zh-CN" altLang="en-US" sz="20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20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2" name="文本框 1"/>
          <p:cNvSpPr txBox="1"/>
          <p:nvPr/>
        </p:nvSpPr>
        <p:spPr>
          <a:xfrm>
            <a:off x="855345" y="3674745"/>
            <a:ext cx="9336405" cy="2676525"/>
          </a:xfrm>
          <a:prstGeom prst="rect">
            <a:avLst/>
          </a:prstGeom>
          <a:noFill/>
          <a:ln w="9525">
            <a:noFill/>
          </a:ln>
        </p:spPr>
        <p:txBody>
          <a:bodyPr wrap="square">
            <a:spAutoFit/>
          </a:bodyPr>
          <a:p>
            <a:pPr indent="0"/>
            <a:r>
              <a:rPr lang="zh-CN" sz="2400" b="0">
                <a:latin typeface="+mj-ea"/>
                <a:ea typeface="+mj-ea"/>
              </a:rPr>
              <a:t>行为主义理论家反对内省，否认意识，认为对人的心理学研究应当集中于可观察的行为。认为，人的行为大部分是操作性的，任何习得都与及时强化有关，因此可以通过强化塑造儿童的行为，而练习之所以重要，是因为它在儿童行为形成中重复强化提供了机会。因此，在编制儿童课程时，对儿童学习任务的分析、确认儿童原有的知识水平、以小步梯进的方式施教复杂的学习任务以及在教学中运用强化的手段等都是最为基本的。</a:t>
            </a:r>
            <a:endParaRPr lang="zh-CN" altLang="en-US" sz="2400" b="0">
              <a:latin typeface="+mj-ea"/>
              <a:ea typeface="+mj-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 calcmode="lin" valueType="num">
                                      <p:cBhvr additive="base">
                                        <p:cTn id="7" dur="500" fill="hold"/>
                                        <p:tgtEl>
                                          <p:spTgt spid="1051"/>
                                        </p:tgtEl>
                                        <p:attrNameLst>
                                          <p:attrName>ppt_x</p:attrName>
                                        </p:attrNameLst>
                                      </p:cBhvr>
                                      <p:tavLst>
                                        <p:tav tm="0">
                                          <p:val>
                                            <p:strVal val="#ppt_x"/>
                                          </p:val>
                                        </p:tav>
                                        <p:tav tm="100000">
                                          <p:val>
                                            <p:strVal val="#ppt_x"/>
                                          </p:val>
                                        </p:tav>
                                      </p:tavLst>
                                    </p:anim>
                                    <p:anim calcmode="lin" valueType="num">
                                      <p:cBhvr additive="base">
                                        <p:cTn id="8" dur="500" fill="hold"/>
                                        <p:tgtEl>
                                          <p:spTgt spid="1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47"/>
                                        </p:tgtEl>
                                        <p:attrNameLst>
                                          <p:attrName>style.visibility</p:attrName>
                                        </p:attrNameLst>
                                      </p:cBhvr>
                                      <p:to>
                                        <p:strVal val="visible"/>
                                      </p:to>
                                    </p:set>
                                    <p:animEffect transition="in" filter="checkerboard(across)">
                                      <p:cBhvr>
                                        <p:cTn id="13" dur="500"/>
                                        <p:tgtEl>
                                          <p:spTgt spid="104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 grpId="0"/>
      <p:bldP spid="1047"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0" name="组合 669"/>
          <p:cNvGrpSpPr/>
          <p:nvPr/>
        </p:nvGrpSpPr>
        <p:grpSpPr>
          <a:xfrm>
            <a:off x="6807200" y="887095"/>
            <a:ext cx="3261995" cy="3935730"/>
            <a:chOff x="6171117" y="5479616"/>
            <a:chExt cx="967626" cy="1152613"/>
          </a:xfrm>
        </p:grpSpPr>
        <p:sp>
          <p:nvSpPr>
            <p:cNvPr id="671" name="Freeform 89"/>
            <p:cNvSpPr/>
            <p:nvPr>
              <p:custDataLst>
                <p:tags r:id="rId1"/>
              </p:custDataLst>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2" name="Freeform 90"/>
            <p:cNvSpPr/>
            <p:nvPr>
              <p:custDataLst>
                <p:tags r:id="rId2"/>
              </p:custDataLst>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3" name="Freeform 94"/>
            <p:cNvSpPr/>
            <p:nvPr>
              <p:custDataLst>
                <p:tags r:id="rId3"/>
              </p:custDataLst>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4" name="Freeform 95"/>
            <p:cNvSpPr/>
            <p:nvPr>
              <p:custDataLst>
                <p:tags r:id="rId4"/>
              </p:custDataLst>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
        <p:nvSpPr>
          <p:cNvPr id="2" name="文本框 1"/>
          <p:cNvSpPr txBox="1"/>
          <p:nvPr/>
        </p:nvSpPr>
        <p:spPr>
          <a:xfrm>
            <a:off x="1088390" y="1750060"/>
            <a:ext cx="10006330" cy="4675505"/>
          </a:xfrm>
          <a:prstGeom prst="rect">
            <a:avLst/>
          </a:prstGeom>
          <a:noFill/>
        </p:spPr>
        <p:txBody>
          <a:bodyPr wrap="square" rtlCol="0" anchor="t">
            <a:noAutofit/>
          </a:bodyPr>
          <a:p>
            <a:pPr indent="0" fontAlgn="auto">
              <a:lnSpc>
                <a:spcPts val="35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认为发展是依照渐成原则经行的，每一个阶段都有一个生理学的成熟与社会文化环境、社会期望间的冲突和矛盾所决定的危机，人格发展的过程是危机不断决定，各阶段不断转化的过程。</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indent="0" fontAlgn="auto">
              <a:lnSpc>
                <a:spcPts val="35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因此，提出0—1岁半这个阶段的发展任务是培养儿童的信任感；2—3岁阶段是培养自主性；4—5岁阶段是培养主动性。</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文本框 2"/>
          <p:cNvSpPr txBox="1"/>
          <p:nvPr/>
        </p:nvSpPr>
        <p:spPr>
          <a:xfrm>
            <a:off x="828040" y="717550"/>
            <a:ext cx="6096000" cy="521970"/>
          </a:xfrm>
          <a:prstGeom prst="rect">
            <a:avLst/>
          </a:prstGeom>
          <a:noFill/>
        </p:spPr>
        <p:txBody>
          <a:bodyPr wrap="square" rtlCol="0" anchor="t">
            <a:spAutoFit/>
          </a:bodyPr>
          <a:p>
            <a:pPr algn="l" eaLnBrk="1" hangingPunct="1">
              <a:spcBef>
                <a:spcPts val="1000"/>
              </a:spcBef>
            </a:pPr>
            <a:r>
              <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rPr>
              <a:t>3、精神分析理论与幼儿园课程</a:t>
            </a:r>
            <a:endParaRPr lang="zh-CN" altLang="en-US" sz="2800" b="1" dirty="0">
              <a:highlight>
                <a:srgbClr val="00FF00"/>
              </a:highlight>
              <a:latin typeface="华文彩云" panose="02010800040101010101" charset="-122"/>
              <a:ea typeface="华文彩云" panose="02010800040101010101" charset="-122"/>
              <a:cs typeface="华文彩云" panose="02010800040101010101" charset="-122"/>
              <a:sym typeface="微软雅黑" panose="020B0503020204020204" pitchFamily="34" charset="-122"/>
            </a:endParaRPr>
          </a:p>
        </p:txBody>
      </p:sp>
      <p:grpSp>
        <p:nvGrpSpPr>
          <p:cNvPr id="4" name="组合 3"/>
          <p:cNvGrpSpPr/>
          <p:nvPr/>
        </p:nvGrpSpPr>
        <p:grpSpPr>
          <a:xfrm>
            <a:off x="-123810" y="4108197"/>
            <a:ext cx="12408377" cy="2843587"/>
            <a:chOff x="-123810" y="4108197"/>
            <a:chExt cx="12408377" cy="2843587"/>
          </a:xfrm>
        </p:grpSpPr>
        <p:sp>
          <p:nvSpPr>
            <p:cNvPr id="303" name="Freeform 18"/>
            <p:cNvSpPr/>
            <p:nvPr>
              <p:custDataLst>
                <p:tags r:id="rId5"/>
              </p:custDataLst>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4" name="Freeform 19"/>
            <p:cNvSpPr/>
            <p:nvPr>
              <p:custDataLst>
                <p:tags r:id="rId6"/>
              </p:custDataLst>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5" name="Freeform 20"/>
            <p:cNvSpPr/>
            <p:nvPr>
              <p:custDataLst>
                <p:tags r:id="rId7"/>
              </p:custDataLst>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6" name="Freeform 21"/>
            <p:cNvSpPr/>
            <p:nvPr>
              <p:custDataLst>
                <p:tags r:id="rId8"/>
              </p:custDataLst>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7" name="Freeform 22"/>
            <p:cNvSpPr>
              <a:spLocks noEditPoints="1"/>
            </p:cNvSpPr>
            <p:nvPr>
              <p:custDataLst>
                <p:tags r:id="rId9"/>
              </p:custDataLst>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8" name="Freeform 23"/>
            <p:cNvSpPr>
              <a:spLocks noEditPoints="1"/>
            </p:cNvSpPr>
            <p:nvPr>
              <p:custDataLst>
                <p:tags r:id="rId10"/>
              </p:custDataLst>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1" name="Freeform 26"/>
            <p:cNvSpPr/>
            <p:nvPr>
              <p:custDataLst>
                <p:tags r:id="rId11"/>
              </p:custDataLst>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2" name="Freeform 27"/>
            <p:cNvSpPr/>
            <p:nvPr>
              <p:custDataLst>
                <p:tags r:id="rId12"/>
              </p:custDataLst>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3" name="Freeform 28"/>
            <p:cNvSpPr>
              <a:spLocks noEditPoints="1"/>
            </p:cNvSpPr>
            <p:nvPr>
              <p:custDataLst>
                <p:tags r:id="rId13"/>
              </p:custDataLst>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4" name="Freeform 29"/>
            <p:cNvSpPr>
              <a:spLocks noEditPoints="1"/>
            </p:cNvSpPr>
            <p:nvPr>
              <p:custDataLst>
                <p:tags r:id="rId14"/>
              </p:custDataLst>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5" name="Freeform 30"/>
            <p:cNvSpPr>
              <a:spLocks noEditPoints="1"/>
            </p:cNvSpPr>
            <p:nvPr>
              <p:custDataLst>
                <p:tags r:id="rId15"/>
              </p:custDataLst>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6" name="Freeform 31"/>
            <p:cNvSpPr>
              <a:spLocks noEditPoints="1"/>
            </p:cNvSpPr>
            <p:nvPr>
              <p:custDataLst>
                <p:tags r:id="rId16"/>
              </p:custDataLst>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7" name="Freeform 32"/>
            <p:cNvSpPr>
              <a:spLocks noEditPoints="1"/>
            </p:cNvSpPr>
            <p:nvPr>
              <p:custDataLst>
                <p:tags r:id="rId17"/>
              </p:custDataLst>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8" name="Freeform 33"/>
            <p:cNvSpPr/>
            <p:nvPr>
              <p:custDataLst>
                <p:tags r:id="rId18"/>
              </p:custDataLst>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9" name="Freeform 34"/>
            <p:cNvSpPr/>
            <p:nvPr>
              <p:custDataLst>
                <p:tags r:id="rId19"/>
              </p:custDataLst>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0" name="Freeform 35"/>
            <p:cNvSpPr/>
            <p:nvPr>
              <p:custDataLst>
                <p:tags r:id="rId20"/>
              </p:custDataLst>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1" name="Freeform 36"/>
            <p:cNvSpPr/>
            <p:nvPr>
              <p:custDataLst>
                <p:tags r:id="rId21"/>
              </p:custDataLst>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2" name="Freeform 37"/>
            <p:cNvSpPr/>
            <p:nvPr>
              <p:custDataLst>
                <p:tags r:id="rId22"/>
              </p:custDataLst>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3" name="Freeform 38"/>
            <p:cNvSpPr/>
            <p:nvPr>
              <p:custDataLst>
                <p:tags r:id="rId23"/>
              </p:custDataLst>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4" name="Freeform 39"/>
            <p:cNvSpPr/>
            <p:nvPr>
              <p:custDataLst>
                <p:tags r:id="rId24"/>
              </p:custDataLst>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5" name="Freeform 40"/>
            <p:cNvSpPr/>
            <p:nvPr>
              <p:custDataLst>
                <p:tags r:id="rId25"/>
              </p:custDataLst>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6" name="Freeform 41"/>
            <p:cNvSpPr/>
            <p:nvPr>
              <p:custDataLst>
                <p:tags r:id="rId26"/>
              </p:custDataLst>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7" name="Freeform 42"/>
            <p:cNvSpPr/>
            <p:nvPr>
              <p:custDataLst>
                <p:tags r:id="rId27"/>
              </p:custDataLst>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8" name="Freeform 43"/>
            <p:cNvSpPr/>
            <p:nvPr>
              <p:custDataLst>
                <p:tags r:id="rId28"/>
              </p:custDataLst>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9" name="Freeform 44"/>
            <p:cNvSpPr/>
            <p:nvPr>
              <p:custDataLst>
                <p:tags r:id="rId29"/>
              </p:custDataLst>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0" name="Freeform 45"/>
            <p:cNvSpPr/>
            <p:nvPr>
              <p:custDataLst>
                <p:tags r:id="rId30"/>
              </p:custDataLst>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1" name="Freeform 46"/>
            <p:cNvSpPr/>
            <p:nvPr>
              <p:custDataLst>
                <p:tags r:id="rId31"/>
              </p:custDataLst>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2" name="Freeform 47"/>
            <p:cNvSpPr/>
            <p:nvPr>
              <p:custDataLst>
                <p:tags r:id="rId32"/>
              </p:custDataLst>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3" name="Freeform 48"/>
            <p:cNvSpPr/>
            <p:nvPr>
              <p:custDataLst>
                <p:tags r:id="rId33"/>
              </p:custDataLst>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4" name="Freeform 49"/>
            <p:cNvSpPr/>
            <p:nvPr>
              <p:custDataLst>
                <p:tags r:id="rId34"/>
              </p:custDataLst>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5" name="Freeform 50"/>
            <p:cNvSpPr/>
            <p:nvPr>
              <p:custDataLst>
                <p:tags r:id="rId35"/>
              </p:custDataLst>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6" name="Freeform 51"/>
            <p:cNvSpPr/>
            <p:nvPr>
              <p:custDataLst>
                <p:tags r:id="rId36"/>
              </p:custDataLst>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7" name="Freeform 52"/>
            <p:cNvSpPr/>
            <p:nvPr>
              <p:custDataLst>
                <p:tags r:id="rId37"/>
              </p:custDataLst>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8" name="Freeform 53"/>
            <p:cNvSpPr/>
            <p:nvPr>
              <p:custDataLst>
                <p:tags r:id="rId38"/>
              </p:custDataLst>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9" name="Freeform 54"/>
            <p:cNvSpPr/>
            <p:nvPr>
              <p:custDataLst>
                <p:tags r:id="rId39"/>
              </p:custDataLst>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0" name="Freeform 55"/>
            <p:cNvSpPr/>
            <p:nvPr>
              <p:custDataLst>
                <p:tags r:id="rId40"/>
              </p:custDataLst>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1" name="Freeform 56"/>
            <p:cNvSpPr/>
            <p:nvPr>
              <p:custDataLst>
                <p:tags r:id="rId41"/>
              </p:custDataLst>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2" name="Freeform 57"/>
            <p:cNvSpPr/>
            <p:nvPr>
              <p:custDataLst>
                <p:tags r:id="rId42"/>
              </p:custDataLst>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3" name="Freeform 58"/>
            <p:cNvSpPr/>
            <p:nvPr>
              <p:custDataLst>
                <p:tags r:id="rId43"/>
              </p:custDataLst>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4" name="Freeform 59"/>
            <p:cNvSpPr/>
            <p:nvPr>
              <p:custDataLst>
                <p:tags r:id="rId44"/>
              </p:custDataLst>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5" name="Freeform 60"/>
            <p:cNvSpPr/>
            <p:nvPr>
              <p:custDataLst>
                <p:tags r:id="rId45"/>
              </p:custDataLst>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6" name="Freeform 61"/>
            <p:cNvSpPr/>
            <p:nvPr>
              <p:custDataLst>
                <p:tags r:id="rId46"/>
              </p:custDataLst>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7" name="Freeform 62"/>
            <p:cNvSpPr/>
            <p:nvPr>
              <p:custDataLst>
                <p:tags r:id="rId47"/>
              </p:custDataLst>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8" name="Freeform 63"/>
            <p:cNvSpPr/>
            <p:nvPr>
              <p:custDataLst>
                <p:tags r:id="rId48"/>
              </p:custDataLst>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9" name="Freeform 64"/>
            <p:cNvSpPr>
              <a:spLocks noEditPoints="1"/>
            </p:cNvSpPr>
            <p:nvPr>
              <p:custDataLst>
                <p:tags r:id="rId49"/>
              </p:custDataLst>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0" name="Freeform 65"/>
            <p:cNvSpPr>
              <a:spLocks noEditPoints="1"/>
            </p:cNvSpPr>
            <p:nvPr>
              <p:custDataLst>
                <p:tags r:id="rId50"/>
              </p:custDataLst>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1" name="Rectangle 66"/>
            <p:cNvSpPr>
              <a:spLocks noChangeArrowheads="1"/>
            </p:cNvSpPr>
            <p:nvPr>
              <p:custDataLst>
                <p:tags r:id="rId51"/>
              </p:custDataLst>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52" name="Rectangle 67"/>
            <p:cNvSpPr>
              <a:spLocks noChangeArrowheads="1"/>
            </p:cNvSpPr>
            <p:nvPr>
              <p:custDataLst>
                <p:tags r:id="rId52"/>
              </p:custDataLst>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53" name="Rectangle 68"/>
            <p:cNvSpPr>
              <a:spLocks noChangeArrowheads="1"/>
            </p:cNvSpPr>
            <p:nvPr>
              <p:custDataLst>
                <p:tags r:id="rId53"/>
              </p:custDataLst>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54" name="Rectangle 69"/>
            <p:cNvSpPr>
              <a:spLocks noChangeArrowheads="1"/>
            </p:cNvSpPr>
            <p:nvPr>
              <p:custDataLst>
                <p:tags r:id="rId54"/>
              </p:custDataLst>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55" name="Freeform 70"/>
            <p:cNvSpPr/>
            <p:nvPr>
              <p:custDataLst>
                <p:tags r:id="rId55"/>
              </p:custDataLst>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6" name="Freeform 71"/>
            <p:cNvSpPr/>
            <p:nvPr>
              <p:custDataLst>
                <p:tags r:id="rId56"/>
              </p:custDataLst>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7" name="Freeform 72"/>
            <p:cNvSpPr/>
            <p:nvPr>
              <p:custDataLst>
                <p:tags r:id="rId57"/>
              </p:custDataLst>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8" name="Freeform 73"/>
            <p:cNvSpPr/>
            <p:nvPr>
              <p:custDataLst>
                <p:tags r:id="rId58"/>
              </p:custDataLst>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9" name="Freeform 74"/>
            <p:cNvSpPr/>
            <p:nvPr>
              <p:custDataLst>
                <p:tags r:id="rId59"/>
              </p:custDataLst>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0" name="Freeform 75"/>
            <p:cNvSpPr/>
            <p:nvPr>
              <p:custDataLst>
                <p:tags r:id="rId60"/>
              </p:custDataLst>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1" name="Freeform 76"/>
            <p:cNvSpPr/>
            <p:nvPr>
              <p:custDataLst>
                <p:tags r:id="rId61"/>
              </p:custDataLst>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2" name="Freeform 77"/>
            <p:cNvSpPr/>
            <p:nvPr>
              <p:custDataLst>
                <p:tags r:id="rId62"/>
              </p:custDataLst>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3" name="Freeform 78"/>
            <p:cNvSpPr/>
            <p:nvPr>
              <p:custDataLst>
                <p:tags r:id="rId63"/>
              </p:custDataLst>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4" name="Freeform 79"/>
            <p:cNvSpPr/>
            <p:nvPr>
              <p:custDataLst>
                <p:tags r:id="rId64"/>
              </p:custDataLst>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5" name="Freeform 80"/>
            <p:cNvSpPr/>
            <p:nvPr>
              <p:custDataLst>
                <p:tags r:id="rId65"/>
              </p:custDataLst>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6" name="Freeform 81"/>
            <p:cNvSpPr/>
            <p:nvPr>
              <p:custDataLst>
                <p:tags r:id="rId66"/>
              </p:custDataLst>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7" name="Freeform 82"/>
            <p:cNvSpPr/>
            <p:nvPr>
              <p:custDataLst>
                <p:tags r:id="rId67"/>
              </p:custDataLst>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8" name="Freeform 83"/>
            <p:cNvSpPr>
              <a:spLocks noEditPoints="1"/>
            </p:cNvSpPr>
            <p:nvPr>
              <p:custDataLst>
                <p:tags r:id="rId68"/>
              </p:custDataLst>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9" name="Freeform 84"/>
            <p:cNvSpPr/>
            <p:nvPr>
              <p:custDataLst>
                <p:tags r:id="rId69"/>
              </p:custDataLst>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0" name="Rectangle 85"/>
            <p:cNvSpPr>
              <a:spLocks noChangeArrowheads="1"/>
            </p:cNvSpPr>
            <p:nvPr>
              <p:custDataLst>
                <p:tags r:id="rId70"/>
              </p:custDataLst>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71" name="Rectangle 86"/>
            <p:cNvSpPr>
              <a:spLocks noChangeArrowheads="1"/>
            </p:cNvSpPr>
            <p:nvPr>
              <p:custDataLst>
                <p:tags r:id="rId71"/>
              </p:custDataLst>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72" name="Freeform 87"/>
            <p:cNvSpPr/>
            <p:nvPr>
              <p:custDataLst>
                <p:tags r:id="rId72"/>
              </p:custDataLst>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3" name="Freeform 88"/>
            <p:cNvSpPr/>
            <p:nvPr>
              <p:custDataLst>
                <p:tags r:id="rId73"/>
              </p:custDataLst>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4" name="Freeform 89"/>
            <p:cNvSpPr/>
            <p:nvPr>
              <p:custDataLst>
                <p:tags r:id="rId74"/>
              </p:custDataLst>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5" name="Freeform 90"/>
            <p:cNvSpPr/>
            <p:nvPr>
              <p:custDataLst>
                <p:tags r:id="rId75"/>
              </p:custDataLst>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6" name="Freeform 91"/>
            <p:cNvSpPr/>
            <p:nvPr>
              <p:custDataLst>
                <p:tags r:id="rId76"/>
              </p:custDataLst>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7" name="Freeform 92"/>
            <p:cNvSpPr>
              <a:spLocks noEditPoints="1"/>
            </p:cNvSpPr>
            <p:nvPr>
              <p:custDataLst>
                <p:tags r:id="rId77"/>
              </p:custDataLst>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8" name="Freeform 93"/>
            <p:cNvSpPr>
              <a:spLocks noEditPoints="1"/>
            </p:cNvSpPr>
            <p:nvPr>
              <p:custDataLst>
                <p:tags r:id="rId78"/>
              </p:custDataLst>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9" name="Freeform 94"/>
            <p:cNvSpPr/>
            <p:nvPr>
              <p:custDataLst>
                <p:tags r:id="rId79"/>
              </p:custDataLst>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0" name="Freeform 95"/>
            <p:cNvSpPr/>
            <p:nvPr>
              <p:custDataLst>
                <p:tags r:id="rId80"/>
              </p:custDataLst>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1" name="Freeform 96"/>
            <p:cNvSpPr/>
            <p:nvPr>
              <p:custDataLst>
                <p:tags r:id="rId81"/>
              </p:custDataLst>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2" name="Oval 97"/>
            <p:cNvSpPr>
              <a:spLocks noChangeArrowheads="1"/>
            </p:cNvSpPr>
            <p:nvPr>
              <p:custDataLst>
                <p:tags r:id="rId82"/>
              </p:custDataLst>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3" name="Freeform 98"/>
            <p:cNvSpPr/>
            <p:nvPr>
              <p:custDataLst>
                <p:tags r:id="rId83"/>
              </p:custDataLst>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4" name="Freeform 99"/>
            <p:cNvSpPr/>
            <p:nvPr>
              <p:custDataLst>
                <p:tags r:id="rId84"/>
              </p:custDataLst>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5" name="Freeform 100"/>
            <p:cNvSpPr>
              <a:spLocks noEditPoints="1"/>
            </p:cNvSpPr>
            <p:nvPr>
              <p:custDataLst>
                <p:tags r:id="rId85"/>
              </p:custDataLst>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6" name="Freeform 101"/>
            <p:cNvSpPr/>
            <p:nvPr>
              <p:custDataLst>
                <p:tags r:id="rId86"/>
              </p:custDataLst>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7" name="Freeform 102"/>
            <p:cNvSpPr/>
            <p:nvPr>
              <p:custDataLst>
                <p:tags r:id="rId87"/>
              </p:custDataLst>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8" name="Freeform 103"/>
            <p:cNvSpPr/>
            <p:nvPr>
              <p:custDataLst>
                <p:tags r:id="rId88"/>
              </p:custDataLst>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9" name="Rectangle 104"/>
            <p:cNvSpPr>
              <a:spLocks noChangeArrowheads="1"/>
            </p:cNvSpPr>
            <p:nvPr>
              <p:custDataLst>
                <p:tags r:id="rId89"/>
              </p:custDataLst>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90" name="Rectangle 105"/>
            <p:cNvSpPr>
              <a:spLocks noChangeArrowheads="1"/>
            </p:cNvSpPr>
            <p:nvPr>
              <p:custDataLst>
                <p:tags r:id="rId90"/>
              </p:custDataLst>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391" name="Freeform 106"/>
            <p:cNvSpPr/>
            <p:nvPr>
              <p:custDataLst>
                <p:tags r:id="rId91"/>
              </p:custDataLst>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2" name="Freeform 107"/>
            <p:cNvSpPr/>
            <p:nvPr>
              <p:custDataLst>
                <p:tags r:id="rId92"/>
              </p:custDataLst>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3" name="Freeform 108"/>
            <p:cNvSpPr/>
            <p:nvPr>
              <p:custDataLst>
                <p:tags r:id="rId93"/>
              </p:custDataLst>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4" name="Freeform 109"/>
            <p:cNvSpPr/>
            <p:nvPr>
              <p:custDataLst>
                <p:tags r:id="rId94"/>
              </p:custDataLst>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5" name="Freeform 110"/>
            <p:cNvSpPr/>
            <p:nvPr>
              <p:custDataLst>
                <p:tags r:id="rId95"/>
              </p:custDataLst>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6" name="Freeform 111"/>
            <p:cNvSpPr/>
            <p:nvPr>
              <p:custDataLst>
                <p:tags r:id="rId96"/>
              </p:custDataLst>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7" name="Freeform 112"/>
            <p:cNvSpPr/>
            <p:nvPr>
              <p:custDataLst>
                <p:tags r:id="rId97"/>
              </p:custDataLst>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8" name="Freeform 113"/>
            <p:cNvSpPr/>
            <p:nvPr>
              <p:custDataLst>
                <p:tags r:id="rId98"/>
              </p:custDataLst>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9" name="Freeform 114"/>
            <p:cNvSpPr/>
            <p:nvPr>
              <p:custDataLst>
                <p:tags r:id="rId99"/>
              </p:custDataLst>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0" name="Freeform 115"/>
            <p:cNvSpPr/>
            <p:nvPr>
              <p:custDataLst>
                <p:tags r:id="rId100"/>
              </p:custDataLst>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3" name="Freeform 118"/>
            <p:cNvSpPr>
              <a:spLocks noEditPoints="1"/>
            </p:cNvSpPr>
            <p:nvPr>
              <p:custDataLst>
                <p:tags r:id="rId101"/>
              </p:custDataLst>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4" name="Freeform 119"/>
            <p:cNvSpPr/>
            <p:nvPr>
              <p:custDataLst>
                <p:tags r:id="rId102"/>
              </p:custDataLst>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5" name="Freeform 120"/>
            <p:cNvSpPr/>
            <p:nvPr>
              <p:custDataLst>
                <p:tags r:id="rId103"/>
              </p:custDataLst>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6" name="Freeform 121"/>
            <p:cNvSpPr/>
            <p:nvPr>
              <p:custDataLst>
                <p:tags r:id="rId104"/>
              </p:custDataLst>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7" name="Freeform 122"/>
            <p:cNvSpPr>
              <a:spLocks noEditPoints="1"/>
            </p:cNvSpPr>
            <p:nvPr>
              <p:custDataLst>
                <p:tags r:id="rId105"/>
              </p:custDataLst>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8" name="Freeform 123"/>
            <p:cNvSpPr>
              <a:spLocks noEditPoints="1"/>
            </p:cNvSpPr>
            <p:nvPr>
              <p:custDataLst>
                <p:tags r:id="rId106"/>
              </p:custDataLst>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9" name="Freeform 124"/>
            <p:cNvSpPr/>
            <p:nvPr>
              <p:custDataLst>
                <p:tags r:id="rId107"/>
              </p:custDataLst>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0" name="Freeform 125"/>
            <p:cNvSpPr/>
            <p:nvPr>
              <p:custDataLst>
                <p:tags r:id="rId108"/>
              </p:custDataLst>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1" name="Freeform 126"/>
            <p:cNvSpPr/>
            <p:nvPr>
              <p:custDataLst>
                <p:tags r:id="rId109"/>
              </p:custDataLst>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2" name="Freeform 127"/>
            <p:cNvSpPr/>
            <p:nvPr>
              <p:custDataLst>
                <p:tags r:id="rId110"/>
              </p:custDataLst>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3" name="Freeform 128"/>
            <p:cNvSpPr/>
            <p:nvPr>
              <p:custDataLst>
                <p:tags r:id="rId111"/>
              </p:custDataLst>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4" name="Freeform 129"/>
            <p:cNvSpPr/>
            <p:nvPr>
              <p:custDataLst>
                <p:tags r:id="rId112"/>
              </p:custDataLst>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5" name="Freeform 130"/>
            <p:cNvSpPr/>
            <p:nvPr>
              <p:custDataLst>
                <p:tags r:id="rId113"/>
              </p:custDataLst>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6" name="Freeform 131"/>
            <p:cNvSpPr/>
            <p:nvPr>
              <p:custDataLst>
                <p:tags r:id="rId114"/>
              </p:custDataLst>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7" name="Freeform 132"/>
            <p:cNvSpPr>
              <a:spLocks noEditPoints="1"/>
            </p:cNvSpPr>
            <p:nvPr>
              <p:custDataLst>
                <p:tags r:id="rId115"/>
              </p:custDataLst>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8" name="Freeform 133"/>
            <p:cNvSpPr>
              <a:spLocks noEditPoints="1"/>
            </p:cNvSpPr>
            <p:nvPr>
              <p:custDataLst>
                <p:tags r:id="rId116"/>
              </p:custDataLst>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9" name="Freeform 134"/>
            <p:cNvSpPr>
              <a:spLocks noEditPoints="1"/>
            </p:cNvSpPr>
            <p:nvPr>
              <p:custDataLst>
                <p:tags r:id="rId117"/>
              </p:custDataLst>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0" name="Freeform 135"/>
            <p:cNvSpPr>
              <a:spLocks noEditPoints="1"/>
            </p:cNvSpPr>
            <p:nvPr>
              <p:custDataLst>
                <p:tags r:id="rId118"/>
              </p:custDataLst>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1" name="Freeform 136"/>
            <p:cNvSpPr/>
            <p:nvPr>
              <p:custDataLst>
                <p:tags r:id="rId119"/>
              </p:custDataLst>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2" name="Freeform 137"/>
            <p:cNvSpPr/>
            <p:nvPr>
              <p:custDataLst>
                <p:tags r:id="rId120"/>
              </p:custDataLst>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3" name="Freeform 138"/>
            <p:cNvSpPr/>
            <p:nvPr>
              <p:custDataLst>
                <p:tags r:id="rId121"/>
              </p:custDataLst>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4" name="Freeform 139"/>
            <p:cNvSpPr/>
            <p:nvPr>
              <p:custDataLst>
                <p:tags r:id="rId122"/>
              </p:custDataLst>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5" name="Freeform 140"/>
            <p:cNvSpPr/>
            <p:nvPr>
              <p:custDataLst>
                <p:tags r:id="rId123"/>
              </p:custDataLst>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6" name="Freeform 141"/>
            <p:cNvSpPr/>
            <p:nvPr>
              <p:custDataLst>
                <p:tags r:id="rId124"/>
              </p:custDataLst>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7" name="Freeform 142"/>
            <p:cNvSpPr/>
            <p:nvPr>
              <p:custDataLst>
                <p:tags r:id="rId125"/>
              </p:custDataLst>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8" name="Freeform 143"/>
            <p:cNvSpPr/>
            <p:nvPr>
              <p:custDataLst>
                <p:tags r:id="rId126"/>
              </p:custDataLst>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9" name="Freeform 144"/>
            <p:cNvSpPr/>
            <p:nvPr>
              <p:custDataLst>
                <p:tags r:id="rId127"/>
              </p:custDataLst>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0" name="Freeform 145"/>
            <p:cNvSpPr/>
            <p:nvPr>
              <p:custDataLst>
                <p:tags r:id="rId128"/>
              </p:custDataLst>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1" name="Freeform 146"/>
            <p:cNvSpPr/>
            <p:nvPr>
              <p:custDataLst>
                <p:tags r:id="rId129"/>
              </p:custDataLst>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2" name="Freeform 147"/>
            <p:cNvSpPr/>
            <p:nvPr>
              <p:custDataLst>
                <p:tags r:id="rId130"/>
              </p:custDataLst>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3" name="Freeform 148"/>
            <p:cNvSpPr/>
            <p:nvPr>
              <p:custDataLst>
                <p:tags r:id="rId131"/>
              </p:custDataLst>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4" name="Freeform 149"/>
            <p:cNvSpPr/>
            <p:nvPr>
              <p:custDataLst>
                <p:tags r:id="rId132"/>
              </p:custDataLst>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5" name="Freeform 150"/>
            <p:cNvSpPr/>
            <p:nvPr>
              <p:custDataLst>
                <p:tags r:id="rId133"/>
              </p:custDataLst>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6" name="Freeform 151"/>
            <p:cNvSpPr/>
            <p:nvPr>
              <p:custDataLst>
                <p:tags r:id="rId134"/>
              </p:custDataLst>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7" name="Freeform 152"/>
            <p:cNvSpPr/>
            <p:nvPr>
              <p:custDataLst>
                <p:tags r:id="rId135"/>
              </p:custDataLst>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8" name="Freeform 153"/>
            <p:cNvSpPr/>
            <p:nvPr>
              <p:custDataLst>
                <p:tags r:id="rId136"/>
              </p:custDataLst>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9" name="Freeform 154"/>
            <p:cNvSpPr/>
            <p:nvPr>
              <p:custDataLst>
                <p:tags r:id="rId137"/>
              </p:custDataLst>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0" name="Freeform 155"/>
            <p:cNvSpPr/>
            <p:nvPr>
              <p:custDataLst>
                <p:tags r:id="rId138"/>
              </p:custDataLst>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1" name="Freeform 156"/>
            <p:cNvSpPr/>
            <p:nvPr>
              <p:custDataLst>
                <p:tags r:id="rId139"/>
              </p:custDataLst>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2" name="Freeform 157"/>
            <p:cNvSpPr/>
            <p:nvPr>
              <p:custDataLst>
                <p:tags r:id="rId140"/>
              </p:custDataLst>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3" name="Freeform 158"/>
            <p:cNvSpPr>
              <a:spLocks noEditPoints="1"/>
            </p:cNvSpPr>
            <p:nvPr>
              <p:custDataLst>
                <p:tags r:id="rId141"/>
              </p:custDataLst>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4" name="Freeform 159"/>
            <p:cNvSpPr>
              <a:spLocks noEditPoints="1"/>
            </p:cNvSpPr>
            <p:nvPr>
              <p:custDataLst>
                <p:tags r:id="rId142"/>
              </p:custDataLst>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5" name="Freeform 160"/>
            <p:cNvSpPr>
              <a:spLocks noEditPoints="1"/>
            </p:cNvSpPr>
            <p:nvPr>
              <p:custDataLst>
                <p:tags r:id="rId143"/>
              </p:custDataLst>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6" name="Freeform 161"/>
            <p:cNvSpPr>
              <a:spLocks noEditPoints="1"/>
            </p:cNvSpPr>
            <p:nvPr>
              <p:custDataLst>
                <p:tags r:id="rId144"/>
              </p:custDataLst>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7" name="Freeform 162"/>
            <p:cNvSpPr/>
            <p:nvPr>
              <p:custDataLst>
                <p:tags r:id="rId145"/>
              </p:custDataLst>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8" name="Freeform 163"/>
            <p:cNvSpPr/>
            <p:nvPr>
              <p:custDataLst>
                <p:tags r:id="rId146"/>
              </p:custDataLst>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9" name="Freeform 164"/>
            <p:cNvSpPr>
              <a:spLocks noEditPoints="1"/>
            </p:cNvSpPr>
            <p:nvPr>
              <p:custDataLst>
                <p:tags r:id="rId147"/>
              </p:custDataLst>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0" name="Freeform 165"/>
            <p:cNvSpPr>
              <a:spLocks noEditPoints="1"/>
            </p:cNvSpPr>
            <p:nvPr>
              <p:custDataLst>
                <p:tags r:id="rId148"/>
              </p:custDataLst>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1" name="Freeform 166"/>
            <p:cNvSpPr/>
            <p:nvPr>
              <p:custDataLst>
                <p:tags r:id="rId149"/>
              </p:custDataLst>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2" name="Freeform 167"/>
            <p:cNvSpPr/>
            <p:nvPr>
              <p:custDataLst>
                <p:tags r:id="rId150"/>
              </p:custDataLst>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3" name="Freeform 168"/>
            <p:cNvSpPr/>
            <p:nvPr>
              <p:custDataLst>
                <p:tags r:id="rId151"/>
              </p:custDataLst>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4" name="Freeform 169"/>
            <p:cNvSpPr/>
            <p:nvPr>
              <p:custDataLst>
                <p:tags r:id="rId152"/>
              </p:custDataLst>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5" name="Freeform 170"/>
            <p:cNvSpPr>
              <a:spLocks noEditPoints="1"/>
            </p:cNvSpPr>
            <p:nvPr>
              <p:custDataLst>
                <p:tags r:id="rId153"/>
              </p:custDataLst>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6" name="Freeform 171"/>
            <p:cNvSpPr>
              <a:spLocks noEditPoints="1"/>
            </p:cNvSpPr>
            <p:nvPr>
              <p:custDataLst>
                <p:tags r:id="rId154"/>
              </p:custDataLst>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7" name="Freeform 172"/>
            <p:cNvSpPr/>
            <p:nvPr>
              <p:custDataLst>
                <p:tags r:id="rId155"/>
              </p:custDataLst>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8" name="Freeform 173"/>
            <p:cNvSpPr/>
            <p:nvPr>
              <p:custDataLst>
                <p:tags r:id="rId156"/>
              </p:custDataLst>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9" name="Freeform 174"/>
            <p:cNvSpPr/>
            <p:nvPr>
              <p:custDataLst>
                <p:tags r:id="rId157"/>
              </p:custDataLst>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0" name="Freeform 175"/>
            <p:cNvSpPr/>
            <p:nvPr>
              <p:custDataLst>
                <p:tags r:id="rId158"/>
              </p:custDataLst>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1" name="Freeform 176"/>
            <p:cNvSpPr/>
            <p:nvPr>
              <p:custDataLst>
                <p:tags r:id="rId159"/>
              </p:custDataLst>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2" name="Freeform 177"/>
            <p:cNvSpPr/>
            <p:nvPr>
              <p:custDataLst>
                <p:tags r:id="rId160"/>
              </p:custDataLst>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3" name="Freeform 178"/>
            <p:cNvSpPr/>
            <p:nvPr>
              <p:custDataLst>
                <p:tags r:id="rId161"/>
              </p:custDataLst>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4" name="Freeform 179"/>
            <p:cNvSpPr/>
            <p:nvPr>
              <p:custDataLst>
                <p:tags r:id="rId162"/>
              </p:custDataLst>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5" name="Freeform 180"/>
            <p:cNvSpPr/>
            <p:nvPr>
              <p:custDataLst>
                <p:tags r:id="rId163"/>
              </p:custDataLst>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6" name="Freeform 181"/>
            <p:cNvSpPr/>
            <p:nvPr>
              <p:custDataLst>
                <p:tags r:id="rId164"/>
              </p:custDataLst>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7" name="Freeform 182"/>
            <p:cNvSpPr/>
            <p:nvPr>
              <p:custDataLst>
                <p:tags r:id="rId165"/>
              </p:custDataLst>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8" name="Freeform 183"/>
            <p:cNvSpPr/>
            <p:nvPr>
              <p:custDataLst>
                <p:tags r:id="rId166"/>
              </p:custDataLst>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9" name="Freeform 184"/>
            <p:cNvSpPr/>
            <p:nvPr>
              <p:custDataLst>
                <p:tags r:id="rId167"/>
              </p:custDataLst>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0" name="Freeform 185"/>
            <p:cNvSpPr/>
            <p:nvPr>
              <p:custDataLst>
                <p:tags r:id="rId168"/>
              </p:custDataLst>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1" name="Freeform 186"/>
            <p:cNvSpPr/>
            <p:nvPr>
              <p:custDataLst>
                <p:tags r:id="rId169"/>
              </p:custDataLst>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2" name="Freeform 187"/>
            <p:cNvSpPr/>
            <p:nvPr>
              <p:custDataLst>
                <p:tags r:id="rId170"/>
              </p:custDataLst>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3" name="Freeform 188"/>
            <p:cNvSpPr/>
            <p:nvPr>
              <p:custDataLst>
                <p:tags r:id="rId171"/>
              </p:custDataLst>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4" name="Freeform 189"/>
            <p:cNvSpPr/>
            <p:nvPr>
              <p:custDataLst>
                <p:tags r:id="rId172"/>
              </p:custDataLst>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9" name="Freeform 194"/>
            <p:cNvSpPr/>
            <p:nvPr>
              <p:custDataLst>
                <p:tags r:id="rId173"/>
              </p:custDataLst>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0" name="Freeform 195"/>
            <p:cNvSpPr/>
            <p:nvPr>
              <p:custDataLst>
                <p:tags r:id="rId174"/>
              </p:custDataLst>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1" name="Freeform 196"/>
            <p:cNvSpPr>
              <a:spLocks noEditPoints="1"/>
            </p:cNvSpPr>
            <p:nvPr>
              <p:custDataLst>
                <p:tags r:id="rId175"/>
              </p:custDataLst>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2" name="Freeform 197"/>
            <p:cNvSpPr>
              <a:spLocks noEditPoints="1"/>
            </p:cNvSpPr>
            <p:nvPr>
              <p:custDataLst>
                <p:tags r:id="rId176"/>
              </p:custDataLst>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3" name="Freeform 198"/>
            <p:cNvSpPr/>
            <p:nvPr>
              <p:custDataLst>
                <p:tags r:id="rId177"/>
              </p:custDataLst>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4" name="Freeform 199"/>
            <p:cNvSpPr/>
            <p:nvPr>
              <p:custDataLst>
                <p:tags r:id="rId178"/>
              </p:custDataLst>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5" name="Freeform 200"/>
            <p:cNvSpPr/>
            <p:nvPr>
              <p:custDataLst>
                <p:tags r:id="rId179"/>
              </p:custDataLst>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6" name="Freeform 201"/>
            <p:cNvSpPr/>
            <p:nvPr>
              <p:custDataLst>
                <p:tags r:id="rId180"/>
              </p:custDataLst>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7" name="Freeform 202"/>
            <p:cNvSpPr/>
            <p:nvPr>
              <p:custDataLst>
                <p:tags r:id="rId181"/>
              </p:custDataLst>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8" name="Freeform 203"/>
            <p:cNvSpPr/>
            <p:nvPr>
              <p:custDataLst>
                <p:tags r:id="rId182"/>
              </p:custDataLst>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9" name="Freeform 204"/>
            <p:cNvSpPr/>
            <p:nvPr>
              <p:custDataLst>
                <p:tags r:id="rId183"/>
              </p:custDataLst>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0" name="Freeform 206"/>
            <p:cNvSpPr/>
            <p:nvPr>
              <p:custDataLst>
                <p:tags r:id="rId184"/>
              </p:custDataLst>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1" name="Rectangle 207"/>
            <p:cNvSpPr>
              <a:spLocks noChangeArrowheads="1"/>
            </p:cNvSpPr>
            <p:nvPr>
              <p:custDataLst>
                <p:tags r:id="rId185"/>
              </p:custDataLst>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92" name="Rectangle 208"/>
            <p:cNvSpPr>
              <a:spLocks noChangeArrowheads="1"/>
            </p:cNvSpPr>
            <p:nvPr>
              <p:custDataLst>
                <p:tags r:id="rId186"/>
              </p:custDataLst>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93" name="Freeform 209"/>
            <p:cNvSpPr/>
            <p:nvPr>
              <p:custDataLst>
                <p:tags r:id="rId187"/>
              </p:custDataLst>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Freeform 210"/>
            <p:cNvSpPr/>
            <p:nvPr>
              <p:custDataLst>
                <p:tags r:id="rId188"/>
              </p:custDataLst>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5" name="Freeform 211"/>
            <p:cNvSpPr/>
            <p:nvPr>
              <p:custDataLst>
                <p:tags r:id="rId189"/>
              </p:custDataLst>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Freeform 212"/>
            <p:cNvSpPr/>
            <p:nvPr>
              <p:custDataLst>
                <p:tags r:id="rId190"/>
              </p:custDataLst>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Freeform 213"/>
            <p:cNvSpPr/>
            <p:nvPr>
              <p:custDataLst>
                <p:tags r:id="rId191"/>
              </p:custDataLst>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Freeform 214"/>
            <p:cNvSpPr/>
            <p:nvPr>
              <p:custDataLst>
                <p:tags r:id="rId192"/>
              </p:custDataLst>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Freeform 215"/>
            <p:cNvSpPr/>
            <p:nvPr>
              <p:custDataLst>
                <p:tags r:id="rId193"/>
              </p:custDataLst>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216"/>
            <p:cNvSpPr/>
            <p:nvPr>
              <p:custDataLst>
                <p:tags r:id="rId194"/>
              </p:custDataLst>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217"/>
            <p:cNvSpPr/>
            <p:nvPr>
              <p:custDataLst>
                <p:tags r:id="rId195"/>
              </p:custDataLst>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218"/>
            <p:cNvSpPr/>
            <p:nvPr>
              <p:custDataLst>
                <p:tags r:id="rId196"/>
              </p:custDataLst>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Freeform 219"/>
            <p:cNvSpPr/>
            <p:nvPr>
              <p:custDataLst>
                <p:tags r:id="rId197"/>
              </p:custDataLst>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Freeform 220"/>
            <p:cNvSpPr/>
            <p:nvPr>
              <p:custDataLst>
                <p:tags r:id="rId198"/>
              </p:custDataLst>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Freeform 221"/>
            <p:cNvSpPr/>
            <p:nvPr>
              <p:custDataLst>
                <p:tags r:id="rId199"/>
              </p:custDataLst>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Freeform 222"/>
            <p:cNvSpPr/>
            <p:nvPr>
              <p:custDataLst>
                <p:tags r:id="rId200"/>
              </p:custDataLst>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Rectangle 223"/>
            <p:cNvSpPr>
              <a:spLocks noChangeArrowheads="1"/>
            </p:cNvSpPr>
            <p:nvPr>
              <p:custDataLst>
                <p:tags r:id="rId201"/>
              </p:custDataLst>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08" name="Rectangle 224"/>
            <p:cNvSpPr>
              <a:spLocks noChangeArrowheads="1"/>
            </p:cNvSpPr>
            <p:nvPr>
              <p:custDataLst>
                <p:tags r:id="rId202"/>
              </p:custDataLst>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09" name="Rectangle 225"/>
            <p:cNvSpPr>
              <a:spLocks noChangeArrowheads="1"/>
            </p:cNvSpPr>
            <p:nvPr>
              <p:custDataLst>
                <p:tags r:id="rId203"/>
              </p:custDataLst>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10" name="Rectangle 226"/>
            <p:cNvSpPr>
              <a:spLocks noChangeArrowheads="1"/>
            </p:cNvSpPr>
            <p:nvPr>
              <p:custDataLst>
                <p:tags r:id="rId204"/>
              </p:custDataLst>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111" name="Freeform 227"/>
            <p:cNvSpPr/>
            <p:nvPr>
              <p:custDataLst>
                <p:tags r:id="rId205"/>
              </p:custDataLst>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Freeform 228"/>
            <p:cNvSpPr/>
            <p:nvPr>
              <p:custDataLst>
                <p:tags r:id="rId206"/>
              </p:custDataLst>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229"/>
            <p:cNvSpPr/>
            <p:nvPr>
              <p:custDataLst>
                <p:tags r:id="rId207"/>
              </p:custDataLst>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230"/>
            <p:cNvSpPr/>
            <p:nvPr>
              <p:custDataLst>
                <p:tags r:id="rId208"/>
              </p:custDataLst>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231"/>
            <p:cNvSpPr/>
            <p:nvPr>
              <p:custDataLst>
                <p:tags r:id="rId209"/>
              </p:custDataLst>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232"/>
            <p:cNvSpPr/>
            <p:nvPr>
              <p:custDataLst>
                <p:tags r:id="rId210"/>
              </p:custDataLst>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Oval 233"/>
            <p:cNvSpPr>
              <a:spLocks noChangeArrowheads="1"/>
            </p:cNvSpPr>
            <p:nvPr>
              <p:custDataLst>
                <p:tags r:id="rId211"/>
              </p:custDataLst>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234"/>
            <p:cNvSpPr/>
            <p:nvPr>
              <p:custDataLst>
                <p:tags r:id="rId212"/>
              </p:custDataLst>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235"/>
            <p:cNvSpPr/>
            <p:nvPr>
              <p:custDataLst>
                <p:tags r:id="rId213"/>
              </p:custDataLst>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Freeform 236"/>
            <p:cNvSpPr>
              <a:spLocks noEditPoints="1"/>
            </p:cNvSpPr>
            <p:nvPr>
              <p:custDataLst>
                <p:tags r:id="rId214"/>
              </p:custDataLst>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Freeform 237"/>
            <p:cNvSpPr/>
            <p:nvPr>
              <p:custDataLst>
                <p:tags r:id="rId215"/>
              </p:custDataLst>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2" name="Freeform 238"/>
            <p:cNvSpPr/>
            <p:nvPr>
              <p:custDataLst>
                <p:tags r:id="rId216"/>
              </p:custDataLst>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3" name="Freeform 239"/>
            <p:cNvSpPr/>
            <p:nvPr>
              <p:custDataLst>
                <p:tags r:id="rId217"/>
              </p:custDataLst>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4" name="Freeform 280"/>
            <p:cNvSpPr/>
            <p:nvPr>
              <p:custDataLst>
                <p:tags r:id="rId218"/>
              </p:custDataLst>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5" name="Freeform 281"/>
            <p:cNvSpPr/>
            <p:nvPr>
              <p:custDataLst>
                <p:tags r:id="rId219"/>
              </p:custDataLst>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6" name="Freeform 282"/>
            <p:cNvSpPr/>
            <p:nvPr>
              <p:custDataLst>
                <p:tags r:id="rId220"/>
              </p:custDataLst>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7" name="Freeform 283"/>
            <p:cNvSpPr/>
            <p:nvPr>
              <p:custDataLst>
                <p:tags r:id="rId221"/>
              </p:custDataLst>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8" name="Freeform 284"/>
            <p:cNvSpPr/>
            <p:nvPr>
              <p:custDataLst>
                <p:tags r:id="rId222"/>
              </p:custDataLst>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9" name="Freeform 285"/>
            <p:cNvSpPr/>
            <p:nvPr>
              <p:custDataLst>
                <p:tags r:id="rId223"/>
              </p:custDataLst>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0" name="Freeform 286"/>
            <p:cNvSpPr/>
            <p:nvPr>
              <p:custDataLst>
                <p:tags r:id="rId224"/>
              </p:custDataLst>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1" name="Freeform 287"/>
            <p:cNvSpPr/>
            <p:nvPr>
              <p:custDataLst>
                <p:tags r:id="rId225"/>
              </p:custDataLst>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2" name="Freeform 288"/>
            <p:cNvSpPr/>
            <p:nvPr>
              <p:custDataLst>
                <p:tags r:id="rId226"/>
              </p:custDataLst>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3" name="Freeform 289"/>
            <p:cNvSpPr/>
            <p:nvPr>
              <p:custDataLst>
                <p:tags r:id="rId227"/>
              </p:custDataLst>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4" name="Freeform 290"/>
            <p:cNvSpPr/>
            <p:nvPr>
              <p:custDataLst>
                <p:tags r:id="rId228"/>
              </p:custDataLst>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5" name="Freeform 291"/>
            <p:cNvSpPr/>
            <p:nvPr>
              <p:custDataLst>
                <p:tags r:id="rId229"/>
              </p:custDataLst>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6" name="Freeform 292"/>
            <p:cNvSpPr/>
            <p:nvPr>
              <p:custDataLst>
                <p:tags r:id="rId230"/>
              </p:custDataLst>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7" name="Freeform 293"/>
            <p:cNvSpPr/>
            <p:nvPr>
              <p:custDataLst>
                <p:tags r:id="rId231"/>
              </p:custDataLst>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8" name="Freeform 294"/>
            <p:cNvSpPr/>
            <p:nvPr>
              <p:custDataLst>
                <p:tags r:id="rId232"/>
              </p:custDataLst>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9" name="Freeform 295"/>
            <p:cNvSpPr/>
            <p:nvPr>
              <p:custDataLst>
                <p:tags r:id="rId233"/>
              </p:custDataLst>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0" name="Freeform 296"/>
            <p:cNvSpPr/>
            <p:nvPr>
              <p:custDataLst>
                <p:tags r:id="rId234"/>
              </p:custDataLst>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1" name="Freeform 297"/>
            <p:cNvSpPr/>
            <p:nvPr>
              <p:custDataLst>
                <p:tags r:id="rId235"/>
              </p:custDataLst>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2" name="Freeform 298"/>
            <p:cNvSpPr/>
            <p:nvPr>
              <p:custDataLst>
                <p:tags r:id="rId236"/>
              </p:custDataLst>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3" name="Freeform 299"/>
            <p:cNvSpPr/>
            <p:nvPr>
              <p:custDataLst>
                <p:tags r:id="rId237"/>
              </p:custDataLst>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4" name="Freeform 300"/>
            <p:cNvSpPr/>
            <p:nvPr>
              <p:custDataLst>
                <p:tags r:id="rId238"/>
              </p:custDataLst>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5" name="Freeform 301"/>
            <p:cNvSpPr/>
            <p:nvPr>
              <p:custDataLst>
                <p:tags r:id="rId239"/>
              </p:custDataLst>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6" name="Freeform 302"/>
            <p:cNvSpPr/>
            <p:nvPr>
              <p:custDataLst>
                <p:tags r:id="rId240"/>
              </p:custDataLst>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7" name="Freeform 303"/>
            <p:cNvSpPr/>
            <p:nvPr>
              <p:custDataLst>
                <p:tags r:id="rId241"/>
              </p:custDataLst>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8" name="Freeform 304"/>
            <p:cNvSpPr/>
            <p:nvPr>
              <p:custDataLst>
                <p:tags r:id="rId242"/>
              </p:custDataLst>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9" name="Freeform 305"/>
            <p:cNvSpPr/>
            <p:nvPr>
              <p:custDataLst>
                <p:tags r:id="rId243"/>
              </p:custDataLst>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0" name="Freeform 306"/>
            <p:cNvSpPr/>
            <p:nvPr>
              <p:custDataLst>
                <p:tags r:id="rId244"/>
              </p:custDataLst>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1" name="Freeform 307"/>
            <p:cNvSpPr/>
            <p:nvPr>
              <p:custDataLst>
                <p:tags r:id="rId245"/>
              </p:custDataLst>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2" name="Freeform 308"/>
            <p:cNvSpPr/>
            <p:nvPr>
              <p:custDataLst>
                <p:tags r:id="rId246"/>
              </p:custDataLst>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3" name="Freeform 309"/>
            <p:cNvSpPr/>
            <p:nvPr>
              <p:custDataLst>
                <p:tags r:id="rId247"/>
              </p:custDataLst>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4" name="Freeform 310"/>
            <p:cNvSpPr/>
            <p:nvPr>
              <p:custDataLst>
                <p:tags r:id="rId248"/>
              </p:custDataLst>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5" name="Freeform 311"/>
            <p:cNvSpPr/>
            <p:nvPr>
              <p:custDataLst>
                <p:tags r:id="rId249"/>
              </p:custDataLst>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6" name="Freeform 312"/>
            <p:cNvSpPr/>
            <p:nvPr>
              <p:custDataLst>
                <p:tags r:id="rId250"/>
              </p:custDataLst>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7" name="Freeform 313"/>
            <p:cNvSpPr/>
            <p:nvPr>
              <p:custDataLst>
                <p:tags r:id="rId251"/>
              </p:custDataLst>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8" name="Freeform 314"/>
            <p:cNvSpPr/>
            <p:nvPr>
              <p:custDataLst>
                <p:tags r:id="rId252"/>
              </p:custDataLst>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9" name="Freeform 315"/>
            <p:cNvSpPr/>
            <p:nvPr>
              <p:custDataLst>
                <p:tags r:id="rId253"/>
              </p:custDataLst>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0" name="Freeform 316"/>
            <p:cNvSpPr/>
            <p:nvPr>
              <p:custDataLst>
                <p:tags r:id="rId254"/>
              </p:custDataLst>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1" name="Freeform 317"/>
            <p:cNvSpPr/>
            <p:nvPr>
              <p:custDataLst>
                <p:tags r:id="rId255"/>
              </p:custDataLst>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2" name="Freeform 318"/>
            <p:cNvSpPr/>
            <p:nvPr>
              <p:custDataLst>
                <p:tags r:id="rId256"/>
              </p:custDataLst>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3" name="Freeform 319"/>
            <p:cNvSpPr/>
            <p:nvPr>
              <p:custDataLst>
                <p:tags r:id="rId257"/>
              </p:custDataLst>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4" name="Freeform 320"/>
            <p:cNvSpPr/>
            <p:nvPr>
              <p:custDataLst>
                <p:tags r:id="rId258"/>
              </p:custDataLst>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5" name="Freeform 321"/>
            <p:cNvSpPr/>
            <p:nvPr>
              <p:custDataLst>
                <p:tags r:id="rId259"/>
              </p:custDataLst>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6" name="Freeform 322"/>
            <p:cNvSpPr/>
            <p:nvPr>
              <p:custDataLst>
                <p:tags r:id="rId260"/>
              </p:custDataLst>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7" name="Freeform 323"/>
            <p:cNvSpPr/>
            <p:nvPr>
              <p:custDataLst>
                <p:tags r:id="rId261"/>
              </p:custDataLst>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8" name="Freeform 324"/>
            <p:cNvSpPr/>
            <p:nvPr>
              <p:custDataLst>
                <p:tags r:id="rId262"/>
              </p:custDataLst>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9" name="Freeform 325"/>
            <p:cNvSpPr/>
            <p:nvPr>
              <p:custDataLst>
                <p:tags r:id="rId263"/>
              </p:custDataLst>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0" name="Freeform 326"/>
            <p:cNvSpPr/>
            <p:nvPr>
              <p:custDataLst>
                <p:tags r:id="rId264"/>
              </p:custDataLst>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1" name="Freeform 327"/>
            <p:cNvSpPr/>
            <p:nvPr>
              <p:custDataLst>
                <p:tags r:id="rId265"/>
              </p:custDataLst>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2" name="Freeform 328"/>
            <p:cNvSpPr/>
            <p:nvPr>
              <p:custDataLst>
                <p:tags r:id="rId266"/>
              </p:custDataLst>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3" name="Freeform 329"/>
            <p:cNvSpPr/>
            <p:nvPr>
              <p:custDataLst>
                <p:tags r:id="rId267"/>
              </p:custDataLst>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4" name="Freeform 330"/>
            <p:cNvSpPr/>
            <p:nvPr>
              <p:custDataLst>
                <p:tags r:id="rId268"/>
              </p:custDataLst>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5" name="Freeform 331"/>
            <p:cNvSpPr/>
            <p:nvPr>
              <p:custDataLst>
                <p:tags r:id="rId269"/>
              </p:custDataLst>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6" name="Freeform 332"/>
            <p:cNvSpPr/>
            <p:nvPr>
              <p:custDataLst>
                <p:tags r:id="rId270"/>
              </p:custDataLst>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7" name="Freeform 333"/>
            <p:cNvSpPr/>
            <p:nvPr>
              <p:custDataLst>
                <p:tags r:id="rId271"/>
              </p:custDataLst>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8" name="Freeform 334"/>
            <p:cNvSpPr/>
            <p:nvPr>
              <p:custDataLst>
                <p:tags r:id="rId272"/>
              </p:custDataLst>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9" name="Freeform 335"/>
            <p:cNvSpPr/>
            <p:nvPr>
              <p:custDataLst>
                <p:tags r:id="rId273"/>
              </p:custDataLst>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0" name="Freeform 336"/>
            <p:cNvSpPr/>
            <p:nvPr>
              <p:custDataLst>
                <p:tags r:id="rId274"/>
              </p:custDataLst>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1" name="Freeform 337"/>
            <p:cNvSpPr/>
            <p:nvPr>
              <p:custDataLst>
                <p:tags r:id="rId275"/>
              </p:custDataLst>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2" name="Freeform 338"/>
            <p:cNvSpPr/>
            <p:nvPr>
              <p:custDataLst>
                <p:tags r:id="rId276"/>
              </p:custDataLst>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3" name="Freeform 339"/>
            <p:cNvSpPr/>
            <p:nvPr>
              <p:custDataLst>
                <p:tags r:id="rId277"/>
              </p:custDataLst>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4" name="Freeform 340"/>
            <p:cNvSpPr/>
            <p:nvPr>
              <p:custDataLst>
                <p:tags r:id="rId278"/>
              </p:custDataLst>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5" name="Freeform 341"/>
            <p:cNvSpPr/>
            <p:nvPr>
              <p:custDataLst>
                <p:tags r:id="rId279"/>
              </p:custDataLst>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6" name="Freeform 342"/>
            <p:cNvSpPr/>
            <p:nvPr>
              <p:custDataLst>
                <p:tags r:id="rId280"/>
              </p:custDataLst>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7" name="Freeform 343"/>
            <p:cNvSpPr/>
            <p:nvPr>
              <p:custDataLst>
                <p:tags r:id="rId281"/>
              </p:custDataLst>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8" name="Freeform 344"/>
            <p:cNvSpPr/>
            <p:nvPr>
              <p:custDataLst>
                <p:tags r:id="rId282"/>
              </p:custDataLst>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9" name="Freeform 345"/>
            <p:cNvSpPr/>
            <p:nvPr>
              <p:custDataLst>
                <p:tags r:id="rId283"/>
              </p:custDataLst>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0" name="Freeform 346"/>
            <p:cNvSpPr/>
            <p:nvPr>
              <p:custDataLst>
                <p:tags r:id="rId284"/>
              </p:custDataLst>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1" name="Freeform 347"/>
            <p:cNvSpPr/>
            <p:nvPr>
              <p:custDataLst>
                <p:tags r:id="rId285"/>
              </p:custDataLst>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2" name="Freeform 348"/>
            <p:cNvSpPr/>
            <p:nvPr>
              <p:custDataLst>
                <p:tags r:id="rId286"/>
              </p:custDataLst>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3" name="Freeform 349"/>
            <p:cNvSpPr/>
            <p:nvPr>
              <p:custDataLst>
                <p:tags r:id="rId287"/>
              </p:custDataLst>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4" name="Freeform 350"/>
            <p:cNvSpPr/>
            <p:nvPr>
              <p:custDataLst>
                <p:tags r:id="rId288"/>
              </p:custDataLst>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5" name="Freeform 351"/>
            <p:cNvSpPr/>
            <p:nvPr>
              <p:custDataLst>
                <p:tags r:id="rId289"/>
              </p:custDataLst>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6" name="Freeform 352"/>
            <p:cNvSpPr/>
            <p:nvPr>
              <p:custDataLst>
                <p:tags r:id="rId290"/>
              </p:custDataLst>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7" name="Freeform 353"/>
            <p:cNvSpPr/>
            <p:nvPr>
              <p:custDataLst>
                <p:tags r:id="rId291"/>
              </p:custDataLst>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8" name="Freeform 354"/>
            <p:cNvSpPr/>
            <p:nvPr>
              <p:custDataLst>
                <p:tags r:id="rId292"/>
              </p:custDataLst>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9" name="Freeform 355"/>
            <p:cNvSpPr/>
            <p:nvPr>
              <p:custDataLst>
                <p:tags r:id="rId293"/>
              </p:custDataLst>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0" name="Freeform 356"/>
            <p:cNvSpPr/>
            <p:nvPr>
              <p:custDataLst>
                <p:tags r:id="rId294"/>
              </p:custDataLst>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1" name="Freeform 357"/>
            <p:cNvSpPr/>
            <p:nvPr>
              <p:custDataLst>
                <p:tags r:id="rId295"/>
              </p:custDataLst>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2" name="Freeform 358"/>
            <p:cNvSpPr/>
            <p:nvPr>
              <p:custDataLst>
                <p:tags r:id="rId296"/>
              </p:custDataLst>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3" name="Freeform 359"/>
            <p:cNvSpPr/>
            <p:nvPr>
              <p:custDataLst>
                <p:tags r:id="rId297"/>
              </p:custDataLst>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4" name="Freeform 360"/>
            <p:cNvSpPr/>
            <p:nvPr>
              <p:custDataLst>
                <p:tags r:id="rId298"/>
              </p:custDataLst>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5" name="Freeform 361"/>
            <p:cNvSpPr/>
            <p:nvPr>
              <p:custDataLst>
                <p:tags r:id="rId299"/>
              </p:custDataLst>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6" name="Freeform 362"/>
            <p:cNvSpPr/>
            <p:nvPr>
              <p:custDataLst>
                <p:tags r:id="rId300"/>
              </p:custDataLst>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7" name="Freeform 363"/>
            <p:cNvSpPr/>
            <p:nvPr>
              <p:custDataLst>
                <p:tags r:id="rId301"/>
              </p:custDataLst>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8" name="Freeform 364"/>
            <p:cNvSpPr/>
            <p:nvPr>
              <p:custDataLst>
                <p:tags r:id="rId302"/>
              </p:custDataLst>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9" name="Freeform 365"/>
            <p:cNvSpPr/>
            <p:nvPr>
              <p:custDataLst>
                <p:tags r:id="rId303"/>
              </p:custDataLst>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0" name="Freeform 366"/>
            <p:cNvSpPr/>
            <p:nvPr>
              <p:custDataLst>
                <p:tags r:id="rId304"/>
              </p:custDataLst>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1" name="Freeform 367"/>
            <p:cNvSpPr/>
            <p:nvPr>
              <p:custDataLst>
                <p:tags r:id="rId305"/>
              </p:custDataLst>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2" name="Freeform 368"/>
            <p:cNvSpPr/>
            <p:nvPr>
              <p:custDataLst>
                <p:tags r:id="rId306"/>
              </p:custDataLst>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3" name="Freeform 369"/>
            <p:cNvSpPr/>
            <p:nvPr>
              <p:custDataLst>
                <p:tags r:id="rId307"/>
              </p:custDataLst>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4" name="Freeform 370"/>
            <p:cNvSpPr/>
            <p:nvPr>
              <p:custDataLst>
                <p:tags r:id="rId308"/>
              </p:custDataLst>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5" name="Freeform 371"/>
            <p:cNvSpPr/>
            <p:nvPr>
              <p:custDataLst>
                <p:tags r:id="rId309"/>
              </p:custDataLst>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6" name="Freeform 372"/>
            <p:cNvSpPr/>
            <p:nvPr>
              <p:custDataLst>
                <p:tags r:id="rId310"/>
              </p:custDataLst>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7" name="Freeform 373"/>
            <p:cNvSpPr/>
            <p:nvPr>
              <p:custDataLst>
                <p:tags r:id="rId311"/>
              </p:custDataLst>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8" name="Freeform 374"/>
            <p:cNvSpPr/>
            <p:nvPr>
              <p:custDataLst>
                <p:tags r:id="rId312"/>
              </p:custDataLst>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9" name="Freeform 375"/>
            <p:cNvSpPr/>
            <p:nvPr>
              <p:custDataLst>
                <p:tags r:id="rId313"/>
              </p:custDataLst>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0" name="Freeform 376"/>
            <p:cNvSpPr/>
            <p:nvPr>
              <p:custDataLst>
                <p:tags r:id="rId314"/>
              </p:custDataLst>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1" name="Freeform 377"/>
            <p:cNvSpPr/>
            <p:nvPr>
              <p:custDataLst>
                <p:tags r:id="rId315"/>
              </p:custDataLst>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2" name="Freeform 378"/>
            <p:cNvSpPr/>
            <p:nvPr>
              <p:custDataLst>
                <p:tags r:id="rId316"/>
              </p:custDataLst>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3" name="Freeform 379"/>
            <p:cNvSpPr/>
            <p:nvPr>
              <p:custDataLst>
                <p:tags r:id="rId317"/>
              </p:custDataLst>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4" name="Freeform 380"/>
            <p:cNvSpPr/>
            <p:nvPr>
              <p:custDataLst>
                <p:tags r:id="rId318"/>
              </p:custDataLst>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5" name="Freeform 381"/>
            <p:cNvSpPr/>
            <p:nvPr>
              <p:custDataLst>
                <p:tags r:id="rId319"/>
              </p:custDataLst>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6" name="Freeform 382"/>
            <p:cNvSpPr/>
            <p:nvPr>
              <p:custDataLst>
                <p:tags r:id="rId320"/>
              </p:custDataLst>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7" name="Freeform 383"/>
            <p:cNvSpPr/>
            <p:nvPr>
              <p:custDataLst>
                <p:tags r:id="rId321"/>
              </p:custDataLst>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8" name="Freeform 384"/>
            <p:cNvSpPr/>
            <p:nvPr>
              <p:custDataLst>
                <p:tags r:id="rId322"/>
              </p:custDataLst>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9" name="Freeform 385"/>
            <p:cNvSpPr/>
            <p:nvPr>
              <p:custDataLst>
                <p:tags r:id="rId323"/>
              </p:custDataLst>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0" name="Freeform 386"/>
            <p:cNvSpPr/>
            <p:nvPr>
              <p:custDataLst>
                <p:tags r:id="rId324"/>
              </p:custDataLst>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1" name="Freeform 387"/>
            <p:cNvSpPr/>
            <p:nvPr>
              <p:custDataLst>
                <p:tags r:id="rId325"/>
              </p:custDataLst>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2" name="Freeform 388"/>
            <p:cNvSpPr/>
            <p:nvPr>
              <p:custDataLst>
                <p:tags r:id="rId326"/>
              </p:custDataLst>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3" name="Freeform 389"/>
            <p:cNvSpPr/>
            <p:nvPr>
              <p:custDataLst>
                <p:tags r:id="rId327"/>
              </p:custDataLst>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4" name="Freeform 390"/>
            <p:cNvSpPr/>
            <p:nvPr>
              <p:custDataLst>
                <p:tags r:id="rId328"/>
              </p:custDataLst>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5" name="Freeform 391"/>
            <p:cNvSpPr/>
            <p:nvPr>
              <p:custDataLst>
                <p:tags r:id="rId329"/>
              </p:custDataLst>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6" name="Freeform 392"/>
            <p:cNvSpPr/>
            <p:nvPr>
              <p:custDataLst>
                <p:tags r:id="rId330"/>
              </p:custDataLst>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7" name="Freeform 393"/>
            <p:cNvSpPr/>
            <p:nvPr>
              <p:custDataLst>
                <p:tags r:id="rId331"/>
              </p:custDataLst>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8" name="Freeform 394"/>
            <p:cNvSpPr/>
            <p:nvPr>
              <p:custDataLst>
                <p:tags r:id="rId332"/>
              </p:custDataLst>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9" name="Freeform 395"/>
            <p:cNvSpPr/>
            <p:nvPr>
              <p:custDataLst>
                <p:tags r:id="rId333"/>
              </p:custDataLst>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0" name="Freeform 396"/>
            <p:cNvSpPr/>
            <p:nvPr>
              <p:custDataLst>
                <p:tags r:id="rId334"/>
              </p:custDataLst>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1" name="Freeform 397"/>
            <p:cNvSpPr/>
            <p:nvPr>
              <p:custDataLst>
                <p:tags r:id="rId335"/>
              </p:custDataLst>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2" name="Freeform 398"/>
            <p:cNvSpPr/>
            <p:nvPr>
              <p:custDataLst>
                <p:tags r:id="rId336"/>
              </p:custDataLst>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3" name="Freeform 399"/>
            <p:cNvSpPr/>
            <p:nvPr>
              <p:custDataLst>
                <p:tags r:id="rId337"/>
              </p:custDataLst>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4" name="Freeform 400"/>
            <p:cNvSpPr/>
            <p:nvPr>
              <p:custDataLst>
                <p:tags r:id="rId338"/>
              </p:custDataLst>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5" name="Freeform 401"/>
            <p:cNvSpPr/>
            <p:nvPr>
              <p:custDataLst>
                <p:tags r:id="rId339"/>
              </p:custDataLst>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6" name="Freeform 402"/>
            <p:cNvSpPr/>
            <p:nvPr>
              <p:custDataLst>
                <p:tags r:id="rId340"/>
              </p:custDataLst>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7" name="Freeform 403"/>
            <p:cNvSpPr/>
            <p:nvPr>
              <p:custDataLst>
                <p:tags r:id="rId341"/>
              </p:custDataLst>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8" name="Freeform 404"/>
            <p:cNvSpPr/>
            <p:nvPr>
              <p:custDataLst>
                <p:tags r:id="rId342"/>
              </p:custDataLst>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9" name="Freeform 405"/>
            <p:cNvSpPr/>
            <p:nvPr>
              <p:custDataLst>
                <p:tags r:id="rId343"/>
              </p:custDataLst>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407"/>
            <p:cNvSpPr/>
            <p:nvPr>
              <p:custDataLst>
                <p:tags r:id="rId344"/>
              </p:custDataLst>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408"/>
            <p:cNvSpPr/>
            <p:nvPr>
              <p:custDataLst>
                <p:tags r:id="rId345"/>
              </p:custDataLst>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 name="Freeform 409"/>
            <p:cNvSpPr/>
            <p:nvPr>
              <p:custDataLst>
                <p:tags r:id="rId346"/>
              </p:custDataLst>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3" name="Freeform 410"/>
            <p:cNvSpPr/>
            <p:nvPr>
              <p:custDataLst>
                <p:tags r:id="rId347"/>
              </p:custDataLst>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4" name="Freeform 411"/>
            <p:cNvSpPr/>
            <p:nvPr>
              <p:custDataLst>
                <p:tags r:id="rId348"/>
              </p:custDataLst>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5" name="Freeform 412"/>
            <p:cNvSpPr/>
            <p:nvPr>
              <p:custDataLst>
                <p:tags r:id="rId349"/>
              </p:custDataLst>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6" name="Freeform 413"/>
            <p:cNvSpPr/>
            <p:nvPr>
              <p:custDataLst>
                <p:tags r:id="rId350"/>
              </p:custDataLst>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7" name="Freeform 414"/>
            <p:cNvSpPr/>
            <p:nvPr>
              <p:custDataLst>
                <p:tags r:id="rId351"/>
              </p:custDataLst>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8" name="Freeform 415"/>
            <p:cNvSpPr/>
            <p:nvPr>
              <p:custDataLst>
                <p:tags r:id="rId352"/>
              </p:custDataLst>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9" name="Freeform 416"/>
            <p:cNvSpPr/>
            <p:nvPr>
              <p:custDataLst>
                <p:tags r:id="rId353"/>
              </p:custDataLst>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0" name="Freeform 417"/>
            <p:cNvSpPr/>
            <p:nvPr>
              <p:custDataLst>
                <p:tags r:id="rId354"/>
              </p:custDataLst>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1" name="Freeform 418"/>
            <p:cNvSpPr/>
            <p:nvPr>
              <p:custDataLst>
                <p:tags r:id="rId355"/>
              </p:custDataLst>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2" name="Freeform 419"/>
            <p:cNvSpPr/>
            <p:nvPr>
              <p:custDataLst>
                <p:tags r:id="rId356"/>
              </p:custDataLst>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3" name="Freeform 420"/>
            <p:cNvSpPr/>
            <p:nvPr>
              <p:custDataLst>
                <p:tags r:id="rId357"/>
              </p:custDataLst>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4" name="Freeform 421"/>
            <p:cNvSpPr/>
            <p:nvPr>
              <p:custDataLst>
                <p:tags r:id="rId358"/>
              </p:custDataLst>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5" name="Freeform 422"/>
            <p:cNvSpPr/>
            <p:nvPr>
              <p:custDataLst>
                <p:tags r:id="rId359"/>
              </p:custDataLst>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6" name="Freeform 423"/>
            <p:cNvSpPr/>
            <p:nvPr>
              <p:custDataLst>
                <p:tags r:id="rId360"/>
              </p:custDataLst>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7" name="Freeform 424"/>
            <p:cNvSpPr/>
            <p:nvPr>
              <p:custDataLst>
                <p:tags r:id="rId361"/>
              </p:custDataLst>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8" name="Freeform 425"/>
            <p:cNvSpPr/>
            <p:nvPr>
              <p:custDataLst>
                <p:tags r:id="rId362"/>
              </p:custDataLst>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29" name="Freeform 426"/>
            <p:cNvSpPr/>
            <p:nvPr>
              <p:custDataLst>
                <p:tags r:id="rId363"/>
              </p:custDataLst>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0" name="Freeform 427"/>
            <p:cNvSpPr/>
            <p:nvPr>
              <p:custDataLst>
                <p:tags r:id="rId364"/>
              </p:custDataLst>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1" name="Freeform 428"/>
            <p:cNvSpPr/>
            <p:nvPr>
              <p:custDataLst>
                <p:tags r:id="rId365"/>
              </p:custDataLst>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2" name="Freeform 429"/>
            <p:cNvSpPr/>
            <p:nvPr>
              <p:custDataLst>
                <p:tags r:id="rId366"/>
              </p:custDataLst>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3" name="Freeform 430"/>
            <p:cNvSpPr/>
            <p:nvPr>
              <p:custDataLst>
                <p:tags r:id="rId367"/>
              </p:custDataLst>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4" name="Freeform 431"/>
            <p:cNvSpPr/>
            <p:nvPr>
              <p:custDataLst>
                <p:tags r:id="rId368"/>
              </p:custDataLst>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5" name="Freeform 432"/>
            <p:cNvSpPr/>
            <p:nvPr>
              <p:custDataLst>
                <p:tags r:id="rId369"/>
              </p:custDataLst>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6" name="Freeform 433"/>
            <p:cNvSpPr/>
            <p:nvPr>
              <p:custDataLst>
                <p:tags r:id="rId370"/>
              </p:custDataLst>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7" name="Freeform 434"/>
            <p:cNvSpPr/>
            <p:nvPr>
              <p:custDataLst>
                <p:tags r:id="rId371"/>
              </p:custDataLst>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8" name="Freeform 435"/>
            <p:cNvSpPr/>
            <p:nvPr>
              <p:custDataLst>
                <p:tags r:id="rId372"/>
              </p:custDataLst>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9" name="Freeform 436"/>
            <p:cNvSpPr/>
            <p:nvPr>
              <p:custDataLst>
                <p:tags r:id="rId373"/>
              </p:custDataLst>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437"/>
            <p:cNvSpPr/>
            <p:nvPr>
              <p:custDataLst>
                <p:tags r:id="rId374"/>
              </p:custDataLst>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438"/>
            <p:cNvSpPr/>
            <p:nvPr>
              <p:custDataLst>
                <p:tags r:id="rId375"/>
              </p:custDataLst>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439"/>
            <p:cNvSpPr/>
            <p:nvPr>
              <p:custDataLst>
                <p:tags r:id="rId376"/>
              </p:custDataLst>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440"/>
            <p:cNvSpPr/>
            <p:nvPr>
              <p:custDataLst>
                <p:tags r:id="rId377"/>
              </p:custDataLst>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441"/>
            <p:cNvSpPr/>
            <p:nvPr>
              <p:custDataLst>
                <p:tags r:id="rId378"/>
              </p:custDataLst>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Freeform 442"/>
            <p:cNvSpPr/>
            <p:nvPr>
              <p:custDataLst>
                <p:tags r:id="rId379"/>
              </p:custDataLst>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Freeform 443"/>
            <p:cNvSpPr/>
            <p:nvPr>
              <p:custDataLst>
                <p:tags r:id="rId380"/>
              </p:custDataLst>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Freeform 444"/>
            <p:cNvSpPr/>
            <p:nvPr>
              <p:custDataLst>
                <p:tags r:id="rId381"/>
              </p:custDataLst>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Freeform 445"/>
            <p:cNvSpPr/>
            <p:nvPr>
              <p:custDataLst>
                <p:tags r:id="rId382"/>
              </p:custDataLst>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Freeform 446"/>
            <p:cNvSpPr/>
            <p:nvPr>
              <p:custDataLst>
                <p:tags r:id="rId383"/>
              </p:custDataLst>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0" name="Freeform 447"/>
            <p:cNvSpPr/>
            <p:nvPr>
              <p:custDataLst>
                <p:tags r:id="rId384"/>
              </p:custDataLst>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Freeform 448"/>
            <p:cNvSpPr/>
            <p:nvPr>
              <p:custDataLst>
                <p:tags r:id="rId385"/>
              </p:custDataLst>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Freeform 449"/>
            <p:cNvSpPr/>
            <p:nvPr>
              <p:custDataLst>
                <p:tags r:id="rId386"/>
              </p:custDataLst>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Freeform 450"/>
            <p:cNvSpPr/>
            <p:nvPr>
              <p:custDataLst>
                <p:tags r:id="rId387"/>
              </p:custDataLst>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Freeform 451"/>
            <p:cNvSpPr/>
            <p:nvPr>
              <p:custDataLst>
                <p:tags r:id="rId388"/>
              </p:custDataLst>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5" name="Freeform 452"/>
            <p:cNvSpPr/>
            <p:nvPr>
              <p:custDataLst>
                <p:tags r:id="rId389"/>
              </p:custDataLst>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6" name="Freeform 453"/>
            <p:cNvSpPr/>
            <p:nvPr>
              <p:custDataLst>
                <p:tags r:id="rId390"/>
              </p:custDataLst>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7" name="Freeform 454"/>
            <p:cNvSpPr/>
            <p:nvPr>
              <p:custDataLst>
                <p:tags r:id="rId391"/>
              </p:custDataLst>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8" name="Freeform 455"/>
            <p:cNvSpPr/>
            <p:nvPr>
              <p:custDataLst>
                <p:tags r:id="rId392"/>
              </p:custDataLst>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9" name="Freeform 456"/>
            <p:cNvSpPr/>
            <p:nvPr>
              <p:custDataLst>
                <p:tags r:id="rId393"/>
              </p:custDataLst>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0" name="Freeform 457"/>
            <p:cNvSpPr/>
            <p:nvPr>
              <p:custDataLst>
                <p:tags r:id="rId394"/>
              </p:custDataLst>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1" name="Freeform 458"/>
            <p:cNvSpPr/>
            <p:nvPr>
              <p:custDataLst>
                <p:tags r:id="rId395"/>
              </p:custDataLst>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2" name="Freeform 459"/>
            <p:cNvSpPr/>
            <p:nvPr>
              <p:custDataLst>
                <p:tags r:id="rId396"/>
              </p:custDataLst>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3" name="Freeform 460"/>
            <p:cNvSpPr/>
            <p:nvPr>
              <p:custDataLst>
                <p:tags r:id="rId397"/>
              </p:custDataLst>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4" name="Freeform 461"/>
            <p:cNvSpPr/>
            <p:nvPr>
              <p:custDataLst>
                <p:tags r:id="rId398"/>
              </p:custDataLst>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5" name="Freeform 462"/>
            <p:cNvSpPr/>
            <p:nvPr>
              <p:custDataLst>
                <p:tags r:id="rId399"/>
              </p:custDataLst>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6" name="Freeform 463"/>
            <p:cNvSpPr/>
            <p:nvPr>
              <p:custDataLst>
                <p:tags r:id="rId400"/>
              </p:custDataLst>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7" name="Freeform 464"/>
            <p:cNvSpPr/>
            <p:nvPr>
              <p:custDataLst>
                <p:tags r:id="rId401"/>
              </p:custDataLst>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8" name="Freeform 465"/>
            <p:cNvSpPr/>
            <p:nvPr>
              <p:custDataLst>
                <p:tags r:id="rId402"/>
              </p:custDataLst>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69" name="Freeform 466"/>
            <p:cNvSpPr/>
            <p:nvPr>
              <p:custDataLst>
                <p:tags r:id="rId403"/>
              </p:custDataLst>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0" name="Freeform 467"/>
            <p:cNvSpPr/>
            <p:nvPr>
              <p:custDataLst>
                <p:tags r:id="rId404"/>
              </p:custDataLst>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1" name="Freeform 468"/>
            <p:cNvSpPr/>
            <p:nvPr>
              <p:custDataLst>
                <p:tags r:id="rId405"/>
              </p:custDataLst>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2" name="Freeform 469"/>
            <p:cNvSpPr/>
            <p:nvPr>
              <p:custDataLst>
                <p:tags r:id="rId406"/>
              </p:custDataLst>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3" name="Freeform 470"/>
            <p:cNvSpPr/>
            <p:nvPr>
              <p:custDataLst>
                <p:tags r:id="rId407"/>
              </p:custDataLst>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4" name="Freeform 471"/>
            <p:cNvSpPr/>
            <p:nvPr>
              <p:custDataLst>
                <p:tags r:id="rId408"/>
              </p:custDataLst>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5" name="Freeform 472"/>
            <p:cNvSpPr/>
            <p:nvPr>
              <p:custDataLst>
                <p:tags r:id="rId409"/>
              </p:custDataLst>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6" name="Freeform 473"/>
            <p:cNvSpPr/>
            <p:nvPr>
              <p:custDataLst>
                <p:tags r:id="rId410"/>
              </p:custDataLst>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7" name="Freeform 474"/>
            <p:cNvSpPr/>
            <p:nvPr>
              <p:custDataLst>
                <p:tags r:id="rId411"/>
              </p:custDataLst>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8" name="Freeform 475"/>
            <p:cNvSpPr/>
            <p:nvPr>
              <p:custDataLst>
                <p:tags r:id="rId412"/>
              </p:custDataLst>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79" name="Freeform 476"/>
            <p:cNvSpPr/>
            <p:nvPr>
              <p:custDataLst>
                <p:tags r:id="rId413"/>
              </p:custDataLst>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0" name="Freeform 477"/>
            <p:cNvSpPr/>
            <p:nvPr>
              <p:custDataLst>
                <p:tags r:id="rId414"/>
              </p:custDataLst>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1" name="Freeform 478"/>
            <p:cNvSpPr/>
            <p:nvPr>
              <p:custDataLst>
                <p:tags r:id="rId415"/>
              </p:custDataLst>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2" name="Freeform 479"/>
            <p:cNvSpPr/>
            <p:nvPr>
              <p:custDataLst>
                <p:tags r:id="rId416"/>
              </p:custDataLst>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3" name="Freeform 480"/>
            <p:cNvSpPr/>
            <p:nvPr>
              <p:custDataLst>
                <p:tags r:id="rId417"/>
              </p:custDataLst>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4" name="Freeform 481"/>
            <p:cNvSpPr/>
            <p:nvPr>
              <p:custDataLst>
                <p:tags r:id="rId418"/>
              </p:custDataLst>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5" name="Freeform 482"/>
            <p:cNvSpPr/>
            <p:nvPr>
              <p:custDataLst>
                <p:tags r:id="rId419"/>
              </p:custDataLst>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6" name="Freeform 483"/>
            <p:cNvSpPr/>
            <p:nvPr>
              <p:custDataLst>
                <p:tags r:id="rId420"/>
              </p:custDataLst>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7" name="Freeform 484"/>
            <p:cNvSpPr/>
            <p:nvPr>
              <p:custDataLst>
                <p:tags r:id="rId421"/>
              </p:custDataLst>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8" name="Freeform 485"/>
            <p:cNvSpPr/>
            <p:nvPr>
              <p:custDataLst>
                <p:tags r:id="rId422"/>
              </p:custDataLst>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89" name="Freeform 486"/>
            <p:cNvSpPr/>
            <p:nvPr>
              <p:custDataLst>
                <p:tags r:id="rId423"/>
              </p:custDataLst>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椭圆 1028"/>
          <p:cNvSpPr/>
          <p:nvPr/>
        </p:nvSpPr>
        <p:spPr>
          <a:xfrm>
            <a:off x="5836387" y="1037960"/>
            <a:ext cx="5570886" cy="55708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椭圆 1039"/>
          <p:cNvSpPr/>
          <p:nvPr/>
        </p:nvSpPr>
        <p:spPr>
          <a:xfrm>
            <a:off x="8287835" y="2972341"/>
            <a:ext cx="1564590" cy="1564589"/>
          </a:xfrm>
          <a:prstGeom prst="ellipse">
            <a:avLst/>
          </a:prstGeom>
          <a:solidFill>
            <a:srgbClr val="F05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8383279" y="4718290"/>
            <a:ext cx="3873955" cy="2020224"/>
            <a:chOff x="-194387" y="3651136"/>
            <a:chExt cx="6156624" cy="3210610"/>
          </a:xfrm>
        </p:grpSpPr>
        <p:sp>
          <p:nvSpPr>
            <p:cNvPr id="90" name="Freeform 685"/>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042" name="图片 1041"/>
          <p:cNvPicPr>
            <a:picLocks noChangeAspect="1"/>
          </p:cNvPicPr>
          <p:nvPr/>
        </p:nvPicPr>
        <p:blipFill>
          <a:blip r:embed="rId1"/>
          <a:stretch>
            <a:fillRect/>
          </a:stretch>
        </p:blipFill>
        <p:spPr>
          <a:xfrm flipH="1">
            <a:off x="8433958" y="2930718"/>
            <a:ext cx="1367493" cy="1502369"/>
          </a:xfrm>
          <a:prstGeom prst="rect">
            <a:avLst/>
          </a:prstGeom>
        </p:spPr>
      </p:pic>
      <p:sp>
        <p:nvSpPr>
          <p:cNvPr id="375" name="椭圆 374"/>
          <p:cNvSpPr/>
          <p:nvPr/>
        </p:nvSpPr>
        <p:spPr>
          <a:xfrm>
            <a:off x="1167428" y="666407"/>
            <a:ext cx="4491318" cy="4491315"/>
          </a:xfrm>
          <a:prstGeom prst="ellipse">
            <a:avLst/>
          </a:prstGeom>
          <a:solidFill>
            <a:srgbClr val="F05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1" name="组合 1050"/>
          <p:cNvGrpSpPr/>
          <p:nvPr/>
        </p:nvGrpSpPr>
        <p:grpSpPr>
          <a:xfrm>
            <a:off x="587375" y="666378"/>
            <a:ext cx="10669270" cy="5889625"/>
            <a:chOff x="6307159" y="1613131"/>
            <a:chExt cx="10669270" cy="5889625"/>
          </a:xfrm>
        </p:grpSpPr>
        <p:sp>
          <p:nvSpPr>
            <p:cNvPr id="1052" name="矩形 51"/>
            <p:cNvSpPr>
              <a:spLocks noChangeArrowheads="1"/>
            </p:cNvSpPr>
            <p:nvPr/>
          </p:nvSpPr>
          <p:spPr bwMode="auto">
            <a:xfrm>
              <a:off x="7294158" y="1613131"/>
              <a:ext cx="4145280" cy="86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spcBef>
                  <a:spcPts val="1000"/>
                </a:spcBef>
              </a:pPr>
              <a:r>
                <a:rPr lang="zh-CN" altLang="en-US" sz="2400" dirty="0">
                  <a:highlight>
                    <a:srgbClr val="FF00FF"/>
                  </a:highlight>
                  <a:latin typeface="微软雅黑" panose="020B0503020204020204" pitchFamily="34" charset="-122"/>
                  <a:ea typeface="微软雅黑" panose="020B0503020204020204" pitchFamily="34" charset="-122"/>
                  <a:sym typeface="宋体" panose="02010600030101010101" pitchFamily="2" charset="-122"/>
                </a:rPr>
                <a:t>（二）幼儿园课程的哲学基础</a:t>
              </a:r>
              <a:endParaRPr lang="zh-CN" altLang="en-US" sz="2400" dirty="0">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spcBef>
                  <a:spcPts val="1000"/>
                </a:spcBef>
              </a:pPr>
              <a:endParaRPr lang="zh-CN" altLang="en-US" sz="2400" dirty="0">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p:txBody>
        </p:sp>
        <p:sp>
          <p:nvSpPr>
            <p:cNvPr id="1053" name="矩形 52"/>
            <p:cNvSpPr>
              <a:spLocks noChangeArrowheads="1"/>
            </p:cNvSpPr>
            <p:nvPr/>
          </p:nvSpPr>
          <p:spPr bwMode="auto">
            <a:xfrm>
              <a:off x="6307159" y="2210031"/>
              <a:ext cx="10669270" cy="5292725"/>
            </a:xfrm>
            <a:prstGeom prst="rect">
              <a:avLst/>
            </a:prstGeom>
            <a:noFill/>
            <a:ln>
              <a:solidFill>
                <a:schemeClr val="tx1"/>
              </a:solidFill>
              <a:prstDash val="sys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哲学基础主要解决的是幼儿园课程中“教什么”的问题，即主要能帮助幼儿园课程回答“知识是什么”等问题。主要有：</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solidFill>
                    <a:schemeClr val="tx1"/>
                  </a:solidFill>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1、经验论课程论</a:t>
              </a:r>
              <a:endParaRPr lang="zh-CN" altLang="en-US" sz="2000" dirty="0">
                <a:solidFill>
                  <a:schemeClr val="tx1"/>
                </a:solidFill>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 经验论者的基本立场是：在人的头脑之外，还存在着一个现实的世界，它完全独立于仁的认知过程，主题通过感知反映客观存在的知识。强调知识是由后天的经验产生的，通过个体感官的经验而形成个体的知识。因此，教育西翼通过感官训练和肌肉的练习，创造环境实现儿童的自我教育（蒙台梭利）</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2、唯理论与幼儿园课程论</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 唯理论强调，知识是绝对的，永恒的和普通的，理性先天就存在个体之内。学习是对头脑中原有知识的回忆，是潜在思想的再现，因而学习是由内而外并非由外而内的。演绎到教育上，教师的任务就是把潜在的知识转变为有意识，教育的目的就是启发理性而不在于经验的充实。</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3、实用主义哲学与幼儿园课程</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a:p>
              <a:pPr algn="l" eaLnBrk="1" hangingPunct="1">
                <a:lnSpc>
                  <a:spcPct val="90000"/>
                </a:lnSpc>
                <a:spcBef>
                  <a:spcPts val="1000"/>
                </a:spcBef>
              </a:pPr>
              <a:r>
                <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rPr>
                <a:t> 实用主义反对把主题与对象、经验与自然人为分隔开来的“二元论”，主张任何知识都包含有行动的因素，这就是说，没有行动就没用知识，反之，知识也因为能指引行动而具有价值。因此，主张将课程与儿童的经验结合起来，让儿童“在做中学”，通过活动使教育机构成为儿童生长的地方，而不是学习现成教材的地方。</a:t>
              </a:r>
              <a:endParaRPr lang="zh-CN" altLang="en-US" sz="2000" dirty="0">
                <a:latin typeface="方正少儿简体" panose="03000509000000000000" pitchFamily="65" charset="-122"/>
                <a:ea typeface="方正少儿简体" panose="03000509000000000000" pitchFamily="65" charset="-122"/>
                <a:cs typeface="方正少儿简体" panose="03000509000000000000" pitchFamily="65" charset="-122"/>
                <a:sym typeface="宋体" panose="02010600030101010101" pitchFamily="2" charset="-122"/>
              </a:endParaRPr>
            </a:p>
          </p:txBody>
        </p:sp>
        <p:sp>
          <p:nvSpPr>
            <p:cNvPr id="1054" name="直接连接符 40"/>
            <p:cNvSpPr>
              <a:spLocks noChangeShapeType="1"/>
            </p:cNvSpPr>
            <p:nvPr/>
          </p:nvSpPr>
          <p:spPr bwMode="auto">
            <a:xfrm>
              <a:off x="7269687" y="2122718"/>
              <a:ext cx="1355410"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checkerboard(across)">
                                      <p:cBhvr>
                                        <p:cTn id="7"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矩形 374"/>
          <p:cNvSpPr/>
          <p:nvPr/>
        </p:nvSpPr>
        <p:spPr>
          <a:xfrm>
            <a:off x="776741" y="358379"/>
            <a:ext cx="10769471" cy="4762884"/>
          </a:xfrm>
          <a:prstGeom prst="rect">
            <a:avLst/>
          </a:prstGeom>
          <a:solidFill>
            <a:srgbClr val="44636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76" name="直接连接符 375"/>
          <p:cNvCxnSpPr/>
          <p:nvPr/>
        </p:nvCxnSpPr>
        <p:spPr>
          <a:xfrm>
            <a:off x="4048664" y="1127163"/>
            <a:ext cx="0" cy="2713704"/>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flipH="1">
            <a:off x="8094976" y="1029306"/>
            <a:ext cx="0" cy="2808000"/>
          </a:xfrm>
          <a:prstGeom prst="line">
            <a:avLst/>
          </a:prstGeom>
          <a:ln w="9525">
            <a:solidFill>
              <a:schemeClr val="tx1">
                <a:lumMod val="65000"/>
                <a:lumOff val="35000"/>
                <a:alpha val="56000"/>
              </a:schemeClr>
            </a:solidFill>
          </a:ln>
        </p:spPr>
        <p:style>
          <a:lnRef idx="1">
            <a:schemeClr val="accent1"/>
          </a:lnRef>
          <a:fillRef idx="0">
            <a:schemeClr val="accent1"/>
          </a:fillRef>
          <a:effectRef idx="0">
            <a:schemeClr val="accent1"/>
          </a:effectRef>
          <a:fontRef idx="minor">
            <a:schemeClr val="tx1"/>
          </a:fontRef>
        </p:style>
      </p:cxnSp>
      <p:sp>
        <p:nvSpPr>
          <p:cNvPr id="440" name="文本框 439"/>
          <p:cNvSpPr txBox="1"/>
          <p:nvPr/>
        </p:nvSpPr>
        <p:spPr>
          <a:xfrm>
            <a:off x="944880" y="674370"/>
            <a:ext cx="10601325" cy="3898900"/>
          </a:xfrm>
          <a:prstGeom prst="rect">
            <a:avLst/>
          </a:prstGeom>
          <a:noFill/>
        </p:spPr>
        <p:txBody>
          <a:bodyPr wrap="square" rtlCol="0">
            <a:noAutofit/>
          </a:bodyPr>
          <a:lstStyle/>
          <a:p>
            <a:pPr indent="0" fontAlgn="auto">
              <a:lnSpc>
                <a:spcPts val="4000"/>
              </a:lnSpc>
            </a:pPr>
            <a:r>
              <a:rPr lang="zh-CN" altLang="en-US" sz="2800" dirty="0">
                <a:solidFill>
                  <a:schemeClr val="bg1"/>
                </a:solidFill>
                <a:latin typeface="微软雅黑" panose="020B0503020204020204" pitchFamily="34" charset="-122"/>
                <a:ea typeface="微软雅黑" panose="020B0503020204020204" pitchFamily="34" charset="-122"/>
              </a:rPr>
              <a:t>（三）幼儿园课程的社会学基础</a:t>
            </a:r>
            <a:endParaRPr lang="zh-CN" altLang="en-US" sz="2800" dirty="0">
              <a:solidFill>
                <a:schemeClr val="bg1"/>
              </a:solidFill>
              <a:latin typeface="微软雅黑" panose="020B0503020204020204" pitchFamily="34" charset="-122"/>
              <a:ea typeface="微软雅黑" panose="020B0503020204020204" pitchFamily="34" charset="-122"/>
            </a:endParaRPr>
          </a:p>
          <a:p>
            <a:pPr indent="0" fontAlgn="auto">
              <a:lnSpc>
                <a:spcPts val="4000"/>
              </a:lnSpc>
            </a:pPr>
            <a:r>
              <a:rPr lang="zh-CN" altLang="en-US" sz="2800" dirty="0">
                <a:solidFill>
                  <a:schemeClr val="bg1"/>
                </a:solidFill>
                <a:latin typeface="微软雅黑" panose="020B0503020204020204" pitchFamily="34" charset="-122"/>
                <a:ea typeface="微软雅黑" panose="020B0503020204020204" pitchFamily="34" charset="-122"/>
              </a:rPr>
              <a:t>  幼儿园课程作为社会文化的一个组成部分，会受到各种社会因素的影像和制约，同时也会因其保存、传递或重建社会文化的职能而对社会发展和人类文明产生作用。</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flipH="1">
            <a:off x="586105" y="3801745"/>
            <a:ext cx="5126355" cy="2673350"/>
            <a:chOff x="-194387" y="3651136"/>
            <a:chExt cx="6156624" cy="3210610"/>
          </a:xfrm>
        </p:grpSpPr>
        <p:sp>
          <p:nvSpPr>
            <p:cNvPr id="90" name="Freeform 685"/>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044" name="图片 1043"/>
          <p:cNvPicPr>
            <a:picLocks noChangeAspect="1"/>
          </p:cNvPicPr>
          <p:nvPr/>
        </p:nvPicPr>
        <p:blipFill>
          <a:blip r:embed="rId1"/>
          <a:stretch>
            <a:fillRect/>
          </a:stretch>
        </p:blipFill>
        <p:spPr>
          <a:xfrm>
            <a:off x="8756232" y="4238621"/>
            <a:ext cx="2680783" cy="26194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diamond(in)">
                                      <p:cBhvr>
                                        <p:cTn id="7" dur="20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44"/>
                                        </p:tgtEl>
                                        <p:attrNameLst>
                                          <p:attrName>style.visibility</p:attrName>
                                        </p:attrNameLst>
                                      </p:cBhvr>
                                      <p:to>
                                        <p:strVal val="visible"/>
                                      </p:to>
                                    </p:set>
                                    <p:animEffect transition="in" filter="diamond(in)">
                                      <p:cBhvr>
                                        <p:cTn id="18" dur="2000"/>
                                        <p:tgtEl>
                                          <p:spTgt spid="1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4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椭圆 1028"/>
          <p:cNvSpPr/>
          <p:nvPr/>
        </p:nvSpPr>
        <p:spPr>
          <a:xfrm>
            <a:off x="7903210" y="2883535"/>
            <a:ext cx="2475865" cy="2895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椭圆 1039"/>
          <p:cNvSpPr/>
          <p:nvPr/>
        </p:nvSpPr>
        <p:spPr>
          <a:xfrm>
            <a:off x="10379151" y="2351871"/>
            <a:ext cx="1564590" cy="1564589"/>
          </a:xfrm>
          <a:prstGeom prst="ellipse">
            <a:avLst/>
          </a:prstGeom>
          <a:solidFill>
            <a:srgbClr val="F05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3690255" y="2042325"/>
            <a:ext cx="3873955" cy="2020224"/>
            <a:chOff x="-194387" y="3651136"/>
            <a:chExt cx="6156624" cy="3210610"/>
          </a:xfrm>
        </p:grpSpPr>
        <p:sp>
          <p:nvSpPr>
            <p:cNvPr id="90" name="Freeform 685"/>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0" name="椭圆 1029"/>
          <p:cNvSpPr/>
          <p:nvPr/>
        </p:nvSpPr>
        <p:spPr>
          <a:xfrm>
            <a:off x="2377866" y="3398752"/>
            <a:ext cx="1281593" cy="1281592"/>
          </a:xfrm>
          <a:prstGeom prst="ellipse">
            <a:avLst/>
          </a:prstGeom>
          <a:solidFill>
            <a:srgbClr val="A3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p:cNvSpPr/>
          <p:nvPr/>
        </p:nvSpPr>
        <p:spPr>
          <a:xfrm>
            <a:off x="8415071" y="4439369"/>
            <a:ext cx="2342900" cy="2342898"/>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椭圆 1031"/>
          <p:cNvSpPr/>
          <p:nvPr/>
        </p:nvSpPr>
        <p:spPr>
          <a:xfrm>
            <a:off x="7409835" y="1795225"/>
            <a:ext cx="1479277" cy="1479276"/>
          </a:xfrm>
          <a:prstGeom prst="ellipse">
            <a:avLst/>
          </a:prstGeom>
          <a:solidFill>
            <a:srgbClr val="44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椭圆 1032"/>
          <p:cNvSpPr/>
          <p:nvPr/>
        </p:nvSpPr>
        <p:spPr>
          <a:xfrm>
            <a:off x="4035647" y="5265258"/>
            <a:ext cx="1454824" cy="1454822"/>
          </a:xfrm>
          <a:prstGeom prst="ellipse">
            <a:avLst/>
          </a:prstGeom>
          <a:solidFill>
            <a:srgbClr val="CD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图片 1040"/>
          <p:cNvPicPr>
            <a:picLocks noChangeAspect="1"/>
          </p:cNvPicPr>
          <p:nvPr/>
        </p:nvPicPr>
        <p:blipFill>
          <a:blip r:embed="rId1"/>
          <a:stretch>
            <a:fillRect/>
          </a:stretch>
        </p:blipFill>
        <p:spPr>
          <a:xfrm>
            <a:off x="-97899" y="4256665"/>
            <a:ext cx="1612021" cy="2178082"/>
          </a:xfrm>
          <a:prstGeom prst="rect">
            <a:avLst/>
          </a:prstGeom>
        </p:spPr>
      </p:pic>
      <p:pic>
        <p:nvPicPr>
          <p:cNvPr id="1043" name="图片 1042"/>
          <p:cNvPicPr>
            <a:picLocks noChangeAspect="1"/>
          </p:cNvPicPr>
          <p:nvPr/>
        </p:nvPicPr>
        <p:blipFill>
          <a:blip r:embed="rId2"/>
          <a:stretch>
            <a:fillRect/>
          </a:stretch>
        </p:blipFill>
        <p:spPr>
          <a:xfrm>
            <a:off x="2328808" y="2848037"/>
            <a:ext cx="1153962" cy="1546239"/>
          </a:xfrm>
          <a:prstGeom prst="rect">
            <a:avLst/>
          </a:prstGeom>
        </p:spPr>
      </p:pic>
      <p:pic>
        <p:nvPicPr>
          <p:cNvPr id="1044" name="图片 1043"/>
          <p:cNvPicPr>
            <a:picLocks noChangeAspect="1"/>
          </p:cNvPicPr>
          <p:nvPr/>
        </p:nvPicPr>
        <p:blipFill>
          <a:blip r:embed="rId3"/>
          <a:stretch>
            <a:fillRect/>
          </a:stretch>
        </p:blipFill>
        <p:spPr>
          <a:xfrm>
            <a:off x="5746229" y="4590686"/>
            <a:ext cx="2179894" cy="2130037"/>
          </a:xfrm>
          <a:prstGeom prst="rect">
            <a:avLst/>
          </a:prstGeom>
        </p:spPr>
      </p:pic>
      <p:pic>
        <p:nvPicPr>
          <p:cNvPr id="1046" name="图片 1045"/>
          <p:cNvPicPr>
            <a:picLocks noChangeAspect="1"/>
          </p:cNvPicPr>
          <p:nvPr/>
        </p:nvPicPr>
        <p:blipFill>
          <a:blip r:embed="rId4"/>
          <a:stretch>
            <a:fillRect/>
          </a:stretch>
        </p:blipFill>
        <p:spPr>
          <a:xfrm>
            <a:off x="7609880" y="1795244"/>
            <a:ext cx="1079339" cy="1513998"/>
          </a:xfrm>
          <a:prstGeom prst="rect">
            <a:avLst/>
          </a:prstGeom>
        </p:spPr>
      </p:pic>
      <p:grpSp>
        <p:nvGrpSpPr>
          <p:cNvPr id="1051" name="组合 1050"/>
          <p:cNvGrpSpPr/>
          <p:nvPr/>
        </p:nvGrpSpPr>
        <p:grpSpPr>
          <a:xfrm>
            <a:off x="1121162" y="513959"/>
            <a:ext cx="9257665" cy="4544695"/>
            <a:chOff x="6392458" y="1746481"/>
            <a:chExt cx="9257665" cy="4544695"/>
          </a:xfrm>
        </p:grpSpPr>
        <p:sp>
          <p:nvSpPr>
            <p:cNvPr id="1052" name="矩形 51"/>
            <p:cNvSpPr>
              <a:spLocks noChangeArrowheads="1"/>
            </p:cNvSpPr>
            <p:nvPr/>
          </p:nvSpPr>
          <p:spPr bwMode="auto">
            <a:xfrm>
              <a:off x="6392458" y="1746481"/>
              <a:ext cx="8717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spcBef>
                  <a:spcPts val="1000"/>
                </a:spcBef>
              </a:pPr>
              <a:r>
                <a:rPr lang="zh-CN" altLang="en-US" sz="2800" b="1" dirty="0">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微软雅黑" panose="020B0503020204020204" pitchFamily="34" charset="-122"/>
                </a:rPr>
                <a:t>第三节幼儿园课程中的游戏活动、教学活动和日常生活</a:t>
              </a:r>
              <a:endParaRPr lang="zh-CN" altLang="en-US" sz="2800" b="1" dirty="0">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3" name="矩形 52"/>
            <p:cNvSpPr>
              <a:spLocks noChangeArrowheads="1"/>
            </p:cNvSpPr>
            <p:nvPr/>
          </p:nvSpPr>
          <p:spPr bwMode="auto">
            <a:xfrm>
              <a:off x="6861723" y="2645006"/>
              <a:ext cx="8788400" cy="3646170"/>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bevel/>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lnSpc>
                  <a:spcPct val="90000"/>
                </a:lnSpc>
                <a:spcBef>
                  <a:spcPts val="1000"/>
                </a:spcBef>
              </a:pPr>
              <a:r>
                <a:rPr lang="zh-CN" altLang="en-US" sz="2800" dirty="0">
                  <a:solidFill>
                    <a:schemeClr val="accent5">
                      <a:lumMod val="75000"/>
                    </a:schemeClr>
                  </a:solidFill>
                  <a:latin typeface="微软雅黑" panose="020B0503020204020204" pitchFamily="34" charset="-122"/>
                  <a:ea typeface="微软雅黑" panose="020B0503020204020204" pitchFamily="34" charset="-122"/>
                  <a:sym typeface="宋体" panose="02010600030101010101" pitchFamily="2" charset="-122"/>
                </a:rPr>
                <a:t>一、游戏在幼儿园课程中的地位</a:t>
              </a:r>
              <a:endParaRPr lang="zh-CN" altLang="en-US" sz="28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0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一）对幼儿园课程中有些的界定</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 具有以下特征的幼儿活动通常可被认定为游戏：非真实性、源于内在的动机、过程导向、自由选择、积极情绪等</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（二）游戏在幼儿园课程中的作用</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1、游戏能促进儿童认知、情感和动作技能的发展</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2、游戏有益于幼儿进行幼儿园课程各学科的学习</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algn="l"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（三）游戏在学龄前儿童教育实践中的地位</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wedge">
                                      <p:cBhvr>
                                        <p:cTn id="7" dur="20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图片 1043"/>
          <p:cNvPicPr>
            <a:picLocks noChangeAspect="1"/>
          </p:cNvPicPr>
          <p:nvPr/>
        </p:nvPicPr>
        <p:blipFill>
          <a:blip r:embed="rId1"/>
          <a:stretch>
            <a:fillRect/>
          </a:stretch>
        </p:blipFill>
        <p:spPr>
          <a:xfrm>
            <a:off x="324702" y="2534916"/>
            <a:ext cx="2680783" cy="2619470"/>
          </a:xfrm>
          <a:prstGeom prst="rect">
            <a:avLst/>
          </a:prstGeom>
        </p:spPr>
      </p:pic>
      <p:sp>
        <p:nvSpPr>
          <p:cNvPr id="1029" name="矩形 1028"/>
          <p:cNvSpPr/>
          <p:nvPr/>
        </p:nvSpPr>
        <p:spPr>
          <a:xfrm>
            <a:off x="3907790" y="1184910"/>
            <a:ext cx="6802755" cy="39693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66801" y="67945"/>
            <a:ext cx="3873955" cy="2020224"/>
            <a:chOff x="-194387" y="3651136"/>
            <a:chExt cx="6156624" cy="3210610"/>
          </a:xfrm>
        </p:grpSpPr>
        <p:sp>
          <p:nvSpPr>
            <p:cNvPr id="90" name="Freeform 685"/>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1" name="矩形 1030"/>
          <p:cNvSpPr/>
          <p:nvPr/>
        </p:nvSpPr>
        <p:spPr>
          <a:xfrm>
            <a:off x="5390546" y="6140159"/>
            <a:ext cx="4533627" cy="108000"/>
          </a:xfrm>
          <a:prstGeom prst="rect">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矩形 52"/>
          <p:cNvSpPr>
            <a:spLocks noChangeArrowheads="1"/>
          </p:cNvSpPr>
          <p:nvPr/>
        </p:nvSpPr>
        <p:spPr bwMode="auto">
          <a:xfrm flipH="1">
            <a:off x="4196080" y="845185"/>
            <a:ext cx="6978650" cy="529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二、教学在幼儿园课程中的作用</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（一）对幼儿园课程中教学的界定</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（二）教学在幼儿园课程中的作用</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三、日常生活活动在幼儿园课程中的地位</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（一）对幼儿园课程中日常生活活动的界定</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 包括：进餐、喝水、睡眠、起床等</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（二）日常生活活动在幼儿园课程中的地位</a:t>
            </a:r>
            <a:endParaRPr lang="zh-CN" altLang="en-US" sz="16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四、游戏活动、教学活动和日常生活活动的关系</a:t>
            </a:r>
            <a:endParaRPr lang="zh-CN" altLang="en-US" sz="24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（一）日常生活活动与另两类活动相互补充、相互融合</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（二）游戏活动和教学活动的优化结合</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1、游戏和教学不能相互代替又相得益彰</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2、游戏活动和教学活动的划分</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纯游戏     较多的游戏     较少的游戏    非游戏</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rPr>
              <a:t>（三）实现游戏与教学的最优化结合</a:t>
            </a:r>
            <a:endParaRPr lang="zh-CN" altLang="en-US" sz="16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90000"/>
              </a:lnSpc>
              <a:spcBef>
                <a:spcPts val="1000"/>
              </a:spcBef>
            </a:pPr>
            <a:r>
              <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rPr>
              <a:t> 1、分离式2、插入式 3、整合式</a:t>
            </a:r>
            <a:endParaRPr lang="zh-CN" altLang="en-US" sz="1600" dirty="0">
              <a:solidFill>
                <a:srgbClr val="4E4E4E"/>
              </a:solidFill>
              <a:highlight>
                <a:srgbClr val="FF00FF"/>
              </a:highlight>
              <a:latin typeface="微软雅黑" panose="020B0503020204020204" pitchFamily="34" charset="-122"/>
              <a:ea typeface="微软雅黑" panose="020B0503020204020204" pitchFamily="34" charset="-122"/>
              <a:sym typeface="宋体" panose="02010600030101010101" pitchFamily="2" charset="-122"/>
            </a:endParaRPr>
          </a:p>
        </p:txBody>
      </p:sp>
      <p:sp>
        <p:nvSpPr>
          <p:cNvPr id="376" name="椭圆 375"/>
          <p:cNvSpPr/>
          <p:nvPr/>
        </p:nvSpPr>
        <p:spPr>
          <a:xfrm>
            <a:off x="11301095" y="6050280"/>
            <a:ext cx="988695" cy="1000760"/>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p:nvPr/>
        </p:nvSpPr>
        <p:spPr>
          <a:xfrm>
            <a:off x="9915986" y="1019227"/>
            <a:ext cx="679921" cy="679920"/>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p:nvPr/>
        </p:nvSpPr>
        <p:spPr>
          <a:xfrm>
            <a:off x="-66675" y="5528945"/>
            <a:ext cx="1494155" cy="1522095"/>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p:cNvSpPr/>
          <p:nvPr/>
        </p:nvSpPr>
        <p:spPr>
          <a:xfrm>
            <a:off x="3953836" y="5636670"/>
            <a:ext cx="451752" cy="451752"/>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p:nvPr/>
        </p:nvSpPr>
        <p:spPr>
          <a:xfrm>
            <a:off x="5446810" y="-427875"/>
            <a:ext cx="679921" cy="679920"/>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p:nvPr/>
        </p:nvSpPr>
        <p:spPr>
          <a:xfrm>
            <a:off x="-126813" y="-123161"/>
            <a:ext cx="679921" cy="679920"/>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椭圆 440"/>
          <p:cNvSpPr/>
          <p:nvPr/>
        </p:nvSpPr>
        <p:spPr>
          <a:xfrm>
            <a:off x="11609708" y="-41426"/>
            <a:ext cx="679921" cy="679920"/>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1749499" y="-1777793"/>
            <a:ext cx="14717020" cy="9388654"/>
          </a:xfrm>
          <a:prstGeom prst="rect">
            <a:avLst/>
          </a:prstGeom>
        </p:spPr>
      </p:pic>
      <p:pic>
        <p:nvPicPr>
          <p:cNvPr id="480" name="图片 479"/>
          <p:cNvPicPr>
            <a:picLocks noChangeAspect="1"/>
          </p:cNvPicPr>
          <p:nvPr/>
        </p:nvPicPr>
        <p:blipFill>
          <a:blip r:embed="rId2"/>
          <a:stretch>
            <a:fillRect/>
          </a:stretch>
        </p:blipFill>
        <p:spPr>
          <a:xfrm>
            <a:off x="2565678" y="2501282"/>
            <a:ext cx="6550978" cy="1402102"/>
          </a:xfrm>
          <a:prstGeom prst="rect">
            <a:avLst/>
          </a:prstGeom>
        </p:spPr>
      </p:pic>
      <p:sp>
        <p:nvSpPr>
          <p:cNvPr id="2" name="标题 1"/>
          <p:cNvSpPr>
            <a:spLocks noGrp="1"/>
          </p:cNvSpPr>
          <p:nvPr>
            <p:ph type="ctrTitle"/>
          </p:nvPr>
        </p:nvSpPr>
        <p:spPr>
          <a:xfrm>
            <a:off x="1269167" y="2367126"/>
            <a:ext cx="9144000" cy="1071563"/>
          </a:xfrm>
        </p:spPr>
        <p:txBody>
          <a:bodyPr/>
          <a:lstStyle/>
          <a:p>
            <a:r>
              <a:rPr lang="en-US" altLang="zh-CN" b="1" dirty="0">
                <a:solidFill>
                  <a:srgbClr val="FFC000"/>
                </a:solidFill>
              </a:rPr>
              <a:t>T</a:t>
            </a:r>
            <a:r>
              <a:rPr lang="en-US" altLang="zh-CN" b="1" dirty="0">
                <a:solidFill>
                  <a:srgbClr val="72BE00"/>
                </a:solidFill>
              </a:rPr>
              <a:t>h</a:t>
            </a:r>
            <a:r>
              <a:rPr lang="en-US" altLang="zh-CN" b="1" dirty="0">
                <a:solidFill>
                  <a:srgbClr val="285B76"/>
                </a:solidFill>
              </a:rPr>
              <a:t>a</a:t>
            </a:r>
            <a:r>
              <a:rPr lang="en-US" altLang="zh-CN" b="1" dirty="0">
                <a:solidFill>
                  <a:srgbClr val="CD5897"/>
                </a:solidFill>
              </a:rPr>
              <a:t>n</a:t>
            </a:r>
            <a:r>
              <a:rPr lang="en-US" altLang="zh-CN" b="1" dirty="0">
                <a:solidFill>
                  <a:srgbClr val="C56D27"/>
                </a:solidFill>
              </a:rPr>
              <a:t>k</a:t>
            </a:r>
            <a:r>
              <a:rPr lang="en-US" altLang="zh-CN" b="1" dirty="0">
                <a:solidFill>
                  <a:srgbClr val="FFC000"/>
                </a:solidFill>
              </a:rPr>
              <a:t> </a:t>
            </a:r>
            <a:r>
              <a:rPr lang="en-US" altLang="zh-CN" b="1" dirty="0">
                <a:solidFill>
                  <a:srgbClr val="45BCBC"/>
                </a:solidFill>
              </a:rPr>
              <a:t>Y</a:t>
            </a:r>
            <a:r>
              <a:rPr lang="en-US" altLang="zh-CN" b="1" dirty="0">
                <a:solidFill>
                  <a:srgbClr val="C56D27"/>
                </a:solidFill>
              </a:rPr>
              <a:t>o</a:t>
            </a:r>
            <a:r>
              <a:rPr lang="en-US" altLang="zh-CN" b="1" dirty="0">
                <a:solidFill>
                  <a:srgbClr val="FFC000"/>
                </a:solidFill>
              </a:rPr>
              <a:t>u</a:t>
            </a:r>
            <a:endParaRPr lang="zh-CN" altLang="en-US" b="1" dirty="0">
              <a:solidFill>
                <a:srgbClr val="7030A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9217" y="3433785"/>
            <a:ext cx="12331386" cy="3451511"/>
          </a:xfrm>
          <a:prstGeom prst="rect">
            <a:avLst/>
          </a:prstGeom>
        </p:spPr>
      </p:pic>
      <p:sp>
        <p:nvSpPr>
          <p:cNvPr id="32" name="TextBox 13"/>
          <p:cNvSpPr txBox="1">
            <a:spLocks noChangeArrowheads="1"/>
          </p:cNvSpPr>
          <p:nvPr/>
        </p:nvSpPr>
        <p:spPr bwMode="auto">
          <a:xfrm>
            <a:off x="2057400" y="1668145"/>
            <a:ext cx="4401185" cy="433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sz="2000" dirty="0">
                <a:solidFill>
                  <a:schemeClr val="accent1">
                    <a:lumMod val="50000"/>
                  </a:schemeClr>
                </a:solidFill>
                <a:latin typeface="黑体" panose="02010609060101010101" pitchFamily="49" charset="-122"/>
                <a:ea typeface="黑体" panose="02010609060101010101" pitchFamily="49" charset="-122"/>
              </a:rPr>
              <a:t>第一节课程概述</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pPr lvl="0"/>
            <a:r>
              <a:rPr lang="zh-CN" altLang="en-US" sz="2000" dirty="0" smtClean="0">
                <a:solidFill>
                  <a:schemeClr val="accent1">
                    <a:lumMod val="50000"/>
                  </a:schemeClr>
                </a:solidFill>
                <a:latin typeface="黑体" panose="02010609060101010101" pitchFamily="49" charset="-122"/>
                <a:ea typeface="黑体" panose="02010609060101010101" pitchFamily="49" charset="-122"/>
              </a:rPr>
              <a:t>一、</a:t>
            </a:r>
            <a:r>
              <a:rPr lang="zh-CN" altLang="zh-CN" sz="2000" dirty="0" smtClean="0">
                <a:solidFill>
                  <a:schemeClr val="accent1">
                    <a:lumMod val="50000"/>
                  </a:schemeClr>
                </a:solidFill>
                <a:latin typeface="黑体" panose="02010609060101010101" pitchFamily="49" charset="-122"/>
                <a:ea typeface="黑体" panose="02010609060101010101" pitchFamily="49" charset="-122"/>
              </a:rPr>
              <a:t>课</a:t>
            </a:r>
            <a:r>
              <a:rPr lang="zh-CN" altLang="zh-CN" sz="2000" dirty="0">
                <a:solidFill>
                  <a:schemeClr val="accent1">
                    <a:lumMod val="50000"/>
                  </a:schemeClr>
                </a:solidFill>
                <a:latin typeface="黑体" panose="02010609060101010101" pitchFamily="49" charset="-122"/>
                <a:ea typeface="黑体" panose="02010609060101010101" pitchFamily="49" charset="-122"/>
              </a:rPr>
              <a:t>程的定义</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pPr lvl="0"/>
            <a:r>
              <a:rPr lang="zh-CN" altLang="en-US" sz="2000" dirty="0" smtClean="0">
                <a:solidFill>
                  <a:schemeClr val="accent1">
                    <a:lumMod val="50000"/>
                  </a:schemeClr>
                </a:solidFill>
                <a:latin typeface="黑体" panose="02010609060101010101" pitchFamily="49" charset="-122"/>
                <a:ea typeface="黑体" panose="02010609060101010101" pitchFamily="49" charset="-122"/>
              </a:rPr>
              <a:t>（一）</a:t>
            </a:r>
            <a:r>
              <a:rPr lang="zh-CN" altLang="zh-CN" sz="2000" dirty="0" smtClean="0">
                <a:solidFill>
                  <a:schemeClr val="accent1">
                    <a:lumMod val="50000"/>
                  </a:schemeClr>
                </a:solidFill>
                <a:latin typeface="黑体" panose="02010609060101010101" pitchFamily="49" charset="-122"/>
                <a:ea typeface="黑体" panose="02010609060101010101" pitchFamily="49" charset="-122"/>
              </a:rPr>
              <a:t>课</a:t>
            </a:r>
            <a:r>
              <a:rPr lang="zh-CN" altLang="zh-CN" sz="2000" dirty="0">
                <a:solidFill>
                  <a:schemeClr val="accent1">
                    <a:lumMod val="50000"/>
                  </a:schemeClr>
                </a:solidFill>
                <a:latin typeface="黑体" panose="02010609060101010101" pitchFamily="49" charset="-122"/>
                <a:ea typeface="黑体" panose="02010609060101010101" pitchFamily="49" charset="-122"/>
              </a:rPr>
              <a:t>程的词源</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pPr lvl="0"/>
            <a:r>
              <a:rPr lang="zh-CN" altLang="en-US" sz="2000" dirty="0" smtClean="0">
                <a:solidFill>
                  <a:schemeClr val="accent1">
                    <a:lumMod val="50000"/>
                  </a:schemeClr>
                </a:solidFill>
                <a:latin typeface="黑体" panose="02010609060101010101" pitchFamily="49" charset="-122"/>
                <a:ea typeface="黑体" panose="02010609060101010101" pitchFamily="49" charset="-122"/>
              </a:rPr>
              <a:t>（二）</a:t>
            </a:r>
            <a:r>
              <a:rPr lang="zh-CN" altLang="zh-CN" sz="2000" dirty="0" smtClean="0">
                <a:solidFill>
                  <a:schemeClr val="accent1">
                    <a:lumMod val="50000"/>
                  </a:schemeClr>
                </a:solidFill>
                <a:latin typeface="黑体" panose="02010609060101010101" pitchFamily="49" charset="-122"/>
                <a:ea typeface="黑体" panose="02010609060101010101" pitchFamily="49" charset="-122"/>
              </a:rPr>
              <a:t>几</a:t>
            </a:r>
            <a:r>
              <a:rPr lang="zh-CN" altLang="zh-CN" sz="2000" dirty="0">
                <a:solidFill>
                  <a:schemeClr val="accent1">
                    <a:lumMod val="50000"/>
                  </a:schemeClr>
                </a:solidFill>
                <a:latin typeface="黑体" panose="02010609060101010101" pitchFamily="49" charset="-122"/>
                <a:ea typeface="黑体" panose="02010609060101010101" pitchFamily="49" charset="-122"/>
              </a:rPr>
              <a:t>种有代表性的课程定义</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r>
              <a:rPr lang="en-US" altLang="zh-CN" sz="2000" dirty="0">
                <a:solidFill>
                  <a:schemeClr val="accent1">
                    <a:lumMod val="50000"/>
                  </a:schemeClr>
                </a:solidFill>
                <a:latin typeface="黑体" panose="02010609060101010101" pitchFamily="49" charset="-122"/>
                <a:ea typeface="黑体" panose="02010609060101010101" pitchFamily="49" charset="-122"/>
              </a:rPr>
              <a:t>   </a:t>
            </a:r>
            <a:r>
              <a:rPr lang="en-US" altLang="zh-CN" sz="2000" dirty="0" smtClean="0">
                <a:solidFill>
                  <a:schemeClr val="accent1">
                    <a:lumMod val="50000"/>
                  </a:schemeClr>
                </a:solidFill>
                <a:latin typeface="黑体" panose="02010609060101010101" pitchFamily="49" charset="-122"/>
                <a:ea typeface="黑体" panose="02010609060101010101" pitchFamily="49" charset="-122"/>
              </a:rPr>
              <a:t>    </a:t>
            </a:r>
            <a:r>
              <a:rPr lang="zh-CN" altLang="zh-CN" sz="2000" dirty="0" smtClean="0">
                <a:solidFill>
                  <a:schemeClr val="accent1">
                    <a:lumMod val="50000"/>
                  </a:schemeClr>
                </a:solidFill>
                <a:latin typeface="黑体" panose="02010609060101010101" pitchFamily="49" charset="-122"/>
                <a:ea typeface="黑体" panose="02010609060101010101" pitchFamily="49" charset="-122"/>
              </a:rPr>
              <a:t>在</a:t>
            </a:r>
            <a:r>
              <a:rPr lang="zh-CN" altLang="zh-CN" sz="2000" dirty="0">
                <a:solidFill>
                  <a:schemeClr val="accent1">
                    <a:lumMod val="50000"/>
                  </a:schemeClr>
                </a:solidFill>
                <a:latin typeface="黑体" panose="02010609060101010101" pitchFamily="49" charset="-122"/>
                <a:ea typeface="黑体" panose="02010609060101010101" pitchFamily="49" charset="-122"/>
              </a:rPr>
              <a:t>探讨课程本质内涵时，学者们所持的哲学观、社会学观等各不相同，对课程本质的理解自然各异，从而导致对课程本质的内涵限定出现诸多歧义的现象。</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r>
              <a:rPr lang="zh-CN" altLang="zh-CN" sz="2000" dirty="0">
                <a:solidFill>
                  <a:schemeClr val="accent1">
                    <a:lumMod val="50000"/>
                  </a:schemeClr>
                </a:solidFill>
                <a:latin typeface="黑体" panose="02010609060101010101" pitchFamily="49" charset="-122"/>
                <a:ea typeface="黑体" panose="02010609060101010101" pitchFamily="49" charset="-122"/>
              </a:rPr>
              <a:t>课程的概念集中地反应了人们对课程本质的一种理解。尽管课程的概念众说纷纭，但归纳起来最有代表性的是一下几种维度：</a:t>
            </a:r>
            <a:endParaRPr lang="zh-CN" altLang="zh-CN" sz="2000" dirty="0">
              <a:solidFill>
                <a:schemeClr val="accent1">
                  <a:lumMod val="50000"/>
                </a:schemeClr>
              </a:solidFill>
              <a:latin typeface="黑体" panose="02010609060101010101" pitchFamily="49" charset="-122"/>
              <a:ea typeface="黑体" panose="02010609060101010101" pitchFamily="49" charset="-122"/>
            </a:endParaRPr>
          </a:p>
          <a:p>
            <a:pPr eaLnBrk="1" hangingPunct="1">
              <a:spcBef>
                <a:spcPct val="20000"/>
              </a:spcBef>
            </a:pPr>
            <a:endParaRPr lang="en-US" altLang="zh-CN" b="1"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7260771" y="1153451"/>
            <a:ext cx="3755572"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en-US" altLang="zh-CN" sz="2000" dirty="0" smtClean="0">
                <a:solidFill>
                  <a:srgbClr val="F72FF7"/>
                </a:solidFill>
                <a:latin typeface="方正超粗黑_GBK" panose="03000509000000000000" pitchFamily="65" charset="-122"/>
                <a:ea typeface="方正超粗黑_GBK" panose="03000509000000000000" pitchFamily="65" charset="-122"/>
              </a:rPr>
              <a:t>1</a:t>
            </a:r>
            <a:r>
              <a:rPr lang="zh-CN" altLang="en-US" sz="2000" dirty="0" smtClean="0">
                <a:solidFill>
                  <a:srgbClr val="F72FF7"/>
                </a:solidFill>
                <a:latin typeface="方正超粗黑_GBK" panose="03000509000000000000" pitchFamily="65" charset="-122"/>
                <a:ea typeface="方正超粗黑_GBK" panose="03000509000000000000" pitchFamily="65" charset="-122"/>
              </a:rPr>
              <a:t>、</a:t>
            </a:r>
            <a:r>
              <a:rPr lang="zh-CN" altLang="zh-CN" sz="2000" dirty="0" smtClean="0">
                <a:solidFill>
                  <a:srgbClr val="F72FF7"/>
                </a:solidFill>
                <a:latin typeface="方正超粗黑_GBK" panose="03000509000000000000" pitchFamily="65" charset="-122"/>
                <a:ea typeface="方正超粗黑_GBK" panose="03000509000000000000" pitchFamily="65" charset="-122"/>
              </a:rPr>
              <a:t>课</a:t>
            </a:r>
            <a:r>
              <a:rPr lang="zh-CN" altLang="zh-CN" sz="2000" dirty="0">
                <a:solidFill>
                  <a:srgbClr val="F72FF7"/>
                </a:solidFill>
                <a:latin typeface="方正超粗黑_GBK" panose="03000509000000000000" pitchFamily="65" charset="-122"/>
                <a:ea typeface="方正超粗黑_GBK" panose="03000509000000000000" pitchFamily="65" charset="-122"/>
              </a:rPr>
              <a:t>程就是学习的科目</a:t>
            </a:r>
            <a:endParaRPr lang="zh-CN" altLang="zh-CN" sz="2000" dirty="0">
              <a:solidFill>
                <a:srgbClr val="F72FF7"/>
              </a:solidFill>
              <a:latin typeface="方正超粗黑_GBK" panose="03000509000000000000" pitchFamily="65" charset="-122"/>
              <a:ea typeface="方正超粗黑_GBK" panose="03000509000000000000" pitchFamily="65" charset="-122"/>
            </a:endParaRPr>
          </a:p>
          <a:p>
            <a:r>
              <a:rPr lang="en-US" altLang="zh-CN" sz="2000" dirty="0"/>
              <a:t>      </a:t>
            </a:r>
            <a:r>
              <a:rPr lang="zh-CN" altLang="zh-CN" sz="2000" dirty="0">
                <a:solidFill>
                  <a:srgbClr val="002060"/>
                </a:solidFill>
                <a:latin typeface="黑体" panose="02010609060101010101" pitchFamily="49" charset="-122"/>
                <a:ea typeface="黑体" panose="02010609060101010101" pitchFamily="49" charset="-122"/>
              </a:rPr>
              <a:t>这种课程定义历史最为悠久，影响最为深远，既代表着传统的教育观念，又是以往学校教育实践的真实反应。（</a:t>
            </a:r>
            <a:r>
              <a:rPr lang="en-US" altLang="zh-CN" sz="2000" dirty="0">
                <a:solidFill>
                  <a:srgbClr val="002060"/>
                </a:solidFill>
                <a:latin typeface="黑体" panose="02010609060101010101" pitchFamily="49" charset="-122"/>
                <a:ea typeface="黑体" panose="02010609060101010101" pitchFamily="49" charset="-122"/>
              </a:rPr>
              <a:t>1</a:t>
            </a:r>
            <a:r>
              <a:rPr lang="zh-CN" altLang="zh-CN" sz="2000" dirty="0">
                <a:solidFill>
                  <a:srgbClr val="002060"/>
                </a:solidFill>
                <a:latin typeface="黑体" panose="02010609060101010101" pitchFamily="49" charset="-122"/>
                <a:ea typeface="黑体" panose="02010609060101010101" pitchFamily="49" charset="-122"/>
              </a:rPr>
              <a:t>）基本观点：即课程是指具体的学习科目的总和。（科学、数学、语言、音乐、体育等）（</a:t>
            </a:r>
            <a:r>
              <a:rPr lang="en-US" altLang="zh-CN" sz="2000" dirty="0">
                <a:solidFill>
                  <a:srgbClr val="002060"/>
                </a:solidFill>
                <a:latin typeface="黑体" panose="02010609060101010101" pitchFamily="49" charset="-122"/>
                <a:ea typeface="黑体" panose="02010609060101010101" pitchFamily="49" charset="-122"/>
              </a:rPr>
              <a:t>2</a:t>
            </a:r>
            <a:r>
              <a:rPr lang="zh-CN" altLang="zh-CN" sz="2000" dirty="0">
                <a:solidFill>
                  <a:srgbClr val="002060"/>
                </a:solidFill>
                <a:latin typeface="黑体" panose="02010609060101010101" pitchFamily="49" charset="-122"/>
                <a:ea typeface="黑体" panose="02010609060101010101" pitchFamily="49" charset="-122"/>
              </a:rPr>
              <a:t>）评价：只关注“教什么”，而不关注“为什么叫”和“怎么教”；只关注知识的逻辑、结构，而不关注学生的需要、兴趣以及儿童已有的经验、学习的方式和特点，进而导致教师把传递知识看作是他们的主要任务。</a:t>
            </a:r>
            <a:endParaRPr lang="zh-CN" altLang="zh-CN" sz="2000" dirty="0">
              <a:solidFill>
                <a:srgbClr val="002060"/>
              </a:solidFill>
              <a:latin typeface="黑体" panose="02010609060101010101" pitchFamily="49" charset="-122"/>
              <a:ea typeface="黑体" panose="02010609060101010101" pitchFamily="49" charset="-122"/>
            </a:endParaRPr>
          </a:p>
        </p:txBody>
      </p:sp>
      <p:sp>
        <p:nvSpPr>
          <p:cNvPr id="40" name="Rectangle 3"/>
          <p:cNvSpPr/>
          <p:nvPr/>
        </p:nvSpPr>
        <p:spPr>
          <a:xfrm>
            <a:off x="2557884" y="847637"/>
            <a:ext cx="4006202" cy="807913"/>
          </a:xfrm>
          <a:prstGeom prst="rect">
            <a:avLst/>
          </a:prstGeom>
          <a:noFill/>
          <a:ln>
            <a:noFill/>
          </a:ln>
          <a:effectLst/>
        </p:spPr>
        <p:txBody>
          <a:bodyPr wrap="square" lIns="68580" tIns="34290" rIns="68580" bIns="34290">
            <a:spAutoFit/>
          </a:bodyPr>
          <a:lstStyle/>
          <a:p>
            <a:pPr algn="ctr" defTabSz="685800">
              <a:defRPr/>
            </a:pPr>
            <a:r>
              <a:rPr lang="zh-CN" altLang="zh-CN" sz="2800" dirty="0">
                <a:solidFill>
                  <a:srgbClr val="F0587D"/>
                </a:solidFill>
                <a:latin typeface="方正粗倩简体" panose="03000509000000000000" pitchFamily="65" charset="-122"/>
                <a:ea typeface="方正粗倩简体" panose="03000509000000000000" pitchFamily="65" charset="-122"/>
              </a:rPr>
              <a:t>第一章 幼儿园课程概述</a:t>
            </a:r>
            <a:endParaRPr lang="zh-CN" altLang="zh-CN" sz="2800" dirty="0">
              <a:solidFill>
                <a:srgbClr val="F0587D"/>
              </a:solidFill>
              <a:latin typeface="方正粗倩简体" panose="03000509000000000000" pitchFamily="65" charset="-122"/>
              <a:ea typeface="方正粗倩简体" panose="03000509000000000000" pitchFamily="65" charset="-122"/>
            </a:endParaRPr>
          </a:p>
          <a:p>
            <a:pPr algn="ctr" defTabSz="685800" eaLnBrk="1" fontAlgn="auto" hangingPunct="1">
              <a:spcBef>
                <a:spcPts val="0"/>
              </a:spcBef>
              <a:spcAft>
                <a:spcPts val="0"/>
              </a:spcAft>
              <a:defRPr/>
            </a:pPr>
            <a:endParaRPr lang="en-US" sz="2000" b="1" kern="0" dirty="0">
              <a:ln w="12700" cmpd="sng">
                <a:noFill/>
                <a:prstDash val="solid"/>
              </a:ln>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5" name="图片 44"/>
          <p:cNvPicPr>
            <a:picLocks noChangeAspect="1"/>
          </p:cNvPicPr>
          <p:nvPr/>
        </p:nvPicPr>
        <p:blipFill>
          <a:blip r:embed="rId2"/>
          <a:stretch>
            <a:fillRect/>
          </a:stretch>
        </p:blipFill>
        <p:spPr>
          <a:xfrm>
            <a:off x="1018495" y="3577223"/>
            <a:ext cx="963326" cy="941293"/>
          </a:xfrm>
          <a:prstGeom prst="rect">
            <a:avLst/>
          </a:prstGeom>
        </p:spPr>
      </p:pic>
      <p:pic>
        <p:nvPicPr>
          <p:cNvPr id="46" name="图片 45"/>
          <p:cNvPicPr>
            <a:picLocks noChangeAspect="1"/>
          </p:cNvPicPr>
          <p:nvPr/>
        </p:nvPicPr>
        <p:blipFill>
          <a:blip r:embed="rId3"/>
          <a:stretch>
            <a:fillRect/>
          </a:stretch>
        </p:blipFill>
        <p:spPr>
          <a:xfrm>
            <a:off x="4966733" y="1773936"/>
            <a:ext cx="517013" cy="725218"/>
          </a:xfrm>
          <a:prstGeom prst="rect">
            <a:avLst/>
          </a:prstGeom>
        </p:spPr>
      </p:pic>
      <p:pic>
        <p:nvPicPr>
          <p:cNvPr id="47" name="图片 4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rot="19894652" flipH="1">
            <a:off x="6235965" y="1320127"/>
            <a:ext cx="968512" cy="87342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ircle(in)">
                                      <p:cBhvr>
                                        <p:cTn id="1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5BCBC"/>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400" y="3014663"/>
            <a:ext cx="12303126" cy="3892550"/>
            <a:chOff x="-16" y="1899"/>
            <a:chExt cx="7750" cy="2452"/>
          </a:xfrm>
        </p:grpSpPr>
        <p:sp>
          <p:nvSpPr>
            <p:cNvPr id="5" name="AutoShape 3"/>
            <p:cNvSpPr>
              <a:spLocks noChangeAspect="1" noChangeArrowheads="1" noTextEdit="1"/>
            </p:cNvSpPr>
            <p:nvPr/>
          </p:nvSpPr>
          <p:spPr bwMode="auto">
            <a:xfrm>
              <a:off x="0" y="1899"/>
              <a:ext cx="7721"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205"/>
            <p:cNvGrpSpPr/>
            <p:nvPr/>
          </p:nvGrpSpPr>
          <p:grpSpPr bwMode="auto">
            <a:xfrm>
              <a:off x="116" y="2258"/>
              <a:ext cx="7576" cy="2065"/>
              <a:chOff x="116" y="2258"/>
              <a:chExt cx="7576" cy="2065"/>
            </a:xfrm>
          </p:grpSpPr>
          <p:sp>
            <p:nvSpPr>
              <p:cNvPr id="870" name="Freeform 6"/>
              <p:cNvSpPr/>
              <p:nvPr/>
            </p:nvSpPr>
            <p:spPr bwMode="auto">
              <a:xfrm>
                <a:off x="3619" y="2258"/>
                <a:ext cx="349" cy="177"/>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7"/>
              <p:cNvSpPr/>
              <p:nvPr/>
            </p:nvSpPr>
            <p:spPr bwMode="auto">
              <a:xfrm>
                <a:off x="5090" y="2372"/>
                <a:ext cx="580" cy="183"/>
              </a:xfrm>
              <a:custGeom>
                <a:avLst/>
                <a:gdLst>
                  <a:gd name="T0" fmla="*/ 221 w 221"/>
                  <a:gd name="T1" fmla="*/ 66 h 66"/>
                  <a:gd name="T2" fmla="*/ 203 w 221"/>
                  <a:gd name="T3" fmla="*/ 34 h 66"/>
                  <a:gd name="T4" fmla="*/ 202 w 221"/>
                  <a:gd name="T5" fmla="*/ 33 h 66"/>
                  <a:gd name="T6" fmla="*/ 183 w 221"/>
                  <a:gd name="T7" fmla="*/ 28 h 66"/>
                  <a:gd name="T8" fmla="*/ 157 w 221"/>
                  <a:gd name="T9" fmla="*/ 39 h 66"/>
                  <a:gd name="T10" fmla="*/ 152 w 221"/>
                  <a:gd name="T11" fmla="*/ 46 h 66"/>
                  <a:gd name="T12" fmla="*/ 120 w 221"/>
                  <a:gd name="T13" fmla="*/ 24 h 66"/>
                  <a:gd name="T14" fmla="*/ 102 w 221"/>
                  <a:gd name="T15" fmla="*/ 29 h 66"/>
                  <a:gd name="T16" fmla="*/ 73 w 221"/>
                  <a:gd name="T17" fmla="*/ 0 h 66"/>
                  <a:gd name="T18" fmla="*/ 44 w 221"/>
                  <a:gd name="T19" fmla="*/ 36 h 66"/>
                  <a:gd name="T20" fmla="*/ 33 w 221"/>
                  <a:gd name="T21" fmla="*/ 34 h 66"/>
                  <a:gd name="T22" fmla="*/ 16 w 221"/>
                  <a:gd name="T23" fmla="*/ 39 h 66"/>
                  <a:gd name="T24" fmla="*/ 4 w 221"/>
                  <a:gd name="T25" fmla="*/ 51 h 66"/>
                  <a:gd name="T26" fmla="*/ 0 w 221"/>
                  <a:gd name="T27" fmla="*/ 66 h 66"/>
                  <a:gd name="T28" fmla="*/ 221 w 22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6">
                    <a:moveTo>
                      <a:pt x="221" y="66"/>
                    </a:moveTo>
                    <a:cubicBezTo>
                      <a:pt x="221" y="53"/>
                      <a:pt x="214" y="40"/>
                      <a:pt x="203" y="34"/>
                    </a:cubicBezTo>
                    <a:cubicBezTo>
                      <a:pt x="202" y="33"/>
                      <a:pt x="202" y="33"/>
                      <a:pt x="202" y="33"/>
                    </a:cubicBezTo>
                    <a:cubicBezTo>
                      <a:pt x="196" y="30"/>
                      <a:pt x="190" y="28"/>
                      <a:pt x="183" y="28"/>
                    </a:cubicBezTo>
                    <a:cubicBezTo>
                      <a:pt x="173" y="28"/>
                      <a:pt x="164" y="32"/>
                      <a:pt x="157" y="39"/>
                    </a:cubicBezTo>
                    <a:cubicBezTo>
                      <a:pt x="155" y="41"/>
                      <a:pt x="153" y="43"/>
                      <a:pt x="152" y="46"/>
                    </a:cubicBezTo>
                    <a:cubicBezTo>
                      <a:pt x="147" y="33"/>
                      <a:pt x="135" y="24"/>
                      <a:pt x="120" y="24"/>
                    </a:cubicBezTo>
                    <a:cubicBezTo>
                      <a:pt x="114" y="24"/>
                      <a:pt x="108" y="26"/>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1"/>
                      <a:pt x="0" y="66"/>
                    </a:cubicBezTo>
                    <a:lnTo>
                      <a:pt x="221"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
              <p:cNvSpPr/>
              <p:nvPr/>
            </p:nvSpPr>
            <p:spPr bwMode="auto">
              <a:xfrm>
                <a:off x="2805" y="2875"/>
                <a:ext cx="583" cy="183"/>
              </a:xfrm>
              <a:custGeom>
                <a:avLst/>
                <a:gdLst>
                  <a:gd name="T0" fmla="*/ 222 w 222"/>
                  <a:gd name="T1" fmla="*/ 66 h 66"/>
                  <a:gd name="T2" fmla="*/ 204 w 222"/>
                  <a:gd name="T3" fmla="*/ 34 h 66"/>
                  <a:gd name="T4" fmla="*/ 203 w 222"/>
                  <a:gd name="T5" fmla="*/ 34 h 66"/>
                  <a:gd name="T6" fmla="*/ 184 w 222"/>
                  <a:gd name="T7" fmla="*/ 29 h 66"/>
                  <a:gd name="T8" fmla="*/ 158 w 222"/>
                  <a:gd name="T9" fmla="*/ 39 h 66"/>
                  <a:gd name="T10" fmla="*/ 152 w 222"/>
                  <a:gd name="T11" fmla="*/ 46 h 66"/>
                  <a:gd name="T12" fmla="*/ 121 w 222"/>
                  <a:gd name="T13" fmla="*/ 24 h 66"/>
                  <a:gd name="T14" fmla="*/ 103 w 222"/>
                  <a:gd name="T15" fmla="*/ 29 h 66"/>
                  <a:gd name="T16" fmla="*/ 74 w 222"/>
                  <a:gd name="T17" fmla="*/ 0 h 66"/>
                  <a:gd name="T18" fmla="*/ 45 w 222"/>
                  <a:gd name="T19" fmla="*/ 36 h 66"/>
                  <a:gd name="T20" fmla="*/ 34 w 222"/>
                  <a:gd name="T21" fmla="*/ 35 h 66"/>
                  <a:gd name="T22" fmla="*/ 17 w 222"/>
                  <a:gd name="T23" fmla="*/ 39 h 66"/>
                  <a:gd name="T24" fmla="*/ 5 w 222"/>
                  <a:gd name="T25" fmla="*/ 51 h 66"/>
                  <a:gd name="T26" fmla="*/ 0 w 222"/>
                  <a:gd name="T27" fmla="*/ 66 h 66"/>
                  <a:gd name="T28" fmla="*/ 222 w 222"/>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66">
                    <a:moveTo>
                      <a:pt x="222" y="66"/>
                    </a:moveTo>
                    <a:cubicBezTo>
                      <a:pt x="222" y="53"/>
                      <a:pt x="215" y="40"/>
                      <a:pt x="204" y="34"/>
                    </a:cubicBezTo>
                    <a:cubicBezTo>
                      <a:pt x="203" y="34"/>
                      <a:pt x="203" y="34"/>
                      <a:pt x="203" y="34"/>
                    </a:cubicBezTo>
                    <a:cubicBezTo>
                      <a:pt x="197" y="30"/>
                      <a:pt x="191" y="29"/>
                      <a:pt x="184" y="29"/>
                    </a:cubicBezTo>
                    <a:cubicBezTo>
                      <a:pt x="174" y="29"/>
                      <a:pt x="165" y="32"/>
                      <a:pt x="158" y="39"/>
                    </a:cubicBezTo>
                    <a:cubicBezTo>
                      <a:pt x="156" y="41"/>
                      <a:pt x="154" y="44"/>
                      <a:pt x="152" y="46"/>
                    </a:cubicBezTo>
                    <a:cubicBezTo>
                      <a:pt x="148" y="33"/>
                      <a:pt x="135" y="24"/>
                      <a:pt x="121" y="24"/>
                    </a:cubicBezTo>
                    <a:cubicBezTo>
                      <a:pt x="115" y="24"/>
                      <a:pt x="108" y="26"/>
                      <a:pt x="103" y="29"/>
                    </a:cubicBezTo>
                    <a:cubicBezTo>
                      <a:pt x="102" y="15"/>
                      <a:pt x="93" y="0"/>
                      <a:pt x="74" y="0"/>
                    </a:cubicBezTo>
                    <a:cubicBezTo>
                      <a:pt x="51" y="0"/>
                      <a:pt x="42" y="20"/>
                      <a:pt x="45" y="36"/>
                    </a:cubicBezTo>
                    <a:cubicBezTo>
                      <a:pt x="41" y="35"/>
                      <a:pt x="38" y="35"/>
                      <a:pt x="34" y="35"/>
                    </a:cubicBezTo>
                    <a:cubicBezTo>
                      <a:pt x="28" y="35"/>
                      <a:pt x="22" y="36"/>
                      <a:pt x="17" y="39"/>
                    </a:cubicBezTo>
                    <a:cubicBezTo>
                      <a:pt x="12" y="42"/>
                      <a:pt x="8" y="46"/>
                      <a:pt x="5" y="51"/>
                    </a:cubicBezTo>
                    <a:cubicBezTo>
                      <a:pt x="3" y="55"/>
                      <a:pt x="1" y="61"/>
                      <a:pt x="0" y="66"/>
                    </a:cubicBezTo>
                    <a:lnTo>
                      <a:pt x="22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9"/>
              <p:cNvSpPr/>
              <p:nvPr/>
            </p:nvSpPr>
            <p:spPr bwMode="auto">
              <a:xfrm>
                <a:off x="5607" y="2811"/>
                <a:ext cx="835" cy="242"/>
              </a:xfrm>
              <a:custGeom>
                <a:avLst/>
                <a:gdLst>
                  <a:gd name="T0" fmla="*/ 315 w 318"/>
                  <a:gd name="T1" fmla="*/ 87 h 87"/>
                  <a:gd name="T2" fmla="*/ 285 w 318"/>
                  <a:gd name="T3" fmla="*/ 47 h 87"/>
                  <a:gd name="T4" fmla="*/ 263 w 318"/>
                  <a:gd name="T5" fmla="*/ 56 h 87"/>
                  <a:gd name="T6" fmla="*/ 230 w 318"/>
                  <a:gd name="T7" fmla="*/ 34 h 87"/>
                  <a:gd name="T8" fmla="*/ 219 w 318"/>
                  <a:gd name="T9" fmla="*/ 36 h 87"/>
                  <a:gd name="T10" fmla="*/ 214 w 318"/>
                  <a:gd name="T11" fmla="*/ 21 h 87"/>
                  <a:gd name="T12" fmla="*/ 210 w 318"/>
                  <a:gd name="T13" fmla="*/ 14 h 87"/>
                  <a:gd name="T14" fmla="*/ 207 w 318"/>
                  <a:gd name="T15" fmla="*/ 11 h 87"/>
                  <a:gd name="T16" fmla="*/ 182 w 318"/>
                  <a:gd name="T17" fmla="*/ 1 h 87"/>
                  <a:gd name="T18" fmla="*/ 165 w 318"/>
                  <a:gd name="T19" fmla="*/ 5 h 87"/>
                  <a:gd name="T20" fmla="*/ 158 w 318"/>
                  <a:gd name="T21" fmla="*/ 11 h 87"/>
                  <a:gd name="T22" fmla="*/ 157 w 318"/>
                  <a:gd name="T23" fmla="*/ 12 h 87"/>
                  <a:gd name="T24" fmla="*/ 148 w 318"/>
                  <a:gd name="T25" fmla="*/ 25 h 87"/>
                  <a:gd name="T26" fmla="*/ 122 w 318"/>
                  <a:gd name="T27" fmla="*/ 13 h 87"/>
                  <a:gd name="T28" fmla="*/ 102 w 318"/>
                  <a:gd name="T29" fmla="*/ 20 h 87"/>
                  <a:gd name="T30" fmla="*/ 71 w 318"/>
                  <a:gd name="T31" fmla="*/ 0 h 87"/>
                  <a:gd name="T32" fmla="*/ 38 w 318"/>
                  <a:gd name="T33" fmla="*/ 42 h 87"/>
                  <a:gd name="T34" fmla="*/ 37 w 318"/>
                  <a:gd name="T35" fmla="*/ 42 h 87"/>
                  <a:gd name="T36" fmla="*/ 6 w 318"/>
                  <a:gd name="T37" fmla="*/ 87 h 87"/>
                  <a:gd name="T38" fmla="*/ 315 w 318"/>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7">
                    <a:moveTo>
                      <a:pt x="315" y="87"/>
                    </a:moveTo>
                    <a:cubicBezTo>
                      <a:pt x="318" y="68"/>
                      <a:pt x="308" y="47"/>
                      <a:pt x="285" y="47"/>
                    </a:cubicBezTo>
                    <a:cubicBezTo>
                      <a:pt x="277" y="47"/>
                      <a:pt x="269" y="51"/>
                      <a:pt x="263" y="56"/>
                    </a:cubicBezTo>
                    <a:cubicBezTo>
                      <a:pt x="257" y="43"/>
                      <a:pt x="245" y="34"/>
                      <a:pt x="230" y="34"/>
                    </a:cubicBezTo>
                    <a:cubicBezTo>
                      <a:pt x="226" y="34"/>
                      <a:pt x="223" y="35"/>
                      <a:pt x="219" y="36"/>
                    </a:cubicBezTo>
                    <a:cubicBezTo>
                      <a:pt x="219" y="30"/>
                      <a:pt x="217" y="25"/>
                      <a:pt x="214" y="21"/>
                    </a:cubicBezTo>
                    <a:cubicBezTo>
                      <a:pt x="213" y="18"/>
                      <a:pt x="211" y="16"/>
                      <a:pt x="210" y="14"/>
                    </a:cubicBezTo>
                    <a:cubicBezTo>
                      <a:pt x="209" y="13"/>
                      <a:pt x="208" y="12"/>
                      <a:pt x="207" y="11"/>
                    </a:cubicBezTo>
                    <a:cubicBezTo>
                      <a:pt x="200" y="4"/>
                      <a:pt x="191" y="1"/>
                      <a:pt x="182" y="1"/>
                    </a:cubicBezTo>
                    <a:cubicBezTo>
                      <a:pt x="176" y="1"/>
                      <a:pt x="170" y="2"/>
                      <a:pt x="165" y="5"/>
                    </a:cubicBezTo>
                    <a:cubicBezTo>
                      <a:pt x="163" y="7"/>
                      <a:pt x="160" y="9"/>
                      <a:pt x="158" y="11"/>
                    </a:cubicBezTo>
                    <a:cubicBezTo>
                      <a:pt x="158" y="11"/>
                      <a:pt x="157" y="12"/>
                      <a:pt x="157" y="12"/>
                    </a:cubicBezTo>
                    <a:cubicBezTo>
                      <a:pt x="153" y="16"/>
                      <a:pt x="150" y="20"/>
                      <a:pt x="148" y="25"/>
                    </a:cubicBezTo>
                    <a:cubicBezTo>
                      <a:pt x="142" y="18"/>
                      <a:pt x="133" y="13"/>
                      <a:pt x="122" y="13"/>
                    </a:cubicBezTo>
                    <a:cubicBezTo>
                      <a:pt x="115" y="13"/>
                      <a:pt x="107" y="16"/>
                      <a:pt x="102" y="20"/>
                    </a:cubicBezTo>
                    <a:cubicBezTo>
                      <a:pt x="97" y="9"/>
                      <a:pt x="87" y="0"/>
                      <a:pt x="71" y="0"/>
                    </a:cubicBezTo>
                    <a:cubicBezTo>
                      <a:pt x="45" y="0"/>
                      <a:pt x="35" y="22"/>
                      <a:pt x="38" y="42"/>
                    </a:cubicBezTo>
                    <a:cubicBezTo>
                      <a:pt x="38" y="42"/>
                      <a:pt x="37" y="42"/>
                      <a:pt x="37" y="42"/>
                    </a:cubicBezTo>
                    <a:cubicBezTo>
                      <a:pt x="11" y="42"/>
                      <a:pt x="0" y="67"/>
                      <a:pt x="6" y="87"/>
                    </a:cubicBezTo>
                    <a:lnTo>
                      <a:pt x="315"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0"/>
              <p:cNvSpPr/>
              <p:nvPr/>
            </p:nvSpPr>
            <p:spPr bwMode="auto">
              <a:xfrm>
                <a:off x="901" y="2377"/>
                <a:ext cx="341" cy="172"/>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1"/>
              <p:cNvSpPr/>
              <p:nvPr/>
            </p:nvSpPr>
            <p:spPr bwMode="auto">
              <a:xfrm>
                <a:off x="4157" y="2730"/>
                <a:ext cx="441" cy="184"/>
              </a:xfrm>
              <a:custGeom>
                <a:avLst/>
                <a:gdLst>
                  <a:gd name="T0" fmla="*/ 168 w 168"/>
                  <a:gd name="T1" fmla="*/ 66 h 66"/>
                  <a:gd name="T2" fmla="*/ 140 w 168"/>
                  <a:gd name="T3" fmla="*/ 41 h 66"/>
                  <a:gd name="T4" fmla="*/ 132 w 168"/>
                  <a:gd name="T5" fmla="*/ 41 h 66"/>
                  <a:gd name="T6" fmla="*/ 109 w 168"/>
                  <a:gd name="T7" fmla="*/ 16 h 66"/>
                  <a:gd name="T8" fmla="*/ 95 w 168"/>
                  <a:gd name="T9" fmla="*/ 19 h 66"/>
                  <a:gd name="T10" fmla="*/ 71 w 168"/>
                  <a:gd name="T11" fmla="*/ 1 h 66"/>
                  <a:gd name="T12" fmla="*/ 61 w 168"/>
                  <a:gd name="T13" fmla="*/ 1 h 66"/>
                  <a:gd name="T14" fmla="*/ 40 w 168"/>
                  <a:gd name="T15" fmla="*/ 14 h 66"/>
                  <a:gd name="T16" fmla="*/ 35 w 168"/>
                  <a:gd name="T17" fmla="*/ 38 h 66"/>
                  <a:gd name="T18" fmla="*/ 32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5" y="53"/>
                      <a:pt x="154" y="42"/>
                      <a:pt x="140" y="41"/>
                    </a:cubicBezTo>
                    <a:cubicBezTo>
                      <a:pt x="137" y="40"/>
                      <a:pt x="135" y="41"/>
                      <a:pt x="132" y="41"/>
                    </a:cubicBezTo>
                    <a:cubicBezTo>
                      <a:pt x="132" y="29"/>
                      <a:pt x="124" y="18"/>
                      <a:pt x="109" y="16"/>
                    </a:cubicBezTo>
                    <a:cubicBezTo>
                      <a:pt x="103" y="16"/>
                      <a:pt x="99" y="17"/>
                      <a:pt x="95" y="19"/>
                    </a:cubicBezTo>
                    <a:cubicBezTo>
                      <a:pt x="91" y="9"/>
                      <a:pt x="82" y="1"/>
                      <a:pt x="71" y="1"/>
                    </a:cubicBezTo>
                    <a:cubicBezTo>
                      <a:pt x="68" y="0"/>
                      <a:pt x="64" y="1"/>
                      <a:pt x="61" y="1"/>
                    </a:cubicBezTo>
                    <a:cubicBezTo>
                      <a:pt x="53" y="2"/>
                      <a:pt x="45" y="7"/>
                      <a:pt x="40" y="14"/>
                    </a:cubicBezTo>
                    <a:cubicBezTo>
                      <a:pt x="35" y="21"/>
                      <a:pt x="34" y="29"/>
                      <a:pt x="35" y="38"/>
                    </a:cubicBezTo>
                    <a:cubicBezTo>
                      <a:pt x="34" y="37"/>
                      <a:pt x="33" y="37"/>
                      <a:pt x="32" y="37"/>
                    </a:cubicBezTo>
                    <a:cubicBezTo>
                      <a:pt x="24" y="37"/>
                      <a:pt x="17" y="39"/>
                      <a:pt x="11" y="44"/>
                    </a:cubicBezTo>
                    <a:cubicBezTo>
                      <a:pt x="4"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
              <p:cNvSpPr/>
              <p:nvPr/>
            </p:nvSpPr>
            <p:spPr bwMode="auto">
              <a:xfrm>
                <a:off x="1387" y="2808"/>
                <a:ext cx="454" cy="20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3"/>
              <p:cNvSpPr/>
              <p:nvPr/>
            </p:nvSpPr>
            <p:spPr bwMode="auto">
              <a:xfrm>
                <a:off x="6424" y="2430"/>
                <a:ext cx="459" cy="19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4"/>
              <p:cNvSpPr/>
              <p:nvPr/>
            </p:nvSpPr>
            <p:spPr bwMode="auto">
              <a:xfrm>
                <a:off x="1988" y="2474"/>
                <a:ext cx="328" cy="192"/>
              </a:xfrm>
              <a:custGeom>
                <a:avLst/>
                <a:gdLst>
                  <a:gd name="T0" fmla="*/ 0 w 125"/>
                  <a:gd name="T1" fmla="*/ 69 h 69"/>
                  <a:gd name="T2" fmla="*/ 125 w 125"/>
                  <a:gd name="T3" fmla="*/ 69 h 69"/>
                  <a:gd name="T4" fmla="*/ 124 w 125"/>
                  <a:gd name="T5" fmla="*/ 62 h 69"/>
                  <a:gd name="T6" fmla="*/ 118 w 125"/>
                  <a:gd name="T7" fmla="*/ 51 h 69"/>
                  <a:gd name="T8" fmla="*/ 103 w 125"/>
                  <a:gd name="T9" fmla="*/ 44 h 69"/>
                  <a:gd name="T10" fmla="*/ 81 w 125"/>
                  <a:gd name="T11" fmla="*/ 23 h 69"/>
                  <a:gd name="T12" fmla="*/ 76 w 125"/>
                  <a:gd name="T13" fmla="*/ 23 h 69"/>
                  <a:gd name="T14" fmla="*/ 73 w 125"/>
                  <a:gd name="T15" fmla="*/ 18 h 69"/>
                  <a:gd name="T16" fmla="*/ 32 w 125"/>
                  <a:gd name="T17" fmla="*/ 8 h 69"/>
                  <a:gd name="T18" fmla="*/ 16 w 125"/>
                  <a:gd name="T19" fmla="*/ 49 h 69"/>
                  <a:gd name="T20" fmla="*/ 16 w 125"/>
                  <a:gd name="T21" fmla="*/ 50 h 69"/>
                  <a:gd name="T22" fmla="*/ 0 w 125"/>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9">
                    <a:moveTo>
                      <a:pt x="0" y="69"/>
                    </a:moveTo>
                    <a:cubicBezTo>
                      <a:pt x="125" y="69"/>
                      <a:pt x="125" y="69"/>
                      <a:pt x="125" y="69"/>
                    </a:cubicBezTo>
                    <a:cubicBezTo>
                      <a:pt x="125" y="67"/>
                      <a:pt x="125" y="64"/>
                      <a:pt x="124" y="62"/>
                    </a:cubicBezTo>
                    <a:cubicBezTo>
                      <a:pt x="123" y="58"/>
                      <a:pt x="121" y="54"/>
                      <a:pt x="118" y="51"/>
                    </a:cubicBezTo>
                    <a:cubicBezTo>
                      <a:pt x="114" y="48"/>
                      <a:pt x="109" y="45"/>
                      <a:pt x="103" y="44"/>
                    </a:cubicBezTo>
                    <a:cubicBezTo>
                      <a:pt x="102" y="33"/>
                      <a:pt x="95" y="23"/>
                      <a:pt x="81" y="23"/>
                    </a:cubicBezTo>
                    <a:cubicBezTo>
                      <a:pt x="79" y="23"/>
                      <a:pt x="78" y="23"/>
                      <a:pt x="76" y="23"/>
                    </a:cubicBezTo>
                    <a:cubicBezTo>
                      <a:pt x="76" y="21"/>
                      <a:pt x="75" y="20"/>
                      <a:pt x="73" y="18"/>
                    </a:cubicBezTo>
                    <a:cubicBezTo>
                      <a:pt x="63" y="4"/>
                      <a:pt x="47" y="0"/>
                      <a:pt x="32" y="8"/>
                    </a:cubicBezTo>
                    <a:cubicBezTo>
                      <a:pt x="18" y="16"/>
                      <a:pt x="12" y="35"/>
                      <a:pt x="16" y="49"/>
                    </a:cubicBezTo>
                    <a:cubicBezTo>
                      <a:pt x="16" y="50"/>
                      <a:pt x="16" y="50"/>
                      <a:pt x="16" y="50"/>
                    </a:cubicBezTo>
                    <a:cubicBezTo>
                      <a:pt x="6" y="52"/>
                      <a:pt x="1" y="61"/>
                      <a:pt x="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7"/>
              <p:cNvSpPr/>
              <p:nvPr/>
            </p:nvSpPr>
            <p:spPr bwMode="auto">
              <a:xfrm>
                <a:off x="6240" y="3976"/>
                <a:ext cx="643" cy="258"/>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8"/>
              <p:cNvSpPr/>
              <p:nvPr/>
            </p:nvSpPr>
            <p:spPr bwMode="auto">
              <a:xfrm>
                <a:off x="6568" y="3998"/>
                <a:ext cx="315" cy="236"/>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9"/>
              <p:cNvSpPr/>
              <p:nvPr/>
            </p:nvSpPr>
            <p:spPr bwMode="auto">
              <a:xfrm>
                <a:off x="4735" y="3328"/>
                <a:ext cx="483" cy="486"/>
              </a:xfrm>
              <a:custGeom>
                <a:avLst/>
                <a:gdLst>
                  <a:gd name="T0" fmla="*/ 179 w 184"/>
                  <a:gd name="T1" fmla="*/ 55 h 175"/>
                  <a:gd name="T2" fmla="*/ 165 w 184"/>
                  <a:gd name="T3" fmla="*/ 40 h 175"/>
                  <a:gd name="T4" fmla="*/ 148 w 184"/>
                  <a:gd name="T5" fmla="*/ 36 h 175"/>
                  <a:gd name="T6" fmla="*/ 141 w 184"/>
                  <a:gd name="T7" fmla="*/ 37 h 175"/>
                  <a:gd name="T8" fmla="*/ 141 w 184"/>
                  <a:gd name="T9" fmla="*/ 34 h 175"/>
                  <a:gd name="T10" fmla="*/ 131 w 184"/>
                  <a:gd name="T11" fmla="*/ 10 h 175"/>
                  <a:gd name="T12" fmla="*/ 107 w 184"/>
                  <a:gd name="T13" fmla="*/ 0 h 175"/>
                  <a:gd name="T14" fmla="*/ 82 w 184"/>
                  <a:gd name="T15" fmla="*/ 10 h 175"/>
                  <a:gd name="T16" fmla="*/ 76 w 184"/>
                  <a:gd name="T17" fmla="*/ 18 h 175"/>
                  <a:gd name="T18" fmla="*/ 56 w 184"/>
                  <a:gd name="T19" fmla="*/ 11 h 175"/>
                  <a:gd name="T20" fmla="*/ 22 w 184"/>
                  <a:gd name="T21" fmla="*/ 45 h 175"/>
                  <a:gd name="T22" fmla="*/ 23 w 184"/>
                  <a:gd name="T23" fmla="*/ 53 h 175"/>
                  <a:gd name="T24" fmla="*/ 17 w 184"/>
                  <a:gd name="T25" fmla="*/ 56 h 175"/>
                  <a:gd name="T26" fmla="*/ 0 w 184"/>
                  <a:gd name="T27" fmla="*/ 84 h 175"/>
                  <a:gd name="T28" fmla="*/ 10 w 184"/>
                  <a:gd name="T29" fmla="*/ 107 h 175"/>
                  <a:gd name="T30" fmla="*/ 23 w 184"/>
                  <a:gd name="T31" fmla="*/ 115 h 175"/>
                  <a:gd name="T32" fmla="*/ 20 w 184"/>
                  <a:gd name="T33" fmla="*/ 129 h 175"/>
                  <a:gd name="T34" fmla="*/ 29 w 184"/>
                  <a:gd name="T35" fmla="*/ 152 h 175"/>
                  <a:gd name="T36" fmla="*/ 53 w 184"/>
                  <a:gd name="T37" fmla="*/ 162 h 175"/>
                  <a:gd name="T38" fmla="*/ 72 w 184"/>
                  <a:gd name="T39" fmla="*/ 155 h 175"/>
                  <a:gd name="T40" fmla="*/ 73 w 184"/>
                  <a:gd name="T41" fmla="*/ 155 h 175"/>
                  <a:gd name="T42" fmla="*/ 97 w 184"/>
                  <a:gd name="T43" fmla="*/ 175 h 175"/>
                  <a:gd name="T44" fmla="*/ 120 w 184"/>
                  <a:gd name="T45" fmla="*/ 159 h 175"/>
                  <a:gd name="T46" fmla="*/ 129 w 184"/>
                  <a:gd name="T47" fmla="*/ 160 h 175"/>
                  <a:gd name="T48" fmla="*/ 155 w 184"/>
                  <a:gd name="T49" fmla="*/ 149 h 175"/>
                  <a:gd name="T50" fmla="*/ 166 w 184"/>
                  <a:gd name="T51" fmla="*/ 123 h 175"/>
                  <a:gd name="T52" fmla="*/ 161 w 184"/>
                  <a:gd name="T53" fmla="*/ 104 h 175"/>
                  <a:gd name="T54" fmla="*/ 179 w 184"/>
                  <a:gd name="T55" fmla="*/ 89 h 175"/>
                  <a:gd name="T56" fmla="*/ 184 w 184"/>
                  <a:gd name="T57" fmla="*/ 72 h 175"/>
                  <a:gd name="T58" fmla="*/ 179 w 184"/>
                  <a:gd name="T59" fmla="*/ 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79" y="55"/>
                    </a:moveTo>
                    <a:cubicBezTo>
                      <a:pt x="176" y="49"/>
                      <a:pt x="171" y="44"/>
                      <a:pt x="165" y="40"/>
                    </a:cubicBezTo>
                    <a:cubicBezTo>
                      <a:pt x="160" y="37"/>
                      <a:pt x="154" y="36"/>
                      <a:pt x="148" y="36"/>
                    </a:cubicBezTo>
                    <a:cubicBezTo>
                      <a:pt x="146" y="36"/>
                      <a:pt x="144" y="36"/>
                      <a:pt x="141" y="37"/>
                    </a:cubicBezTo>
                    <a:cubicBezTo>
                      <a:pt x="141" y="36"/>
                      <a:pt x="141" y="35"/>
                      <a:pt x="141" y="34"/>
                    </a:cubicBezTo>
                    <a:cubicBezTo>
                      <a:pt x="141" y="25"/>
                      <a:pt x="138" y="16"/>
                      <a:pt x="131" y="10"/>
                    </a:cubicBezTo>
                    <a:cubicBezTo>
                      <a:pt x="125" y="3"/>
                      <a:pt x="116" y="0"/>
                      <a:pt x="107" y="0"/>
                    </a:cubicBezTo>
                    <a:cubicBezTo>
                      <a:pt x="98" y="0"/>
                      <a:pt x="89" y="3"/>
                      <a:pt x="82" y="10"/>
                    </a:cubicBezTo>
                    <a:cubicBezTo>
                      <a:pt x="80" y="12"/>
                      <a:pt x="78" y="15"/>
                      <a:pt x="76" y="18"/>
                    </a:cubicBezTo>
                    <a:cubicBezTo>
                      <a:pt x="70" y="14"/>
                      <a:pt x="63" y="11"/>
                      <a:pt x="56" y="11"/>
                    </a:cubicBezTo>
                    <a:cubicBezTo>
                      <a:pt x="37" y="11"/>
                      <a:pt x="22" y="26"/>
                      <a:pt x="22" y="45"/>
                    </a:cubicBezTo>
                    <a:cubicBezTo>
                      <a:pt x="22" y="48"/>
                      <a:pt x="22" y="51"/>
                      <a:pt x="23" y="53"/>
                    </a:cubicBezTo>
                    <a:cubicBezTo>
                      <a:pt x="20" y="54"/>
                      <a:pt x="19" y="55"/>
                      <a:pt x="17" y="56"/>
                    </a:cubicBezTo>
                    <a:cubicBezTo>
                      <a:pt x="7" y="62"/>
                      <a:pt x="0" y="73"/>
                      <a:pt x="0" y="84"/>
                    </a:cubicBezTo>
                    <a:cubicBezTo>
                      <a:pt x="0" y="93"/>
                      <a:pt x="4" y="101"/>
                      <a:pt x="10" y="107"/>
                    </a:cubicBezTo>
                    <a:cubicBezTo>
                      <a:pt x="14" y="111"/>
                      <a:pt x="18" y="114"/>
                      <a:pt x="23" y="115"/>
                    </a:cubicBezTo>
                    <a:cubicBezTo>
                      <a:pt x="21" y="119"/>
                      <a:pt x="20" y="124"/>
                      <a:pt x="20" y="129"/>
                    </a:cubicBezTo>
                    <a:cubicBezTo>
                      <a:pt x="20" y="137"/>
                      <a:pt x="23" y="146"/>
                      <a:pt x="29" y="152"/>
                    </a:cubicBezTo>
                    <a:cubicBezTo>
                      <a:pt x="36" y="158"/>
                      <a:pt x="44" y="162"/>
                      <a:pt x="53" y="162"/>
                    </a:cubicBezTo>
                    <a:cubicBezTo>
                      <a:pt x="59" y="162"/>
                      <a:pt x="66" y="159"/>
                      <a:pt x="72" y="155"/>
                    </a:cubicBezTo>
                    <a:cubicBezTo>
                      <a:pt x="72" y="155"/>
                      <a:pt x="73" y="155"/>
                      <a:pt x="73" y="155"/>
                    </a:cubicBezTo>
                    <a:cubicBezTo>
                      <a:pt x="75" y="166"/>
                      <a:pt x="85" y="175"/>
                      <a:pt x="97" y="175"/>
                    </a:cubicBezTo>
                    <a:cubicBezTo>
                      <a:pt x="107" y="175"/>
                      <a:pt x="116" y="168"/>
                      <a:pt x="120" y="159"/>
                    </a:cubicBezTo>
                    <a:cubicBezTo>
                      <a:pt x="123" y="160"/>
                      <a:pt x="126" y="160"/>
                      <a:pt x="129" y="160"/>
                    </a:cubicBezTo>
                    <a:cubicBezTo>
                      <a:pt x="138" y="160"/>
                      <a:pt x="148" y="156"/>
                      <a:pt x="155" y="149"/>
                    </a:cubicBezTo>
                    <a:cubicBezTo>
                      <a:pt x="162" y="142"/>
                      <a:pt x="166" y="133"/>
                      <a:pt x="166" y="123"/>
                    </a:cubicBezTo>
                    <a:cubicBezTo>
                      <a:pt x="166" y="116"/>
                      <a:pt x="164" y="110"/>
                      <a:pt x="161" y="104"/>
                    </a:cubicBezTo>
                    <a:cubicBezTo>
                      <a:pt x="168" y="102"/>
                      <a:pt x="175" y="96"/>
                      <a:pt x="179" y="89"/>
                    </a:cubicBezTo>
                    <a:cubicBezTo>
                      <a:pt x="182" y="84"/>
                      <a:pt x="184" y="78"/>
                      <a:pt x="184" y="72"/>
                    </a:cubicBezTo>
                    <a:cubicBezTo>
                      <a:pt x="184" y="66"/>
                      <a:pt x="182" y="60"/>
                      <a:pt x="179" y="5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0"/>
              <p:cNvSpPr/>
              <p:nvPr/>
            </p:nvSpPr>
            <p:spPr bwMode="auto">
              <a:xfrm>
                <a:off x="4646" y="3253"/>
                <a:ext cx="483" cy="489"/>
              </a:xfrm>
              <a:custGeom>
                <a:avLst/>
                <a:gdLst>
                  <a:gd name="T0" fmla="*/ 179 w 184"/>
                  <a:gd name="T1" fmla="*/ 56 h 176"/>
                  <a:gd name="T2" fmla="*/ 165 w 184"/>
                  <a:gd name="T3" fmla="*/ 42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1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2"/>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6" y="4"/>
                      <a:pt x="117" y="0"/>
                      <a:pt x="108" y="0"/>
                    </a:cubicBezTo>
                    <a:cubicBezTo>
                      <a:pt x="98" y="0"/>
                      <a:pt x="89" y="3"/>
                      <a:pt x="83" y="10"/>
                    </a:cubicBezTo>
                    <a:cubicBezTo>
                      <a:pt x="80" y="12"/>
                      <a:pt x="78" y="15"/>
                      <a:pt x="77" y="18"/>
                    </a:cubicBezTo>
                    <a:cubicBezTo>
                      <a:pt x="71" y="13"/>
                      <a:pt x="64" y="11"/>
                      <a:pt x="56" y="11"/>
                    </a:cubicBezTo>
                    <a:cubicBezTo>
                      <a:pt x="38" y="10"/>
                      <a:pt x="22" y="26"/>
                      <a:pt x="22" y="44"/>
                    </a:cubicBezTo>
                    <a:cubicBezTo>
                      <a:pt x="21" y="47"/>
                      <a:pt x="22" y="50"/>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8"/>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1"/>
              <p:cNvSpPr/>
              <p:nvPr/>
            </p:nvSpPr>
            <p:spPr bwMode="auto">
              <a:xfrm>
                <a:off x="5084" y="3133"/>
                <a:ext cx="483" cy="492"/>
              </a:xfrm>
              <a:custGeom>
                <a:avLst/>
                <a:gdLst>
                  <a:gd name="T0" fmla="*/ 183 w 184"/>
                  <a:gd name="T1" fmla="*/ 80 h 177"/>
                  <a:gd name="T2" fmla="*/ 173 w 184"/>
                  <a:gd name="T3" fmla="*/ 63 h 177"/>
                  <a:gd name="T4" fmla="*/ 158 w 184"/>
                  <a:gd name="T5" fmla="*/ 54 h 177"/>
                  <a:gd name="T6" fmla="*/ 151 w 184"/>
                  <a:gd name="T7" fmla="*/ 52 h 177"/>
                  <a:gd name="T8" fmla="*/ 152 w 184"/>
                  <a:gd name="T9" fmla="*/ 50 h 177"/>
                  <a:gd name="T10" fmla="*/ 149 w 184"/>
                  <a:gd name="T11" fmla="*/ 24 h 177"/>
                  <a:gd name="T12" fmla="*/ 128 w 184"/>
                  <a:gd name="T13" fmla="*/ 8 h 177"/>
                  <a:gd name="T14" fmla="*/ 101 w 184"/>
                  <a:gd name="T15" fmla="*/ 11 h 177"/>
                  <a:gd name="T16" fmla="*/ 93 w 184"/>
                  <a:gd name="T17" fmla="*/ 17 h 177"/>
                  <a:gd name="T18" fmla="*/ 75 w 184"/>
                  <a:gd name="T19" fmla="*/ 5 h 177"/>
                  <a:gd name="T20" fmla="*/ 33 w 184"/>
                  <a:gd name="T21" fmla="*/ 28 h 177"/>
                  <a:gd name="T22" fmla="*/ 32 w 184"/>
                  <a:gd name="T23" fmla="*/ 36 h 177"/>
                  <a:gd name="T24" fmla="*/ 26 w 184"/>
                  <a:gd name="T25" fmla="*/ 37 h 177"/>
                  <a:gd name="T26" fmla="*/ 2 w 184"/>
                  <a:gd name="T27" fmla="*/ 60 h 177"/>
                  <a:gd name="T28" fmla="*/ 5 w 184"/>
                  <a:gd name="T29" fmla="*/ 85 h 177"/>
                  <a:gd name="T30" fmla="*/ 16 w 184"/>
                  <a:gd name="T31" fmla="*/ 96 h 177"/>
                  <a:gd name="T32" fmla="*/ 9 w 184"/>
                  <a:gd name="T33" fmla="*/ 109 h 177"/>
                  <a:gd name="T34" fmla="*/ 12 w 184"/>
                  <a:gd name="T35" fmla="*/ 133 h 177"/>
                  <a:gd name="T36" fmla="*/ 32 w 184"/>
                  <a:gd name="T37" fmla="*/ 149 h 177"/>
                  <a:gd name="T38" fmla="*/ 52 w 184"/>
                  <a:gd name="T39" fmla="*/ 148 h 177"/>
                  <a:gd name="T40" fmla="*/ 54 w 184"/>
                  <a:gd name="T41" fmla="*/ 148 h 177"/>
                  <a:gd name="T42" fmla="*/ 71 w 184"/>
                  <a:gd name="T43" fmla="*/ 174 h 177"/>
                  <a:gd name="T44" fmla="*/ 97 w 184"/>
                  <a:gd name="T45" fmla="*/ 165 h 177"/>
                  <a:gd name="T46" fmla="*/ 105 w 184"/>
                  <a:gd name="T47" fmla="*/ 168 h 177"/>
                  <a:gd name="T48" fmla="*/ 134 w 184"/>
                  <a:gd name="T49" fmla="*/ 165 h 177"/>
                  <a:gd name="T50" fmla="*/ 151 w 184"/>
                  <a:gd name="T51" fmla="*/ 142 h 177"/>
                  <a:gd name="T52" fmla="*/ 151 w 184"/>
                  <a:gd name="T53" fmla="*/ 123 h 177"/>
                  <a:gd name="T54" fmla="*/ 173 w 184"/>
                  <a:gd name="T55" fmla="*/ 113 h 177"/>
                  <a:gd name="T56" fmla="*/ 182 w 184"/>
                  <a:gd name="T57" fmla="*/ 98 h 177"/>
                  <a:gd name="T58" fmla="*/ 183 w 184"/>
                  <a:gd name="T59"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7">
                    <a:moveTo>
                      <a:pt x="183" y="80"/>
                    </a:moveTo>
                    <a:cubicBezTo>
                      <a:pt x="181" y="74"/>
                      <a:pt x="177" y="68"/>
                      <a:pt x="173" y="63"/>
                    </a:cubicBezTo>
                    <a:cubicBezTo>
                      <a:pt x="169" y="58"/>
                      <a:pt x="164" y="55"/>
                      <a:pt x="158" y="54"/>
                    </a:cubicBezTo>
                    <a:cubicBezTo>
                      <a:pt x="156" y="53"/>
                      <a:pt x="153" y="53"/>
                      <a:pt x="151" y="52"/>
                    </a:cubicBezTo>
                    <a:cubicBezTo>
                      <a:pt x="151" y="52"/>
                      <a:pt x="152" y="51"/>
                      <a:pt x="152" y="50"/>
                    </a:cubicBezTo>
                    <a:cubicBezTo>
                      <a:pt x="154" y="41"/>
                      <a:pt x="153" y="32"/>
                      <a:pt x="149" y="24"/>
                    </a:cubicBezTo>
                    <a:cubicBezTo>
                      <a:pt x="144" y="16"/>
                      <a:pt x="136" y="10"/>
                      <a:pt x="128" y="8"/>
                    </a:cubicBezTo>
                    <a:cubicBezTo>
                      <a:pt x="119" y="5"/>
                      <a:pt x="109" y="6"/>
                      <a:pt x="101" y="11"/>
                    </a:cubicBezTo>
                    <a:cubicBezTo>
                      <a:pt x="98" y="13"/>
                      <a:pt x="96" y="15"/>
                      <a:pt x="93" y="17"/>
                    </a:cubicBezTo>
                    <a:cubicBezTo>
                      <a:pt x="89" y="11"/>
                      <a:pt x="83" y="7"/>
                      <a:pt x="75" y="5"/>
                    </a:cubicBezTo>
                    <a:cubicBezTo>
                      <a:pt x="57" y="0"/>
                      <a:pt x="38" y="11"/>
                      <a:pt x="33" y="28"/>
                    </a:cubicBezTo>
                    <a:cubicBezTo>
                      <a:pt x="32" y="31"/>
                      <a:pt x="32" y="34"/>
                      <a:pt x="32" y="36"/>
                    </a:cubicBezTo>
                    <a:cubicBezTo>
                      <a:pt x="30" y="37"/>
                      <a:pt x="28" y="37"/>
                      <a:pt x="26" y="37"/>
                    </a:cubicBezTo>
                    <a:cubicBezTo>
                      <a:pt x="14" y="40"/>
                      <a:pt x="6" y="49"/>
                      <a:pt x="2" y="60"/>
                    </a:cubicBezTo>
                    <a:cubicBezTo>
                      <a:pt x="0" y="69"/>
                      <a:pt x="1" y="78"/>
                      <a:pt x="5" y="85"/>
                    </a:cubicBezTo>
                    <a:cubicBezTo>
                      <a:pt x="8" y="90"/>
                      <a:pt x="11" y="93"/>
                      <a:pt x="16" y="96"/>
                    </a:cubicBezTo>
                    <a:cubicBezTo>
                      <a:pt x="13" y="100"/>
                      <a:pt x="10" y="104"/>
                      <a:pt x="9" y="109"/>
                    </a:cubicBezTo>
                    <a:cubicBezTo>
                      <a:pt x="7" y="117"/>
                      <a:pt x="8" y="126"/>
                      <a:pt x="12" y="133"/>
                    </a:cubicBezTo>
                    <a:cubicBezTo>
                      <a:pt x="16" y="141"/>
                      <a:pt x="24" y="147"/>
                      <a:pt x="32" y="149"/>
                    </a:cubicBezTo>
                    <a:cubicBezTo>
                      <a:pt x="39" y="151"/>
                      <a:pt x="46" y="150"/>
                      <a:pt x="52" y="148"/>
                    </a:cubicBezTo>
                    <a:cubicBezTo>
                      <a:pt x="53" y="148"/>
                      <a:pt x="53" y="148"/>
                      <a:pt x="54" y="148"/>
                    </a:cubicBezTo>
                    <a:cubicBezTo>
                      <a:pt x="53" y="160"/>
                      <a:pt x="60" y="171"/>
                      <a:pt x="71" y="174"/>
                    </a:cubicBezTo>
                    <a:cubicBezTo>
                      <a:pt x="81" y="177"/>
                      <a:pt x="91" y="173"/>
                      <a:pt x="97" y="165"/>
                    </a:cubicBezTo>
                    <a:cubicBezTo>
                      <a:pt x="100" y="166"/>
                      <a:pt x="103" y="167"/>
                      <a:pt x="105" y="168"/>
                    </a:cubicBezTo>
                    <a:cubicBezTo>
                      <a:pt x="115" y="171"/>
                      <a:pt x="125" y="170"/>
                      <a:pt x="134" y="165"/>
                    </a:cubicBezTo>
                    <a:cubicBezTo>
                      <a:pt x="142" y="160"/>
                      <a:pt x="149" y="152"/>
                      <a:pt x="151" y="142"/>
                    </a:cubicBezTo>
                    <a:cubicBezTo>
                      <a:pt x="153" y="136"/>
                      <a:pt x="153" y="129"/>
                      <a:pt x="151" y="123"/>
                    </a:cubicBezTo>
                    <a:cubicBezTo>
                      <a:pt x="160" y="122"/>
                      <a:pt x="167" y="119"/>
                      <a:pt x="173" y="113"/>
                    </a:cubicBezTo>
                    <a:cubicBezTo>
                      <a:pt x="178" y="109"/>
                      <a:pt x="181" y="104"/>
                      <a:pt x="182" y="98"/>
                    </a:cubicBezTo>
                    <a:cubicBezTo>
                      <a:pt x="184" y="92"/>
                      <a:pt x="184" y="86"/>
                      <a:pt x="183" y="8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2"/>
              <p:cNvSpPr/>
              <p:nvPr/>
            </p:nvSpPr>
            <p:spPr bwMode="auto">
              <a:xfrm>
                <a:off x="4927" y="2997"/>
                <a:ext cx="483" cy="487"/>
              </a:xfrm>
              <a:custGeom>
                <a:avLst/>
                <a:gdLst>
                  <a:gd name="T0" fmla="*/ 180 w 184"/>
                  <a:gd name="T1" fmla="*/ 56 h 175"/>
                  <a:gd name="T2" fmla="*/ 166 w 184"/>
                  <a:gd name="T3" fmla="*/ 41 h 175"/>
                  <a:gd name="T4" fmla="*/ 149 w 184"/>
                  <a:gd name="T5" fmla="*/ 36 h 175"/>
                  <a:gd name="T6" fmla="*/ 142 w 184"/>
                  <a:gd name="T7" fmla="*/ 37 h 175"/>
                  <a:gd name="T8" fmla="*/ 142 w 184"/>
                  <a:gd name="T9" fmla="*/ 35 h 175"/>
                  <a:gd name="T10" fmla="*/ 133 w 184"/>
                  <a:gd name="T11" fmla="*/ 10 h 175"/>
                  <a:gd name="T12" fmla="*/ 108 w 184"/>
                  <a:gd name="T13" fmla="*/ 0 h 175"/>
                  <a:gd name="T14" fmla="*/ 84 w 184"/>
                  <a:gd name="T15" fmla="*/ 9 h 175"/>
                  <a:gd name="T16" fmla="*/ 77 w 184"/>
                  <a:gd name="T17" fmla="*/ 18 h 175"/>
                  <a:gd name="T18" fmla="*/ 57 w 184"/>
                  <a:gd name="T19" fmla="*/ 10 h 175"/>
                  <a:gd name="T20" fmla="*/ 22 w 184"/>
                  <a:gd name="T21" fmla="*/ 44 h 175"/>
                  <a:gd name="T22" fmla="*/ 23 w 184"/>
                  <a:gd name="T23" fmla="*/ 52 h 175"/>
                  <a:gd name="T24" fmla="*/ 17 w 184"/>
                  <a:gd name="T25" fmla="*/ 54 h 175"/>
                  <a:gd name="T26" fmla="*/ 1 w 184"/>
                  <a:gd name="T27" fmla="*/ 83 h 175"/>
                  <a:gd name="T28" fmla="*/ 10 w 184"/>
                  <a:gd name="T29" fmla="*/ 106 h 175"/>
                  <a:gd name="T30" fmla="*/ 22 w 184"/>
                  <a:gd name="T31" fmla="*/ 114 h 175"/>
                  <a:gd name="T32" fmla="*/ 19 w 184"/>
                  <a:gd name="T33" fmla="*/ 127 h 175"/>
                  <a:gd name="T34" fmla="*/ 29 w 184"/>
                  <a:gd name="T35" fmla="*/ 151 h 175"/>
                  <a:gd name="T36" fmla="*/ 52 w 184"/>
                  <a:gd name="T37" fmla="*/ 161 h 175"/>
                  <a:gd name="T38" fmla="*/ 71 w 184"/>
                  <a:gd name="T39" fmla="*/ 155 h 175"/>
                  <a:gd name="T40" fmla="*/ 73 w 184"/>
                  <a:gd name="T41" fmla="*/ 155 h 175"/>
                  <a:gd name="T42" fmla="*/ 96 w 184"/>
                  <a:gd name="T43" fmla="*/ 175 h 175"/>
                  <a:gd name="T44" fmla="*/ 119 w 184"/>
                  <a:gd name="T45" fmla="*/ 159 h 175"/>
                  <a:gd name="T46" fmla="*/ 128 w 184"/>
                  <a:gd name="T47" fmla="*/ 161 h 175"/>
                  <a:gd name="T48" fmla="*/ 154 w 184"/>
                  <a:gd name="T49" fmla="*/ 150 h 175"/>
                  <a:gd name="T50" fmla="*/ 165 w 184"/>
                  <a:gd name="T51" fmla="*/ 124 h 175"/>
                  <a:gd name="T52" fmla="*/ 160 w 184"/>
                  <a:gd name="T53" fmla="*/ 105 h 175"/>
                  <a:gd name="T54" fmla="*/ 179 w 184"/>
                  <a:gd name="T55" fmla="*/ 90 h 175"/>
                  <a:gd name="T56" fmla="*/ 184 w 184"/>
                  <a:gd name="T57" fmla="*/ 73 h 175"/>
                  <a:gd name="T58" fmla="*/ 180 w 184"/>
                  <a:gd name="T5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80" y="56"/>
                    </a:moveTo>
                    <a:cubicBezTo>
                      <a:pt x="177" y="50"/>
                      <a:pt x="171" y="45"/>
                      <a:pt x="166" y="41"/>
                    </a:cubicBezTo>
                    <a:cubicBezTo>
                      <a:pt x="161" y="38"/>
                      <a:pt x="155" y="37"/>
                      <a:pt x="149" y="36"/>
                    </a:cubicBezTo>
                    <a:cubicBezTo>
                      <a:pt x="147" y="36"/>
                      <a:pt x="144" y="37"/>
                      <a:pt x="142" y="37"/>
                    </a:cubicBezTo>
                    <a:cubicBezTo>
                      <a:pt x="142" y="36"/>
                      <a:pt x="142" y="36"/>
                      <a:pt x="142" y="35"/>
                    </a:cubicBezTo>
                    <a:cubicBezTo>
                      <a:pt x="142" y="26"/>
                      <a:pt x="139" y="17"/>
                      <a:pt x="133" y="10"/>
                    </a:cubicBezTo>
                    <a:cubicBezTo>
                      <a:pt x="126" y="4"/>
                      <a:pt x="117" y="0"/>
                      <a:pt x="108" y="0"/>
                    </a:cubicBezTo>
                    <a:cubicBezTo>
                      <a:pt x="99" y="0"/>
                      <a:pt x="90" y="3"/>
                      <a:pt x="84" y="9"/>
                    </a:cubicBezTo>
                    <a:cubicBezTo>
                      <a:pt x="81" y="12"/>
                      <a:pt x="79" y="15"/>
                      <a:pt x="77" y="18"/>
                    </a:cubicBezTo>
                    <a:cubicBezTo>
                      <a:pt x="72" y="13"/>
                      <a:pt x="65" y="10"/>
                      <a:pt x="57" y="10"/>
                    </a:cubicBezTo>
                    <a:cubicBezTo>
                      <a:pt x="38" y="10"/>
                      <a:pt x="22" y="25"/>
                      <a:pt x="22" y="44"/>
                    </a:cubicBezTo>
                    <a:cubicBezTo>
                      <a:pt x="22" y="47"/>
                      <a:pt x="22" y="49"/>
                      <a:pt x="23" y="52"/>
                    </a:cubicBezTo>
                    <a:cubicBezTo>
                      <a:pt x="21" y="53"/>
                      <a:pt x="19" y="53"/>
                      <a:pt x="17" y="54"/>
                    </a:cubicBezTo>
                    <a:cubicBezTo>
                      <a:pt x="7" y="60"/>
                      <a:pt x="1" y="71"/>
                      <a:pt x="1" y="83"/>
                    </a:cubicBezTo>
                    <a:cubicBezTo>
                      <a:pt x="0" y="91"/>
                      <a:pt x="4" y="100"/>
                      <a:pt x="10" y="106"/>
                    </a:cubicBezTo>
                    <a:cubicBezTo>
                      <a:pt x="13" y="110"/>
                      <a:pt x="18" y="112"/>
                      <a:pt x="22" y="114"/>
                    </a:cubicBezTo>
                    <a:cubicBezTo>
                      <a:pt x="20" y="118"/>
                      <a:pt x="19" y="123"/>
                      <a:pt x="19" y="127"/>
                    </a:cubicBezTo>
                    <a:cubicBezTo>
                      <a:pt x="19" y="136"/>
                      <a:pt x="23" y="145"/>
                      <a:pt x="29" y="151"/>
                    </a:cubicBezTo>
                    <a:cubicBezTo>
                      <a:pt x="35" y="157"/>
                      <a:pt x="43" y="161"/>
                      <a:pt x="52" y="161"/>
                    </a:cubicBezTo>
                    <a:cubicBezTo>
                      <a:pt x="58" y="161"/>
                      <a:pt x="65" y="159"/>
                      <a:pt x="71" y="155"/>
                    </a:cubicBezTo>
                    <a:cubicBezTo>
                      <a:pt x="71" y="155"/>
                      <a:pt x="72" y="155"/>
                      <a:pt x="73" y="155"/>
                    </a:cubicBezTo>
                    <a:cubicBezTo>
                      <a:pt x="74" y="166"/>
                      <a:pt x="84" y="175"/>
                      <a:pt x="96" y="175"/>
                    </a:cubicBezTo>
                    <a:cubicBezTo>
                      <a:pt x="106" y="175"/>
                      <a:pt x="115" y="169"/>
                      <a:pt x="119" y="159"/>
                    </a:cubicBezTo>
                    <a:cubicBezTo>
                      <a:pt x="122" y="160"/>
                      <a:pt x="125" y="161"/>
                      <a:pt x="128" y="161"/>
                    </a:cubicBezTo>
                    <a:cubicBezTo>
                      <a:pt x="137" y="161"/>
                      <a:pt x="147" y="157"/>
                      <a:pt x="154" y="150"/>
                    </a:cubicBezTo>
                    <a:cubicBezTo>
                      <a:pt x="161" y="143"/>
                      <a:pt x="165" y="134"/>
                      <a:pt x="165" y="124"/>
                    </a:cubicBezTo>
                    <a:cubicBezTo>
                      <a:pt x="165" y="117"/>
                      <a:pt x="164" y="111"/>
                      <a:pt x="160" y="105"/>
                    </a:cubicBezTo>
                    <a:cubicBezTo>
                      <a:pt x="168" y="103"/>
                      <a:pt x="175" y="97"/>
                      <a:pt x="179" y="90"/>
                    </a:cubicBezTo>
                    <a:cubicBezTo>
                      <a:pt x="182" y="85"/>
                      <a:pt x="184" y="79"/>
                      <a:pt x="184" y="73"/>
                    </a:cubicBezTo>
                    <a:cubicBezTo>
                      <a:pt x="184" y="67"/>
                      <a:pt x="183" y="61"/>
                      <a:pt x="180"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3"/>
              <p:cNvSpPr/>
              <p:nvPr/>
            </p:nvSpPr>
            <p:spPr bwMode="auto">
              <a:xfrm>
                <a:off x="5040" y="3328"/>
                <a:ext cx="483" cy="489"/>
              </a:xfrm>
              <a:custGeom>
                <a:avLst/>
                <a:gdLst>
                  <a:gd name="T0" fmla="*/ 179 w 184"/>
                  <a:gd name="T1" fmla="*/ 56 h 176"/>
                  <a:gd name="T2" fmla="*/ 165 w 184"/>
                  <a:gd name="T3" fmla="*/ 41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0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1"/>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5" y="4"/>
                      <a:pt x="117" y="0"/>
                      <a:pt x="108" y="0"/>
                    </a:cubicBezTo>
                    <a:cubicBezTo>
                      <a:pt x="98" y="0"/>
                      <a:pt x="89" y="3"/>
                      <a:pt x="83" y="10"/>
                    </a:cubicBezTo>
                    <a:cubicBezTo>
                      <a:pt x="80" y="12"/>
                      <a:pt x="78" y="15"/>
                      <a:pt x="77" y="18"/>
                    </a:cubicBezTo>
                    <a:cubicBezTo>
                      <a:pt x="71" y="13"/>
                      <a:pt x="64" y="11"/>
                      <a:pt x="56" y="10"/>
                    </a:cubicBezTo>
                    <a:cubicBezTo>
                      <a:pt x="38" y="10"/>
                      <a:pt x="22" y="25"/>
                      <a:pt x="22" y="44"/>
                    </a:cubicBezTo>
                    <a:cubicBezTo>
                      <a:pt x="21" y="47"/>
                      <a:pt x="22" y="49"/>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7"/>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4"/>
              <p:cNvSpPr/>
              <p:nvPr/>
            </p:nvSpPr>
            <p:spPr bwMode="auto">
              <a:xfrm>
                <a:off x="4767" y="3005"/>
                <a:ext cx="483" cy="490"/>
              </a:xfrm>
              <a:custGeom>
                <a:avLst/>
                <a:gdLst>
                  <a:gd name="T0" fmla="*/ 179 w 184"/>
                  <a:gd name="T1" fmla="*/ 57 h 176"/>
                  <a:gd name="T2" fmla="*/ 165 w 184"/>
                  <a:gd name="T3" fmla="*/ 42 h 176"/>
                  <a:gd name="T4" fmla="*/ 149 w 184"/>
                  <a:gd name="T5" fmla="*/ 37 h 176"/>
                  <a:gd name="T6" fmla="*/ 142 w 184"/>
                  <a:gd name="T7" fmla="*/ 38 h 176"/>
                  <a:gd name="T8" fmla="*/ 142 w 184"/>
                  <a:gd name="T9" fmla="*/ 36 h 176"/>
                  <a:gd name="T10" fmla="*/ 132 w 184"/>
                  <a:gd name="T11" fmla="*/ 11 h 176"/>
                  <a:gd name="T12" fmla="*/ 108 w 184"/>
                  <a:gd name="T13" fmla="*/ 0 h 176"/>
                  <a:gd name="T14" fmla="*/ 83 w 184"/>
                  <a:gd name="T15" fmla="*/ 10 h 176"/>
                  <a:gd name="T16" fmla="*/ 77 w 184"/>
                  <a:gd name="T17" fmla="*/ 19 h 176"/>
                  <a:gd name="T18" fmla="*/ 56 w 184"/>
                  <a:gd name="T19" fmla="*/ 11 h 176"/>
                  <a:gd name="T20" fmla="*/ 22 w 184"/>
                  <a:gd name="T21" fmla="*/ 45 h 176"/>
                  <a:gd name="T22" fmla="*/ 23 w 184"/>
                  <a:gd name="T23" fmla="*/ 53 h 176"/>
                  <a:gd name="T24" fmla="*/ 17 w 184"/>
                  <a:gd name="T25" fmla="*/ 55 h 176"/>
                  <a:gd name="T26" fmla="*/ 0 w 184"/>
                  <a:gd name="T27" fmla="*/ 83 h 176"/>
                  <a:gd name="T28" fmla="*/ 9 w 184"/>
                  <a:gd name="T29" fmla="*/ 107 h 176"/>
                  <a:gd name="T30" fmla="*/ 22 w 184"/>
                  <a:gd name="T31" fmla="*/ 115 h 176"/>
                  <a:gd name="T32" fmla="*/ 19 w 184"/>
                  <a:gd name="T33" fmla="*/ 128 h 176"/>
                  <a:gd name="T34" fmla="*/ 28 w 184"/>
                  <a:gd name="T35" fmla="*/ 152 h 176"/>
                  <a:gd name="T36" fmla="*/ 51 w 184"/>
                  <a:gd name="T37" fmla="*/ 162 h 176"/>
                  <a:gd name="T38" fmla="*/ 70 w 184"/>
                  <a:gd name="T39" fmla="*/ 156 h 176"/>
                  <a:gd name="T40" fmla="*/ 72 w 184"/>
                  <a:gd name="T41" fmla="*/ 156 h 176"/>
                  <a:gd name="T42" fmla="*/ 95 w 184"/>
                  <a:gd name="T43" fmla="*/ 176 h 176"/>
                  <a:gd name="T44" fmla="*/ 118 w 184"/>
                  <a:gd name="T45" fmla="*/ 160 h 176"/>
                  <a:gd name="T46" fmla="*/ 127 w 184"/>
                  <a:gd name="T47" fmla="*/ 161 h 176"/>
                  <a:gd name="T48" fmla="*/ 153 w 184"/>
                  <a:gd name="T49" fmla="*/ 151 h 176"/>
                  <a:gd name="T50" fmla="*/ 165 w 184"/>
                  <a:gd name="T51" fmla="*/ 125 h 176"/>
                  <a:gd name="T52" fmla="*/ 160 w 184"/>
                  <a:gd name="T53" fmla="*/ 106 h 176"/>
                  <a:gd name="T54" fmla="*/ 179 w 184"/>
                  <a:gd name="T55" fmla="*/ 91 h 176"/>
                  <a:gd name="T56" fmla="*/ 184 w 184"/>
                  <a:gd name="T57" fmla="*/ 74 h 176"/>
                  <a:gd name="T58" fmla="*/ 179 w 184"/>
                  <a:gd name="T5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7"/>
                    </a:moveTo>
                    <a:cubicBezTo>
                      <a:pt x="176" y="51"/>
                      <a:pt x="171" y="46"/>
                      <a:pt x="165" y="42"/>
                    </a:cubicBezTo>
                    <a:cubicBezTo>
                      <a:pt x="160" y="39"/>
                      <a:pt x="155" y="37"/>
                      <a:pt x="149" y="37"/>
                    </a:cubicBezTo>
                    <a:cubicBezTo>
                      <a:pt x="146" y="37"/>
                      <a:pt x="144" y="37"/>
                      <a:pt x="142" y="38"/>
                    </a:cubicBezTo>
                    <a:cubicBezTo>
                      <a:pt x="142" y="37"/>
                      <a:pt x="142" y="36"/>
                      <a:pt x="142" y="36"/>
                    </a:cubicBezTo>
                    <a:cubicBezTo>
                      <a:pt x="142" y="26"/>
                      <a:pt x="138" y="18"/>
                      <a:pt x="132" y="11"/>
                    </a:cubicBezTo>
                    <a:cubicBezTo>
                      <a:pt x="126" y="4"/>
                      <a:pt x="117" y="1"/>
                      <a:pt x="108" y="0"/>
                    </a:cubicBezTo>
                    <a:cubicBezTo>
                      <a:pt x="99" y="0"/>
                      <a:pt x="90" y="4"/>
                      <a:pt x="83" y="10"/>
                    </a:cubicBezTo>
                    <a:cubicBezTo>
                      <a:pt x="81" y="13"/>
                      <a:pt x="78" y="16"/>
                      <a:pt x="77" y="19"/>
                    </a:cubicBezTo>
                    <a:cubicBezTo>
                      <a:pt x="71" y="14"/>
                      <a:pt x="64" y="11"/>
                      <a:pt x="56" y="11"/>
                    </a:cubicBezTo>
                    <a:cubicBezTo>
                      <a:pt x="38" y="11"/>
                      <a:pt x="22" y="26"/>
                      <a:pt x="22" y="45"/>
                    </a:cubicBezTo>
                    <a:cubicBezTo>
                      <a:pt x="22" y="47"/>
                      <a:pt x="22" y="50"/>
                      <a:pt x="23" y="53"/>
                    </a:cubicBezTo>
                    <a:cubicBezTo>
                      <a:pt x="21" y="53"/>
                      <a:pt x="19" y="54"/>
                      <a:pt x="17" y="55"/>
                    </a:cubicBezTo>
                    <a:cubicBezTo>
                      <a:pt x="7" y="61"/>
                      <a:pt x="0" y="72"/>
                      <a:pt x="0" y="83"/>
                    </a:cubicBezTo>
                    <a:cubicBezTo>
                      <a:pt x="0" y="92"/>
                      <a:pt x="3" y="100"/>
                      <a:pt x="9" y="107"/>
                    </a:cubicBezTo>
                    <a:cubicBezTo>
                      <a:pt x="13" y="110"/>
                      <a:pt x="17" y="113"/>
                      <a:pt x="22" y="115"/>
                    </a:cubicBezTo>
                    <a:cubicBezTo>
                      <a:pt x="20" y="119"/>
                      <a:pt x="19" y="124"/>
                      <a:pt x="19" y="128"/>
                    </a:cubicBezTo>
                    <a:cubicBezTo>
                      <a:pt x="19" y="137"/>
                      <a:pt x="22" y="145"/>
                      <a:pt x="28" y="152"/>
                    </a:cubicBezTo>
                    <a:cubicBezTo>
                      <a:pt x="34" y="158"/>
                      <a:pt x="42" y="161"/>
                      <a:pt x="51" y="162"/>
                    </a:cubicBezTo>
                    <a:cubicBezTo>
                      <a:pt x="58" y="162"/>
                      <a:pt x="65" y="160"/>
                      <a:pt x="70" y="156"/>
                    </a:cubicBezTo>
                    <a:cubicBezTo>
                      <a:pt x="71" y="156"/>
                      <a:pt x="71" y="156"/>
                      <a:pt x="72" y="156"/>
                    </a:cubicBezTo>
                    <a:cubicBezTo>
                      <a:pt x="74" y="167"/>
                      <a:pt x="84" y="176"/>
                      <a:pt x="95" y="176"/>
                    </a:cubicBezTo>
                    <a:cubicBezTo>
                      <a:pt x="106" y="176"/>
                      <a:pt x="115" y="169"/>
                      <a:pt x="118" y="160"/>
                    </a:cubicBezTo>
                    <a:cubicBezTo>
                      <a:pt x="121" y="161"/>
                      <a:pt x="124" y="161"/>
                      <a:pt x="127" y="161"/>
                    </a:cubicBezTo>
                    <a:cubicBezTo>
                      <a:pt x="137" y="162"/>
                      <a:pt x="146" y="158"/>
                      <a:pt x="153" y="151"/>
                    </a:cubicBezTo>
                    <a:cubicBezTo>
                      <a:pt x="161" y="144"/>
                      <a:pt x="165" y="135"/>
                      <a:pt x="165" y="125"/>
                    </a:cubicBezTo>
                    <a:cubicBezTo>
                      <a:pt x="165" y="118"/>
                      <a:pt x="163" y="112"/>
                      <a:pt x="160" y="106"/>
                    </a:cubicBezTo>
                    <a:cubicBezTo>
                      <a:pt x="168" y="103"/>
                      <a:pt x="175" y="98"/>
                      <a:pt x="179" y="91"/>
                    </a:cubicBezTo>
                    <a:cubicBezTo>
                      <a:pt x="182" y="86"/>
                      <a:pt x="184" y="80"/>
                      <a:pt x="184" y="74"/>
                    </a:cubicBezTo>
                    <a:cubicBezTo>
                      <a:pt x="184" y="68"/>
                      <a:pt x="182" y="62"/>
                      <a:pt x="179" y="5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5"/>
              <p:cNvSpPr/>
              <p:nvPr/>
            </p:nvSpPr>
            <p:spPr bwMode="auto">
              <a:xfrm>
                <a:off x="5076" y="3698"/>
                <a:ext cx="98" cy="589"/>
              </a:xfrm>
              <a:custGeom>
                <a:avLst/>
                <a:gdLst>
                  <a:gd name="T0" fmla="*/ 4 w 37"/>
                  <a:gd name="T1" fmla="*/ 0 h 212"/>
                  <a:gd name="T2" fmla="*/ 0 w 37"/>
                  <a:gd name="T3" fmla="*/ 202 h 212"/>
                  <a:gd name="T4" fmla="*/ 37 w 37"/>
                  <a:gd name="T5" fmla="*/ 212 h 212"/>
                  <a:gd name="T6" fmla="*/ 32 w 37"/>
                  <a:gd name="T7" fmla="*/ 2 h 212"/>
                  <a:gd name="T8" fmla="*/ 4 w 37"/>
                  <a:gd name="T9" fmla="*/ 0 h 212"/>
                </a:gdLst>
                <a:ahLst/>
                <a:cxnLst>
                  <a:cxn ang="0">
                    <a:pos x="T0" y="T1"/>
                  </a:cxn>
                  <a:cxn ang="0">
                    <a:pos x="T2" y="T3"/>
                  </a:cxn>
                  <a:cxn ang="0">
                    <a:pos x="T4" y="T5"/>
                  </a:cxn>
                  <a:cxn ang="0">
                    <a:pos x="T6" y="T7"/>
                  </a:cxn>
                  <a:cxn ang="0">
                    <a:pos x="T8" y="T9"/>
                  </a:cxn>
                </a:cxnLst>
                <a:rect l="0" t="0" r="r" b="b"/>
                <a:pathLst>
                  <a:path w="37" h="212">
                    <a:moveTo>
                      <a:pt x="4" y="0"/>
                    </a:moveTo>
                    <a:cubicBezTo>
                      <a:pt x="5" y="10"/>
                      <a:pt x="0" y="202"/>
                      <a:pt x="0" y="202"/>
                    </a:cubicBezTo>
                    <a:cubicBezTo>
                      <a:pt x="37" y="212"/>
                      <a:pt x="37" y="212"/>
                      <a:pt x="37" y="212"/>
                    </a:cubicBezTo>
                    <a:cubicBezTo>
                      <a:pt x="32" y="2"/>
                      <a:pt x="32" y="2"/>
                      <a:pt x="32"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6"/>
              <p:cNvSpPr/>
              <p:nvPr/>
            </p:nvSpPr>
            <p:spPr bwMode="auto">
              <a:xfrm>
                <a:off x="4772" y="3092"/>
                <a:ext cx="693" cy="700"/>
              </a:xfrm>
              <a:custGeom>
                <a:avLst/>
                <a:gdLst>
                  <a:gd name="T0" fmla="*/ 257 w 264"/>
                  <a:gd name="T1" fmla="*/ 80 h 252"/>
                  <a:gd name="T2" fmla="*/ 237 w 264"/>
                  <a:gd name="T3" fmla="*/ 59 h 252"/>
                  <a:gd name="T4" fmla="*/ 212 w 264"/>
                  <a:gd name="T5" fmla="*/ 52 h 252"/>
                  <a:gd name="T6" fmla="*/ 203 w 264"/>
                  <a:gd name="T7" fmla="*/ 53 h 252"/>
                  <a:gd name="T8" fmla="*/ 203 w 264"/>
                  <a:gd name="T9" fmla="*/ 50 h 252"/>
                  <a:gd name="T10" fmla="*/ 188 w 264"/>
                  <a:gd name="T11" fmla="*/ 15 h 252"/>
                  <a:gd name="T12" fmla="*/ 153 w 264"/>
                  <a:gd name="T13" fmla="*/ 0 h 252"/>
                  <a:gd name="T14" fmla="*/ 118 w 264"/>
                  <a:gd name="T15" fmla="*/ 15 h 252"/>
                  <a:gd name="T16" fmla="*/ 109 w 264"/>
                  <a:gd name="T17" fmla="*/ 27 h 252"/>
                  <a:gd name="T18" fmla="*/ 80 w 264"/>
                  <a:gd name="T19" fmla="*/ 17 h 252"/>
                  <a:gd name="T20" fmla="*/ 31 w 264"/>
                  <a:gd name="T21" fmla="*/ 66 h 252"/>
                  <a:gd name="T22" fmla="*/ 32 w 264"/>
                  <a:gd name="T23" fmla="*/ 77 h 252"/>
                  <a:gd name="T24" fmla="*/ 24 w 264"/>
                  <a:gd name="T25" fmla="*/ 81 h 252"/>
                  <a:gd name="T26" fmla="*/ 0 w 264"/>
                  <a:gd name="T27" fmla="*/ 121 h 252"/>
                  <a:gd name="T28" fmla="*/ 14 w 264"/>
                  <a:gd name="T29" fmla="*/ 155 h 252"/>
                  <a:gd name="T30" fmla="*/ 33 w 264"/>
                  <a:gd name="T31" fmla="*/ 166 h 252"/>
                  <a:gd name="T32" fmla="*/ 28 w 264"/>
                  <a:gd name="T33" fmla="*/ 186 h 252"/>
                  <a:gd name="T34" fmla="*/ 42 w 264"/>
                  <a:gd name="T35" fmla="*/ 219 h 252"/>
                  <a:gd name="T36" fmla="*/ 75 w 264"/>
                  <a:gd name="T37" fmla="*/ 233 h 252"/>
                  <a:gd name="T38" fmla="*/ 103 w 264"/>
                  <a:gd name="T39" fmla="*/ 224 h 252"/>
                  <a:gd name="T40" fmla="*/ 105 w 264"/>
                  <a:gd name="T41" fmla="*/ 223 h 252"/>
                  <a:gd name="T42" fmla="*/ 139 w 264"/>
                  <a:gd name="T43" fmla="*/ 252 h 252"/>
                  <a:gd name="T44" fmla="*/ 171 w 264"/>
                  <a:gd name="T45" fmla="*/ 229 h 252"/>
                  <a:gd name="T46" fmla="*/ 184 w 264"/>
                  <a:gd name="T47" fmla="*/ 231 h 252"/>
                  <a:gd name="T48" fmla="*/ 222 w 264"/>
                  <a:gd name="T49" fmla="*/ 215 h 252"/>
                  <a:gd name="T50" fmla="*/ 238 w 264"/>
                  <a:gd name="T51" fmla="*/ 177 h 252"/>
                  <a:gd name="T52" fmla="*/ 230 w 264"/>
                  <a:gd name="T53" fmla="*/ 150 h 252"/>
                  <a:gd name="T54" fmla="*/ 257 w 264"/>
                  <a:gd name="T55" fmla="*/ 129 h 252"/>
                  <a:gd name="T56" fmla="*/ 264 w 264"/>
                  <a:gd name="T57" fmla="*/ 104 h 252"/>
                  <a:gd name="T58" fmla="*/ 257 w 264"/>
                  <a:gd name="T59" fmla="*/ 8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252">
                    <a:moveTo>
                      <a:pt x="257" y="80"/>
                    </a:moveTo>
                    <a:cubicBezTo>
                      <a:pt x="253" y="71"/>
                      <a:pt x="245" y="64"/>
                      <a:pt x="237" y="59"/>
                    </a:cubicBezTo>
                    <a:cubicBezTo>
                      <a:pt x="229" y="54"/>
                      <a:pt x="221" y="52"/>
                      <a:pt x="212" y="52"/>
                    </a:cubicBezTo>
                    <a:cubicBezTo>
                      <a:pt x="209" y="52"/>
                      <a:pt x="206" y="53"/>
                      <a:pt x="203" y="53"/>
                    </a:cubicBezTo>
                    <a:cubicBezTo>
                      <a:pt x="203" y="52"/>
                      <a:pt x="203" y="51"/>
                      <a:pt x="203" y="50"/>
                    </a:cubicBezTo>
                    <a:cubicBezTo>
                      <a:pt x="203" y="37"/>
                      <a:pt x="197" y="24"/>
                      <a:pt x="188" y="15"/>
                    </a:cubicBezTo>
                    <a:cubicBezTo>
                      <a:pt x="179" y="6"/>
                      <a:pt x="166" y="0"/>
                      <a:pt x="153" y="0"/>
                    </a:cubicBezTo>
                    <a:cubicBezTo>
                      <a:pt x="140" y="0"/>
                      <a:pt x="127" y="6"/>
                      <a:pt x="118" y="15"/>
                    </a:cubicBezTo>
                    <a:cubicBezTo>
                      <a:pt x="114" y="18"/>
                      <a:pt x="112" y="23"/>
                      <a:pt x="109" y="27"/>
                    </a:cubicBezTo>
                    <a:cubicBezTo>
                      <a:pt x="101" y="21"/>
                      <a:pt x="91" y="17"/>
                      <a:pt x="80" y="17"/>
                    </a:cubicBezTo>
                    <a:cubicBezTo>
                      <a:pt x="53" y="17"/>
                      <a:pt x="31" y="39"/>
                      <a:pt x="31" y="66"/>
                    </a:cubicBezTo>
                    <a:cubicBezTo>
                      <a:pt x="31" y="69"/>
                      <a:pt x="31" y="73"/>
                      <a:pt x="32" y="77"/>
                    </a:cubicBezTo>
                    <a:cubicBezTo>
                      <a:pt x="29" y="78"/>
                      <a:pt x="26" y="79"/>
                      <a:pt x="24" y="81"/>
                    </a:cubicBezTo>
                    <a:cubicBezTo>
                      <a:pt x="9" y="89"/>
                      <a:pt x="0" y="105"/>
                      <a:pt x="0" y="121"/>
                    </a:cubicBezTo>
                    <a:cubicBezTo>
                      <a:pt x="0" y="134"/>
                      <a:pt x="5" y="146"/>
                      <a:pt x="14" y="155"/>
                    </a:cubicBezTo>
                    <a:cubicBezTo>
                      <a:pt x="19" y="160"/>
                      <a:pt x="26" y="164"/>
                      <a:pt x="33" y="166"/>
                    </a:cubicBezTo>
                    <a:cubicBezTo>
                      <a:pt x="30" y="172"/>
                      <a:pt x="28" y="179"/>
                      <a:pt x="28" y="186"/>
                    </a:cubicBezTo>
                    <a:cubicBezTo>
                      <a:pt x="28" y="198"/>
                      <a:pt x="33" y="210"/>
                      <a:pt x="42" y="219"/>
                    </a:cubicBezTo>
                    <a:cubicBezTo>
                      <a:pt x="51" y="228"/>
                      <a:pt x="63" y="233"/>
                      <a:pt x="75" y="233"/>
                    </a:cubicBezTo>
                    <a:cubicBezTo>
                      <a:pt x="85" y="233"/>
                      <a:pt x="95" y="229"/>
                      <a:pt x="103" y="224"/>
                    </a:cubicBezTo>
                    <a:cubicBezTo>
                      <a:pt x="104" y="224"/>
                      <a:pt x="104" y="223"/>
                      <a:pt x="105" y="223"/>
                    </a:cubicBezTo>
                    <a:cubicBezTo>
                      <a:pt x="108" y="240"/>
                      <a:pt x="122" y="252"/>
                      <a:pt x="139" y="252"/>
                    </a:cubicBezTo>
                    <a:cubicBezTo>
                      <a:pt x="154" y="252"/>
                      <a:pt x="167" y="242"/>
                      <a:pt x="171" y="229"/>
                    </a:cubicBezTo>
                    <a:cubicBezTo>
                      <a:pt x="176" y="230"/>
                      <a:pt x="180" y="231"/>
                      <a:pt x="184" y="231"/>
                    </a:cubicBezTo>
                    <a:cubicBezTo>
                      <a:pt x="198" y="231"/>
                      <a:pt x="212" y="225"/>
                      <a:pt x="222" y="215"/>
                    </a:cubicBezTo>
                    <a:cubicBezTo>
                      <a:pt x="232" y="205"/>
                      <a:pt x="238" y="192"/>
                      <a:pt x="238" y="177"/>
                    </a:cubicBezTo>
                    <a:cubicBezTo>
                      <a:pt x="238" y="168"/>
                      <a:pt x="235" y="159"/>
                      <a:pt x="230" y="150"/>
                    </a:cubicBezTo>
                    <a:cubicBezTo>
                      <a:pt x="241" y="147"/>
                      <a:pt x="251" y="139"/>
                      <a:pt x="257" y="129"/>
                    </a:cubicBezTo>
                    <a:cubicBezTo>
                      <a:pt x="261" y="121"/>
                      <a:pt x="263" y="113"/>
                      <a:pt x="264" y="104"/>
                    </a:cubicBezTo>
                    <a:cubicBezTo>
                      <a:pt x="263" y="96"/>
                      <a:pt x="261" y="87"/>
                      <a:pt x="257"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7"/>
              <p:cNvSpPr>
                <a:spLocks noEditPoints="1"/>
              </p:cNvSpPr>
              <p:nvPr/>
            </p:nvSpPr>
            <p:spPr bwMode="auto">
              <a:xfrm>
                <a:off x="5223" y="3097"/>
                <a:ext cx="316" cy="662"/>
              </a:xfrm>
              <a:custGeom>
                <a:avLst/>
                <a:gdLst>
                  <a:gd name="T0" fmla="*/ 0 w 120"/>
                  <a:gd name="T1" fmla="*/ 238 h 238"/>
                  <a:gd name="T2" fmla="*/ 0 w 120"/>
                  <a:gd name="T3" fmla="*/ 238 h 238"/>
                  <a:gd name="T4" fmla="*/ 0 w 120"/>
                  <a:gd name="T5" fmla="*/ 238 h 238"/>
                  <a:gd name="T6" fmla="*/ 0 w 120"/>
                  <a:gd name="T7" fmla="*/ 238 h 238"/>
                  <a:gd name="T8" fmla="*/ 0 w 120"/>
                  <a:gd name="T9" fmla="*/ 238 h 238"/>
                  <a:gd name="T10" fmla="*/ 0 w 120"/>
                  <a:gd name="T11" fmla="*/ 238 h 238"/>
                  <a:gd name="T12" fmla="*/ 0 w 120"/>
                  <a:gd name="T13" fmla="*/ 238 h 238"/>
                  <a:gd name="T14" fmla="*/ 0 w 120"/>
                  <a:gd name="T15" fmla="*/ 238 h 238"/>
                  <a:gd name="T16" fmla="*/ 0 w 120"/>
                  <a:gd name="T17" fmla="*/ 238 h 238"/>
                  <a:gd name="T18" fmla="*/ 109 w 120"/>
                  <a:gd name="T19" fmla="*/ 139 h 238"/>
                  <a:gd name="T20" fmla="*/ 109 w 120"/>
                  <a:gd name="T21" fmla="*/ 139 h 238"/>
                  <a:gd name="T22" fmla="*/ 109 w 120"/>
                  <a:gd name="T23" fmla="*/ 139 h 238"/>
                  <a:gd name="T24" fmla="*/ 120 w 120"/>
                  <a:gd name="T25" fmla="*/ 127 h 238"/>
                  <a:gd name="T26" fmla="*/ 120 w 120"/>
                  <a:gd name="T27" fmla="*/ 127 h 238"/>
                  <a:gd name="T28" fmla="*/ 120 w 120"/>
                  <a:gd name="T29" fmla="*/ 127 h 238"/>
                  <a:gd name="T30" fmla="*/ 120 w 120"/>
                  <a:gd name="T31" fmla="*/ 127 h 238"/>
                  <a:gd name="T32" fmla="*/ 120 w 120"/>
                  <a:gd name="T33" fmla="*/ 127 h 238"/>
                  <a:gd name="T34" fmla="*/ 120 w 120"/>
                  <a:gd name="T35" fmla="*/ 127 h 238"/>
                  <a:gd name="T36" fmla="*/ 120 w 120"/>
                  <a:gd name="T37" fmla="*/ 127 h 238"/>
                  <a:gd name="T38" fmla="*/ 120 w 120"/>
                  <a:gd name="T39" fmla="*/ 127 h 238"/>
                  <a:gd name="T40" fmla="*/ 120 w 120"/>
                  <a:gd name="T41" fmla="*/ 127 h 238"/>
                  <a:gd name="T42" fmla="*/ 120 w 120"/>
                  <a:gd name="T43" fmla="*/ 127 h 238"/>
                  <a:gd name="T44" fmla="*/ 120 w 120"/>
                  <a:gd name="T45" fmla="*/ 127 h 238"/>
                  <a:gd name="T46" fmla="*/ 120 w 120"/>
                  <a:gd name="T47" fmla="*/ 127 h 238"/>
                  <a:gd name="T48" fmla="*/ 120 w 120"/>
                  <a:gd name="T49" fmla="*/ 126 h 238"/>
                  <a:gd name="T50" fmla="*/ 120 w 120"/>
                  <a:gd name="T51" fmla="*/ 126 h 238"/>
                  <a:gd name="T52" fmla="*/ 120 w 120"/>
                  <a:gd name="T53" fmla="*/ 126 h 238"/>
                  <a:gd name="T54" fmla="*/ 36 w 120"/>
                  <a:gd name="T55" fmla="*/ 0 h 238"/>
                  <a:gd name="T56" fmla="*/ 29 w 120"/>
                  <a:gd name="T57" fmla="*/ 1 h 238"/>
                  <a:gd name="T58" fmla="*/ 29 w 120"/>
                  <a:gd name="T59" fmla="*/ 1 h 238"/>
                  <a:gd name="T60" fmla="*/ 36 w 120"/>
                  <a:gd name="T61" fmla="*/ 0 h 238"/>
                  <a:gd name="T62" fmla="*/ 36 w 120"/>
                  <a:gd name="T63" fmla="*/ 0 h 238"/>
                  <a:gd name="T64" fmla="*/ 53 w 120"/>
                  <a:gd name="T65" fmla="*/ 5 h 238"/>
                  <a:gd name="T66" fmla="*/ 53 w 120"/>
                  <a:gd name="T67" fmla="*/ 5 h 238"/>
                  <a:gd name="T68" fmla="*/ 53 w 120"/>
                  <a:gd name="T69" fmla="*/ 5 h 238"/>
                  <a:gd name="T70" fmla="*/ 36 w 120"/>
                  <a:gd name="T71" fmla="*/ 0 h 238"/>
                  <a:gd name="T72" fmla="*/ 36 w 120"/>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238">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109" y="139"/>
                    </a:moveTo>
                    <a:cubicBezTo>
                      <a:pt x="109" y="139"/>
                      <a:pt x="109" y="139"/>
                      <a:pt x="109" y="139"/>
                    </a:cubicBezTo>
                    <a:cubicBezTo>
                      <a:pt x="109" y="139"/>
                      <a:pt x="109" y="139"/>
                      <a:pt x="109" y="139"/>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6"/>
                    </a:moveTo>
                    <a:cubicBezTo>
                      <a:pt x="120" y="126"/>
                      <a:pt x="120" y="126"/>
                      <a:pt x="120" y="126"/>
                    </a:cubicBezTo>
                    <a:cubicBezTo>
                      <a:pt x="120" y="126"/>
                      <a:pt x="120" y="126"/>
                      <a:pt x="120" y="126"/>
                    </a:cubicBezTo>
                    <a:moveTo>
                      <a:pt x="36" y="0"/>
                    </a:moveTo>
                    <a:cubicBezTo>
                      <a:pt x="33" y="0"/>
                      <a:pt x="31" y="1"/>
                      <a:pt x="29" y="1"/>
                    </a:cubicBezTo>
                    <a:cubicBezTo>
                      <a:pt x="29" y="1"/>
                      <a:pt x="29" y="1"/>
                      <a:pt x="29" y="1"/>
                    </a:cubicBezTo>
                    <a:cubicBezTo>
                      <a:pt x="31" y="1"/>
                      <a:pt x="33" y="0"/>
                      <a:pt x="36" y="0"/>
                    </a:cubicBezTo>
                    <a:cubicBezTo>
                      <a:pt x="36" y="0"/>
                      <a:pt x="36" y="0"/>
                      <a:pt x="36" y="0"/>
                    </a:cubicBezTo>
                    <a:cubicBezTo>
                      <a:pt x="42" y="1"/>
                      <a:pt x="48" y="2"/>
                      <a:pt x="53" y="5"/>
                    </a:cubicBezTo>
                    <a:cubicBezTo>
                      <a:pt x="53" y="5"/>
                      <a:pt x="53" y="5"/>
                      <a:pt x="53" y="5"/>
                    </a:cubicBezTo>
                    <a:cubicBezTo>
                      <a:pt x="53" y="5"/>
                      <a:pt x="53" y="5"/>
                      <a:pt x="53" y="5"/>
                    </a:cubicBezTo>
                    <a:cubicBezTo>
                      <a:pt x="48" y="2"/>
                      <a:pt x="42" y="1"/>
                      <a:pt x="36" y="0"/>
                    </a:cubicBezTo>
                    <a:cubicBezTo>
                      <a:pt x="36" y="0"/>
                      <a:pt x="36" y="0"/>
                      <a:pt x="3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
              <p:cNvSpPr/>
              <p:nvPr/>
            </p:nvSpPr>
            <p:spPr bwMode="auto">
              <a:xfrm>
                <a:off x="5394" y="3150"/>
                <a:ext cx="173" cy="320"/>
              </a:xfrm>
              <a:custGeom>
                <a:avLst/>
                <a:gdLst>
                  <a:gd name="T0" fmla="*/ 1 w 66"/>
                  <a:gd name="T1" fmla="*/ 0 h 115"/>
                  <a:gd name="T2" fmla="*/ 2 w 66"/>
                  <a:gd name="T3" fmla="*/ 1 h 115"/>
                  <a:gd name="T4" fmla="*/ 6 w 66"/>
                  <a:gd name="T5" fmla="*/ 18 h 115"/>
                  <a:gd name="T6" fmla="*/ 1 w 66"/>
                  <a:gd name="T7" fmla="*/ 35 h 115"/>
                  <a:gd name="T8" fmla="*/ 0 w 66"/>
                  <a:gd name="T9" fmla="*/ 38 h 115"/>
                  <a:gd name="T10" fmla="*/ 0 w 66"/>
                  <a:gd name="T11" fmla="*/ 38 h 115"/>
                  <a:gd name="T12" fmla="*/ 20 w 66"/>
                  <a:gd name="T13" fmla="*/ 59 h 115"/>
                  <a:gd name="T14" fmla="*/ 27 w 66"/>
                  <a:gd name="T15" fmla="*/ 83 h 115"/>
                  <a:gd name="T16" fmla="*/ 23 w 66"/>
                  <a:gd name="T17" fmla="*/ 102 h 115"/>
                  <a:gd name="T18" fmla="*/ 30 w 66"/>
                  <a:gd name="T19" fmla="*/ 105 h 115"/>
                  <a:gd name="T20" fmla="*/ 41 w 66"/>
                  <a:gd name="T21" fmla="*/ 115 h 115"/>
                  <a:gd name="T22" fmla="*/ 55 w 66"/>
                  <a:gd name="T23" fmla="*/ 108 h 115"/>
                  <a:gd name="T24" fmla="*/ 55 w 66"/>
                  <a:gd name="T25" fmla="*/ 108 h 115"/>
                  <a:gd name="T26" fmla="*/ 55 w 66"/>
                  <a:gd name="T27" fmla="*/ 108 h 115"/>
                  <a:gd name="T28" fmla="*/ 55 w 66"/>
                  <a:gd name="T29" fmla="*/ 108 h 115"/>
                  <a:gd name="T30" fmla="*/ 55 w 66"/>
                  <a:gd name="T31" fmla="*/ 108 h 115"/>
                  <a:gd name="T32" fmla="*/ 55 w 66"/>
                  <a:gd name="T33" fmla="*/ 108 h 115"/>
                  <a:gd name="T34" fmla="*/ 55 w 66"/>
                  <a:gd name="T35" fmla="*/ 108 h 115"/>
                  <a:gd name="T36" fmla="*/ 55 w 66"/>
                  <a:gd name="T37" fmla="*/ 108 h 115"/>
                  <a:gd name="T38" fmla="*/ 55 w 66"/>
                  <a:gd name="T39" fmla="*/ 107 h 115"/>
                  <a:gd name="T40" fmla="*/ 55 w 66"/>
                  <a:gd name="T41" fmla="*/ 107 h 115"/>
                  <a:gd name="T42" fmla="*/ 55 w 66"/>
                  <a:gd name="T43" fmla="*/ 107 h 115"/>
                  <a:gd name="T44" fmla="*/ 64 w 66"/>
                  <a:gd name="T45" fmla="*/ 92 h 115"/>
                  <a:gd name="T46" fmla="*/ 66 w 66"/>
                  <a:gd name="T47" fmla="*/ 83 h 115"/>
                  <a:gd name="T48" fmla="*/ 65 w 66"/>
                  <a:gd name="T49" fmla="*/ 74 h 115"/>
                  <a:gd name="T50" fmla="*/ 55 w 66"/>
                  <a:gd name="T51" fmla="*/ 57 h 115"/>
                  <a:gd name="T52" fmla="*/ 40 w 66"/>
                  <a:gd name="T53" fmla="*/ 48 h 115"/>
                  <a:gd name="T54" fmla="*/ 33 w 66"/>
                  <a:gd name="T55" fmla="*/ 46 h 115"/>
                  <a:gd name="T56" fmla="*/ 33 w 66"/>
                  <a:gd name="T57" fmla="*/ 46 h 115"/>
                  <a:gd name="T58" fmla="*/ 33 w 66"/>
                  <a:gd name="T59" fmla="*/ 46 h 115"/>
                  <a:gd name="T60" fmla="*/ 34 w 66"/>
                  <a:gd name="T61" fmla="*/ 44 h 115"/>
                  <a:gd name="T62" fmla="*/ 35 w 66"/>
                  <a:gd name="T63" fmla="*/ 35 h 115"/>
                  <a:gd name="T64" fmla="*/ 31 w 66"/>
                  <a:gd name="T65" fmla="*/ 18 h 115"/>
                  <a:gd name="T66" fmla="*/ 10 w 66"/>
                  <a:gd name="T67" fmla="*/ 2 h 115"/>
                  <a:gd name="T68" fmla="*/ 10 w 66"/>
                  <a:gd name="T69" fmla="*/ 2 h 115"/>
                  <a:gd name="T70" fmla="*/ 1 w 66"/>
                  <a:gd name="T7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15">
                    <a:moveTo>
                      <a:pt x="1" y="0"/>
                    </a:moveTo>
                    <a:cubicBezTo>
                      <a:pt x="2" y="1"/>
                      <a:pt x="2" y="1"/>
                      <a:pt x="2" y="1"/>
                    </a:cubicBezTo>
                    <a:cubicBezTo>
                      <a:pt x="5" y="6"/>
                      <a:pt x="6" y="12"/>
                      <a:pt x="6" y="18"/>
                    </a:cubicBezTo>
                    <a:cubicBezTo>
                      <a:pt x="6" y="24"/>
                      <a:pt x="4" y="30"/>
                      <a:pt x="1" y="35"/>
                    </a:cubicBezTo>
                    <a:cubicBezTo>
                      <a:pt x="1" y="36"/>
                      <a:pt x="0" y="37"/>
                      <a:pt x="0" y="38"/>
                    </a:cubicBezTo>
                    <a:cubicBezTo>
                      <a:pt x="0" y="38"/>
                      <a:pt x="0" y="38"/>
                      <a:pt x="0" y="38"/>
                    </a:cubicBezTo>
                    <a:cubicBezTo>
                      <a:pt x="8" y="43"/>
                      <a:pt x="16" y="50"/>
                      <a:pt x="20" y="59"/>
                    </a:cubicBezTo>
                    <a:cubicBezTo>
                      <a:pt x="24" y="66"/>
                      <a:pt x="26" y="75"/>
                      <a:pt x="27" y="83"/>
                    </a:cubicBezTo>
                    <a:cubicBezTo>
                      <a:pt x="27" y="90"/>
                      <a:pt x="25" y="96"/>
                      <a:pt x="23" y="102"/>
                    </a:cubicBezTo>
                    <a:cubicBezTo>
                      <a:pt x="25" y="103"/>
                      <a:pt x="28" y="104"/>
                      <a:pt x="30" y="105"/>
                    </a:cubicBezTo>
                    <a:cubicBezTo>
                      <a:pt x="34" y="108"/>
                      <a:pt x="38" y="112"/>
                      <a:pt x="41" y="115"/>
                    </a:cubicBezTo>
                    <a:cubicBezTo>
                      <a:pt x="46" y="114"/>
                      <a:pt x="51" y="111"/>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7"/>
                      <a:pt x="55" y="107"/>
                      <a:pt x="55" y="107"/>
                    </a:cubicBezTo>
                    <a:cubicBezTo>
                      <a:pt x="55" y="107"/>
                      <a:pt x="55" y="107"/>
                      <a:pt x="55" y="107"/>
                    </a:cubicBezTo>
                    <a:cubicBezTo>
                      <a:pt x="55" y="107"/>
                      <a:pt x="55" y="107"/>
                      <a:pt x="55" y="107"/>
                    </a:cubicBezTo>
                    <a:cubicBezTo>
                      <a:pt x="60" y="103"/>
                      <a:pt x="63" y="98"/>
                      <a:pt x="64" y="92"/>
                    </a:cubicBezTo>
                    <a:cubicBezTo>
                      <a:pt x="65" y="89"/>
                      <a:pt x="66" y="86"/>
                      <a:pt x="66" y="83"/>
                    </a:cubicBezTo>
                    <a:cubicBezTo>
                      <a:pt x="66" y="80"/>
                      <a:pt x="65" y="77"/>
                      <a:pt x="65" y="74"/>
                    </a:cubicBezTo>
                    <a:cubicBezTo>
                      <a:pt x="63" y="68"/>
                      <a:pt x="59" y="62"/>
                      <a:pt x="55" y="57"/>
                    </a:cubicBezTo>
                    <a:cubicBezTo>
                      <a:pt x="51" y="52"/>
                      <a:pt x="46" y="49"/>
                      <a:pt x="40" y="48"/>
                    </a:cubicBezTo>
                    <a:cubicBezTo>
                      <a:pt x="38" y="47"/>
                      <a:pt x="35" y="47"/>
                      <a:pt x="33" y="46"/>
                    </a:cubicBezTo>
                    <a:cubicBezTo>
                      <a:pt x="33" y="46"/>
                      <a:pt x="33" y="46"/>
                      <a:pt x="33" y="46"/>
                    </a:cubicBezTo>
                    <a:cubicBezTo>
                      <a:pt x="33" y="46"/>
                      <a:pt x="33" y="46"/>
                      <a:pt x="33" y="46"/>
                    </a:cubicBezTo>
                    <a:cubicBezTo>
                      <a:pt x="33" y="46"/>
                      <a:pt x="34" y="45"/>
                      <a:pt x="34" y="44"/>
                    </a:cubicBezTo>
                    <a:cubicBezTo>
                      <a:pt x="35" y="41"/>
                      <a:pt x="35" y="38"/>
                      <a:pt x="35" y="35"/>
                    </a:cubicBezTo>
                    <a:cubicBezTo>
                      <a:pt x="35" y="29"/>
                      <a:pt x="33" y="23"/>
                      <a:pt x="31" y="18"/>
                    </a:cubicBezTo>
                    <a:cubicBezTo>
                      <a:pt x="26" y="10"/>
                      <a:pt x="18" y="4"/>
                      <a:pt x="10" y="2"/>
                    </a:cubicBezTo>
                    <a:cubicBezTo>
                      <a:pt x="10" y="2"/>
                      <a:pt x="10" y="2"/>
                      <a:pt x="10" y="2"/>
                    </a:cubicBezTo>
                    <a:cubicBezTo>
                      <a:pt x="7" y="1"/>
                      <a:pt x="4"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9"/>
              <p:cNvSpPr/>
              <p:nvPr/>
            </p:nvSpPr>
            <p:spPr bwMode="auto">
              <a:xfrm>
                <a:off x="5116" y="2997"/>
                <a:ext cx="294" cy="259"/>
              </a:xfrm>
              <a:custGeom>
                <a:avLst/>
                <a:gdLst>
                  <a:gd name="T0" fmla="*/ 36 w 112"/>
                  <a:gd name="T1" fmla="*/ 0 h 93"/>
                  <a:gd name="T2" fmla="*/ 12 w 112"/>
                  <a:gd name="T3" fmla="*/ 9 h 93"/>
                  <a:gd name="T4" fmla="*/ 5 w 112"/>
                  <a:gd name="T5" fmla="*/ 18 h 93"/>
                  <a:gd name="T6" fmla="*/ 5 w 112"/>
                  <a:gd name="T7" fmla="*/ 18 h 93"/>
                  <a:gd name="T8" fmla="*/ 0 w 112"/>
                  <a:gd name="T9" fmla="*/ 14 h 93"/>
                  <a:gd name="T10" fmla="*/ 0 w 112"/>
                  <a:gd name="T11" fmla="*/ 15 h 93"/>
                  <a:gd name="T12" fmla="*/ 9 w 112"/>
                  <a:gd name="T13" fmla="*/ 36 h 93"/>
                  <a:gd name="T14" fmla="*/ 22 w 112"/>
                  <a:gd name="T15" fmla="*/ 34 h 93"/>
                  <a:gd name="T16" fmla="*/ 57 w 112"/>
                  <a:gd name="T17" fmla="*/ 49 h 93"/>
                  <a:gd name="T18" fmla="*/ 72 w 112"/>
                  <a:gd name="T19" fmla="*/ 84 h 93"/>
                  <a:gd name="T20" fmla="*/ 72 w 112"/>
                  <a:gd name="T21" fmla="*/ 87 h 93"/>
                  <a:gd name="T22" fmla="*/ 81 w 112"/>
                  <a:gd name="T23" fmla="*/ 86 h 93"/>
                  <a:gd name="T24" fmla="*/ 106 w 112"/>
                  <a:gd name="T25" fmla="*/ 93 h 93"/>
                  <a:gd name="T26" fmla="*/ 107 w 112"/>
                  <a:gd name="T27" fmla="*/ 90 h 93"/>
                  <a:gd name="T28" fmla="*/ 112 w 112"/>
                  <a:gd name="T29" fmla="*/ 73 h 93"/>
                  <a:gd name="T30" fmla="*/ 108 w 112"/>
                  <a:gd name="T31" fmla="*/ 56 h 93"/>
                  <a:gd name="T32" fmla="*/ 107 w 112"/>
                  <a:gd name="T33" fmla="*/ 55 h 93"/>
                  <a:gd name="T34" fmla="*/ 107 w 112"/>
                  <a:gd name="T35" fmla="*/ 55 h 93"/>
                  <a:gd name="T36" fmla="*/ 94 w 112"/>
                  <a:gd name="T37" fmla="*/ 41 h 93"/>
                  <a:gd name="T38" fmla="*/ 94 w 112"/>
                  <a:gd name="T39" fmla="*/ 41 h 93"/>
                  <a:gd name="T40" fmla="*/ 77 w 112"/>
                  <a:gd name="T41" fmla="*/ 36 h 93"/>
                  <a:gd name="T42" fmla="*/ 77 w 112"/>
                  <a:gd name="T43" fmla="*/ 36 h 93"/>
                  <a:gd name="T44" fmla="*/ 70 w 112"/>
                  <a:gd name="T45" fmla="*/ 37 h 93"/>
                  <a:gd name="T46" fmla="*/ 70 w 112"/>
                  <a:gd name="T47" fmla="*/ 37 h 93"/>
                  <a:gd name="T48" fmla="*/ 70 w 112"/>
                  <a:gd name="T49" fmla="*/ 37 h 93"/>
                  <a:gd name="T50" fmla="*/ 70 w 112"/>
                  <a:gd name="T51" fmla="*/ 35 h 93"/>
                  <a:gd name="T52" fmla="*/ 70 w 112"/>
                  <a:gd name="T53" fmla="*/ 34 h 93"/>
                  <a:gd name="T54" fmla="*/ 61 w 112"/>
                  <a:gd name="T55" fmla="*/ 10 h 93"/>
                  <a:gd name="T56" fmla="*/ 36 w 112"/>
                  <a:gd name="T57" fmla="*/ 0 h 93"/>
                  <a:gd name="T58" fmla="*/ 36 w 112"/>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93">
                    <a:moveTo>
                      <a:pt x="36" y="0"/>
                    </a:moveTo>
                    <a:cubicBezTo>
                      <a:pt x="27" y="0"/>
                      <a:pt x="18" y="3"/>
                      <a:pt x="12" y="9"/>
                    </a:cubicBezTo>
                    <a:cubicBezTo>
                      <a:pt x="9" y="12"/>
                      <a:pt x="7" y="15"/>
                      <a:pt x="5" y="18"/>
                    </a:cubicBezTo>
                    <a:cubicBezTo>
                      <a:pt x="5" y="18"/>
                      <a:pt x="5" y="18"/>
                      <a:pt x="5" y="18"/>
                    </a:cubicBezTo>
                    <a:cubicBezTo>
                      <a:pt x="4" y="16"/>
                      <a:pt x="2" y="15"/>
                      <a:pt x="0" y="14"/>
                    </a:cubicBezTo>
                    <a:cubicBezTo>
                      <a:pt x="0" y="15"/>
                      <a:pt x="0" y="15"/>
                      <a:pt x="0" y="15"/>
                    </a:cubicBezTo>
                    <a:cubicBezTo>
                      <a:pt x="5" y="21"/>
                      <a:pt x="8" y="29"/>
                      <a:pt x="9" y="36"/>
                    </a:cubicBezTo>
                    <a:cubicBezTo>
                      <a:pt x="13" y="35"/>
                      <a:pt x="18" y="34"/>
                      <a:pt x="22" y="34"/>
                    </a:cubicBezTo>
                    <a:cubicBezTo>
                      <a:pt x="35" y="34"/>
                      <a:pt x="48" y="40"/>
                      <a:pt x="57" y="49"/>
                    </a:cubicBezTo>
                    <a:cubicBezTo>
                      <a:pt x="66" y="58"/>
                      <a:pt x="72" y="71"/>
                      <a:pt x="72" y="84"/>
                    </a:cubicBezTo>
                    <a:cubicBezTo>
                      <a:pt x="72" y="85"/>
                      <a:pt x="72" y="86"/>
                      <a:pt x="72" y="87"/>
                    </a:cubicBezTo>
                    <a:cubicBezTo>
                      <a:pt x="75" y="87"/>
                      <a:pt x="78" y="86"/>
                      <a:pt x="81" y="86"/>
                    </a:cubicBezTo>
                    <a:cubicBezTo>
                      <a:pt x="90" y="86"/>
                      <a:pt x="98" y="88"/>
                      <a:pt x="106" y="93"/>
                    </a:cubicBezTo>
                    <a:cubicBezTo>
                      <a:pt x="106" y="92"/>
                      <a:pt x="107" y="91"/>
                      <a:pt x="107" y="90"/>
                    </a:cubicBezTo>
                    <a:cubicBezTo>
                      <a:pt x="110" y="85"/>
                      <a:pt x="112" y="79"/>
                      <a:pt x="112" y="73"/>
                    </a:cubicBezTo>
                    <a:cubicBezTo>
                      <a:pt x="112" y="67"/>
                      <a:pt x="111" y="61"/>
                      <a:pt x="108" y="56"/>
                    </a:cubicBezTo>
                    <a:cubicBezTo>
                      <a:pt x="108" y="56"/>
                      <a:pt x="108" y="56"/>
                      <a:pt x="107" y="55"/>
                    </a:cubicBezTo>
                    <a:cubicBezTo>
                      <a:pt x="107" y="55"/>
                      <a:pt x="107" y="55"/>
                      <a:pt x="107" y="55"/>
                    </a:cubicBezTo>
                    <a:cubicBezTo>
                      <a:pt x="105" y="49"/>
                      <a:pt x="99" y="45"/>
                      <a:pt x="94" y="41"/>
                    </a:cubicBezTo>
                    <a:cubicBezTo>
                      <a:pt x="94" y="41"/>
                      <a:pt x="94" y="41"/>
                      <a:pt x="94" y="41"/>
                    </a:cubicBezTo>
                    <a:cubicBezTo>
                      <a:pt x="89" y="38"/>
                      <a:pt x="83" y="37"/>
                      <a:pt x="77" y="36"/>
                    </a:cubicBezTo>
                    <a:cubicBezTo>
                      <a:pt x="77" y="36"/>
                      <a:pt x="77" y="36"/>
                      <a:pt x="77" y="36"/>
                    </a:cubicBezTo>
                    <a:cubicBezTo>
                      <a:pt x="74" y="36"/>
                      <a:pt x="72" y="37"/>
                      <a:pt x="70" y="37"/>
                    </a:cubicBezTo>
                    <a:cubicBezTo>
                      <a:pt x="70" y="37"/>
                      <a:pt x="70" y="37"/>
                      <a:pt x="70" y="37"/>
                    </a:cubicBezTo>
                    <a:cubicBezTo>
                      <a:pt x="70" y="37"/>
                      <a:pt x="70" y="37"/>
                      <a:pt x="70" y="37"/>
                    </a:cubicBezTo>
                    <a:cubicBezTo>
                      <a:pt x="70" y="36"/>
                      <a:pt x="70" y="36"/>
                      <a:pt x="70" y="35"/>
                    </a:cubicBezTo>
                    <a:cubicBezTo>
                      <a:pt x="70" y="35"/>
                      <a:pt x="70" y="34"/>
                      <a:pt x="70" y="34"/>
                    </a:cubicBezTo>
                    <a:cubicBezTo>
                      <a:pt x="70" y="25"/>
                      <a:pt x="67" y="17"/>
                      <a:pt x="61" y="10"/>
                    </a:cubicBezTo>
                    <a:cubicBezTo>
                      <a:pt x="54" y="4"/>
                      <a:pt x="45" y="0"/>
                      <a:pt x="36" y="0"/>
                    </a:cubicBezTo>
                    <a:cubicBezTo>
                      <a:pt x="36" y="0"/>
                      <a:pt x="36" y="0"/>
                      <a:pt x="3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0"/>
              <p:cNvSpPr/>
              <p:nvPr/>
            </p:nvSpPr>
            <p:spPr bwMode="auto">
              <a:xfrm>
                <a:off x="5192" y="3434"/>
                <a:ext cx="328" cy="380"/>
              </a:xfrm>
              <a:custGeom>
                <a:avLst/>
                <a:gdLst>
                  <a:gd name="T0" fmla="*/ 100 w 125"/>
                  <a:gd name="T1" fmla="*/ 0 h 137"/>
                  <a:gd name="T2" fmla="*/ 97 w 125"/>
                  <a:gd name="T3" fmla="*/ 6 h 137"/>
                  <a:gd name="T4" fmla="*/ 70 w 125"/>
                  <a:gd name="T5" fmla="*/ 27 h 137"/>
                  <a:gd name="T6" fmla="*/ 78 w 125"/>
                  <a:gd name="T7" fmla="*/ 54 h 137"/>
                  <a:gd name="T8" fmla="*/ 62 w 125"/>
                  <a:gd name="T9" fmla="*/ 92 h 137"/>
                  <a:gd name="T10" fmla="*/ 24 w 125"/>
                  <a:gd name="T11" fmla="*/ 108 h 137"/>
                  <a:gd name="T12" fmla="*/ 11 w 125"/>
                  <a:gd name="T13" fmla="*/ 106 h 137"/>
                  <a:gd name="T14" fmla="*/ 0 w 125"/>
                  <a:gd name="T15" fmla="*/ 122 h 137"/>
                  <a:gd name="T16" fmla="*/ 12 w 125"/>
                  <a:gd name="T17" fmla="*/ 117 h 137"/>
                  <a:gd name="T18" fmla="*/ 12 w 125"/>
                  <a:gd name="T19" fmla="*/ 117 h 137"/>
                  <a:gd name="T20" fmla="*/ 12 w 125"/>
                  <a:gd name="T21" fmla="*/ 117 h 137"/>
                  <a:gd name="T22" fmla="*/ 12 w 125"/>
                  <a:gd name="T23" fmla="*/ 117 h 137"/>
                  <a:gd name="T24" fmla="*/ 12 w 125"/>
                  <a:gd name="T25" fmla="*/ 117 h 137"/>
                  <a:gd name="T26" fmla="*/ 12 w 125"/>
                  <a:gd name="T27" fmla="*/ 117 h 137"/>
                  <a:gd name="T28" fmla="*/ 12 w 125"/>
                  <a:gd name="T29" fmla="*/ 117 h 137"/>
                  <a:gd name="T30" fmla="*/ 14 w 125"/>
                  <a:gd name="T31" fmla="*/ 117 h 137"/>
                  <a:gd name="T32" fmla="*/ 37 w 125"/>
                  <a:gd name="T33" fmla="*/ 137 h 137"/>
                  <a:gd name="T34" fmla="*/ 38 w 125"/>
                  <a:gd name="T35" fmla="*/ 137 h 137"/>
                  <a:gd name="T36" fmla="*/ 60 w 125"/>
                  <a:gd name="T37" fmla="*/ 122 h 137"/>
                  <a:gd name="T38" fmla="*/ 69 w 125"/>
                  <a:gd name="T39" fmla="*/ 123 h 137"/>
                  <a:gd name="T40" fmla="*/ 69 w 125"/>
                  <a:gd name="T41" fmla="*/ 123 h 137"/>
                  <a:gd name="T42" fmla="*/ 95 w 125"/>
                  <a:gd name="T43" fmla="*/ 112 h 137"/>
                  <a:gd name="T44" fmla="*/ 107 w 125"/>
                  <a:gd name="T45" fmla="*/ 86 h 137"/>
                  <a:gd name="T46" fmla="*/ 107 w 125"/>
                  <a:gd name="T47" fmla="*/ 86 h 137"/>
                  <a:gd name="T48" fmla="*/ 102 w 125"/>
                  <a:gd name="T49" fmla="*/ 67 h 137"/>
                  <a:gd name="T50" fmla="*/ 102 w 125"/>
                  <a:gd name="T51" fmla="*/ 67 h 137"/>
                  <a:gd name="T52" fmla="*/ 102 w 125"/>
                  <a:gd name="T53" fmla="*/ 67 h 137"/>
                  <a:gd name="T54" fmla="*/ 121 w 125"/>
                  <a:gd name="T55" fmla="*/ 53 h 137"/>
                  <a:gd name="T56" fmla="*/ 125 w 125"/>
                  <a:gd name="T57" fmla="*/ 36 h 137"/>
                  <a:gd name="T58" fmla="*/ 125 w 125"/>
                  <a:gd name="T59" fmla="*/ 35 h 137"/>
                  <a:gd name="T60" fmla="*/ 121 w 125"/>
                  <a:gd name="T61" fmla="*/ 18 h 137"/>
                  <a:gd name="T62" fmla="*/ 121 w 125"/>
                  <a:gd name="T63" fmla="*/ 18 h 137"/>
                  <a:gd name="T64" fmla="*/ 121 w 125"/>
                  <a:gd name="T65" fmla="*/ 18 h 137"/>
                  <a:gd name="T66" fmla="*/ 121 w 125"/>
                  <a:gd name="T67" fmla="*/ 18 h 137"/>
                  <a:gd name="T68" fmla="*/ 118 w 125"/>
                  <a:gd name="T69" fmla="*/ 13 h 137"/>
                  <a:gd name="T70" fmla="*/ 118 w 125"/>
                  <a:gd name="T71" fmla="*/ 13 h 137"/>
                  <a:gd name="T72" fmla="*/ 107 w 125"/>
                  <a:gd name="T73" fmla="*/ 3 h 137"/>
                  <a:gd name="T74" fmla="*/ 100 w 125"/>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37">
                    <a:moveTo>
                      <a:pt x="100" y="0"/>
                    </a:moveTo>
                    <a:cubicBezTo>
                      <a:pt x="99" y="2"/>
                      <a:pt x="98" y="4"/>
                      <a:pt x="97" y="6"/>
                    </a:cubicBezTo>
                    <a:cubicBezTo>
                      <a:pt x="91" y="16"/>
                      <a:pt x="81" y="24"/>
                      <a:pt x="70" y="27"/>
                    </a:cubicBezTo>
                    <a:cubicBezTo>
                      <a:pt x="75" y="36"/>
                      <a:pt x="78" y="45"/>
                      <a:pt x="78" y="54"/>
                    </a:cubicBezTo>
                    <a:cubicBezTo>
                      <a:pt x="78" y="69"/>
                      <a:pt x="72" y="82"/>
                      <a:pt x="62" y="92"/>
                    </a:cubicBezTo>
                    <a:cubicBezTo>
                      <a:pt x="52" y="102"/>
                      <a:pt x="38" y="108"/>
                      <a:pt x="24" y="108"/>
                    </a:cubicBezTo>
                    <a:cubicBezTo>
                      <a:pt x="20" y="108"/>
                      <a:pt x="16" y="107"/>
                      <a:pt x="11" y="106"/>
                    </a:cubicBezTo>
                    <a:cubicBezTo>
                      <a:pt x="9" y="113"/>
                      <a:pt x="5" y="118"/>
                      <a:pt x="0" y="122"/>
                    </a:cubicBezTo>
                    <a:cubicBezTo>
                      <a:pt x="4" y="121"/>
                      <a:pt x="8" y="120"/>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3" y="117"/>
                      <a:pt x="13" y="117"/>
                      <a:pt x="14" y="117"/>
                    </a:cubicBezTo>
                    <a:cubicBezTo>
                      <a:pt x="16" y="128"/>
                      <a:pt x="25" y="137"/>
                      <a:pt x="37" y="137"/>
                    </a:cubicBezTo>
                    <a:cubicBezTo>
                      <a:pt x="37" y="137"/>
                      <a:pt x="37" y="137"/>
                      <a:pt x="38" y="137"/>
                    </a:cubicBezTo>
                    <a:cubicBezTo>
                      <a:pt x="48" y="137"/>
                      <a:pt x="57" y="131"/>
                      <a:pt x="60" y="122"/>
                    </a:cubicBezTo>
                    <a:cubicBezTo>
                      <a:pt x="63" y="122"/>
                      <a:pt x="66" y="123"/>
                      <a:pt x="69" y="123"/>
                    </a:cubicBezTo>
                    <a:cubicBezTo>
                      <a:pt x="69" y="123"/>
                      <a:pt x="69" y="123"/>
                      <a:pt x="69" y="123"/>
                    </a:cubicBezTo>
                    <a:cubicBezTo>
                      <a:pt x="79" y="123"/>
                      <a:pt x="88" y="119"/>
                      <a:pt x="95" y="112"/>
                    </a:cubicBezTo>
                    <a:cubicBezTo>
                      <a:pt x="102" y="106"/>
                      <a:pt x="106" y="96"/>
                      <a:pt x="107" y="86"/>
                    </a:cubicBezTo>
                    <a:cubicBezTo>
                      <a:pt x="107" y="86"/>
                      <a:pt x="107" y="86"/>
                      <a:pt x="107" y="86"/>
                    </a:cubicBezTo>
                    <a:cubicBezTo>
                      <a:pt x="107" y="79"/>
                      <a:pt x="105" y="73"/>
                      <a:pt x="102" y="67"/>
                    </a:cubicBezTo>
                    <a:cubicBezTo>
                      <a:pt x="102" y="67"/>
                      <a:pt x="102" y="67"/>
                      <a:pt x="102" y="67"/>
                    </a:cubicBezTo>
                    <a:cubicBezTo>
                      <a:pt x="102" y="67"/>
                      <a:pt x="102" y="67"/>
                      <a:pt x="102" y="67"/>
                    </a:cubicBezTo>
                    <a:cubicBezTo>
                      <a:pt x="110" y="65"/>
                      <a:pt x="116" y="60"/>
                      <a:pt x="121" y="53"/>
                    </a:cubicBezTo>
                    <a:cubicBezTo>
                      <a:pt x="124" y="47"/>
                      <a:pt x="125" y="42"/>
                      <a:pt x="125" y="36"/>
                    </a:cubicBezTo>
                    <a:cubicBezTo>
                      <a:pt x="125" y="35"/>
                      <a:pt x="125" y="35"/>
                      <a:pt x="125" y="35"/>
                    </a:cubicBezTo>
                    <a:cubicBezTo>
                      <a:pt x="125" y="29"/>
                      <a:pt x="124" y="24"/>
                      <a:pt x="121" y="18"/>
                    </a:cubicBezTo>
                    <a:cubicBezTo>
                      <a:pt x="121" y="18"/>
                      <a:pt x="121" y="18"/>
                      <a:pt x="121" y="18"/>
                    </a:cubicBezTo>
                    <a:cubicBezTo>
                      <a:pt x="121" y="18"/>
                      <a:pt x="121" y="18"/>
                      <a:pt x="121" y="18"/>
                    </a:cubicBezTo>
                    <a:cubicBezTo>
                      <a:pt x="121" y="18"/>
                      <a:pt x="121" y="18"/>
                      <a:pt x="121" y="18"/>
                    </a:cubicBezTo>
                    <a:cubicBezTo>
                      <a:pt x="120" y="17"/>
                      <a:pt x="119" y="15"/>
                      <a:pt x="118" y="13"/>
                    </a:cubicBezTo>
                    <a:cubicBezTo>
                      <a:pt x="118" y="13"/>
                      <a:pt x="118" y="13"/>
                      <a:pt x="118" y="13"/>
                    </a:cubicBezTo>
                    <a:cubicBezTo>
                      <a:pt x="115" y="10"/>
                      <a:pt x="111" y="6"/>
                      <a:pt x="107" y="3"/>
                    </a:cubicBezTo>
                    <a:cubicBezTo>
                      <a:pt x="105" y="2"/>
                      <a:pt x="102" y="1"/>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2"/>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3"/>
              <p:cNvSpPr/>
              <p:nvPr/>
            </p:nvSpPr>
            <p:spPr bwMode="auto">
              <a:xfrm>
                <a:off x="5116" y="3039"/>
                <a:ext cx="23" cy="69"/>
              </a:xfrm>
              <a:custGeom>
                <a:avLst/>
                <a:gdLst>
                  <a:gd name="T0" fmla="*/ 0 w 9"/>
                  <a:gd name="T1" fmla="*/ 0 h 25"/>
                  <a:gd name="T2" fmla="*/ 0 w 9"/>
                  <a:gd name="T3" fmla="*/ 25 h 25"/>
                  <a:gd name="T4" fmla="*/ 9 w 9"/>
                  <a:gd name="T5" fmla="*/ 21 h 25"/>
                  <a:gd name="T6" fmla="*/ 0 w 9"/>
                  <a:gd name="T7" fmla="*/ 0 h 25"/>
                </a:gdLst>
                <a:ahLst/>
                <a:cxnLst>
                  <a:cxn ang="0">
                    <a:pos x="T0" y="T1"/>
                  </a:cxn>
                  <a:cxn ang="0">
                    <a:pos x="T2" y="T3"/>
                  </a:cxn>
                  <a:cxn ang="0">
                    <a:pos x="T4" y="T5"/>
                  </a:cxn>
                  <a:cxn ang="0">
                    <a:pos x="T6" y="T7"/>
                  </a:cxn>
                </a:cxnLst>
                <a:rect l="0" t="0" r="r" b="b"/>
                <a:pathLst>
                  <a:path w="9" h="25">
                    <a:moveTo>
                      <a:pt x="0" y="0"/>
                    </a:moveTo>
                    <a:cubicBezTo>
                      <a:pt x="0" y="25"/>
                      <a:pt x="0" y="25"/>
                      <a:pt x="0" y="25"/>
                    </a:cubicBezTo>
                    <a:cubicBezTo>
                      <a:pt x="3" y="23"/>
                      <a:pt x="6" y="22"/>
                      <a:pt x="9" y="21"/>
                    </a:cubicBezTo>
                    <a:cubicBezTo>
                      <a:pt x="8" y="14"/>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
              <p:cNvSpPr/>
              <p:nvPr/>
            </p:nvSpPr>
            <p:spPr bwMode="auto">
              <a:xfrm>
                <a:off x="5116" y="3789"/>
                <a:ext cx="58" cy="498"/>
              </a:xfrm>
              <a:custGeom>
                <a:avLst/>
                <a:gdLst>
                  <a:gd name="T0" fmla="*/ 18 w 22"/>
                  <a:gd name="T1" fmla="*/ 0 h 179"/>
                  <a:gd name="T2" fmla="*/ 8 w 22"/>
                  <a:gd name="T3" fmla="*/ 1 h 179"/>
                  <a:gd name="T4" fmla="*/ 0 w 22"/>
                  <a:gd name="T5" fmla="*/ 0 h 179"/>
                  <a:gd name="T6" fmla="*/ 0 w 22"/>
                  <a:gd name="T7" fmla="*/ 173 h 179"/>
                  <a:gd name="T8" fmla="*/ 22 w 22"/>
                  <a:gd name="T9" fmla="*/ 179 h 179"/>
                  <a:gd name="T10" fmla="*/ 22 w 22"/>
                  <a:gd name="T11" fmla="*/ 170 h 179"/>
                  <a:gd name="T12" fmla="*/ 18 w 2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2" h="179">
                    <a:moveTo>
                      <a:pt x="18" y="0"/>
                    </a:moveTo>
                    <a:cubicBezTo>
                      <a:pt x="15" y="1"/>
                      <a:pt x="12" y="1"/>
                      <a:pt x="8" y="1"/>
                    </a:cubicBezTo>
                    <a:cubicBezTo>
                      <a:pt x="5" y="1"/>
                      <a:pt x="3" y="1"/>
                      <a:pt x="0" y="0"/>
                    </a:cubicBezTo>
                    <a:cubicBezTo>
                      <a:pt x="0" y="173"/>
                      <a:pt x="0" y="173"/>
                      <a:pt x="0" y="173"/>
                    </a:cubicBezTo>
                    <a:cubicBezTo>
                      <a:pt x="22" y="179"/>
                      <a:pt x="22" y="179"/>
                      <a:pt x="22" y="179"/>
                    </a:cubicBezTo>
                    <a:cubicBezTo>
                      <a:pt x="22" y="170"/>
                      <a:pt x="22" y="170"/>
                      <a:pt x="22" y="170"/>
                    </a:cubicBezTo>
                    <a:cubicBezTo>
                      <a:pt x="18" y="0"/>
                      <a:pt x="18" y="0"/>
                      <a:pt x="1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5"/>
              <p:cNvSpPr/>
              <p:nvPr/>
            </p:nvSpPr>
            <p:spPr bwMode="auto">
              <a:xfrm>
                <a:off x="5116" y="3092"/>
                <a:ext cx="349" cy="700"/>
              </a:xfrm>
              <a:custGeom>
                <a:avLst/>
                <a:gdLst>
                  <a:gd name="T0" fmla="*/ 22 w 133"/>
                  <a:gd name="T1" fmla="*/ 0 h 252"/>
                  <a:gd name="T2" fmla="*/ 9 w 133"/>
                  <a:gd name="T3" fmla="*/ 2 h 252"/>
                  <a:gd name="T4" fmla="*/ 0 w 133"/>
                  <a:gd name="T5" fmla="*/ 6 h 252"/>
                  <a:gd name="T6" fmla="*/ 0 w 133"/>
                  <a:gd name="T7" fmla="*/ 251 h 252"/>
                  <a:gd name="T8" fmla="*/ 8 w 133"/>
                  <a:gd name="T9" fmla="*/ 252 h 252"/>
                  <a:gd name="T10" fmla="*/ 18 w 133"/>
                  <a:gd name="T11" fmla="*/ 251 h 252"/>
                  <a:gd name="T12" fmla="*/ 18 w 133"/>
                  <a:gd name="T13" fmla="*/ 251 h 252"/>
                  <a:gd name="T14" fmla="*/ 18 w 133"/>
                  <a:gd name="T15" fmla="*/ 251 h 252"/>
                  <a:gd name="T16" fmla="*/ 29 w 133"/>
                  <a:gd name="T17" fmla="*/ 245 h 252"/>
                  <a:gd name="T18" fmla="*/ 29 w 133"/>
                  <a:gd name="T19" fmla="*/ 245 h 252"/>
                  <a:gd name="T20" fmla="*/ 40 w 133"/>
                  <a:gd name="T21" fmla="*/ 229 h 252"/>
                  <a:gd name="T22" fmla="*/ 53 w 133"/>
                  <a:gd name="T23" fmla="*/ 231 h 252"/>
                  <a:gd name="T24" fmla="*/ 91 w 133"/>
                  <a:gd name="T25" fmla="*/ 215 h 252"/>
                  <a:gd name="T26" fmla="*/ 107 w 133"/>
                  <a:gd name="T27" fmla="*/ 177 h 252"/>
                  <a:gd name="T28" fmla="*/ 99 w 133"/>
                  <a:gd name="T29" fmla="*/ 150 h 252"/>
                  <a:gd name="T30" fmla="*/ 126 w 133"/>
                  <a:gd name="T31" fmla="*/ 129 h 252"/>
                  <a:gd name="T32" fmla="*/ 129 w 133"/>
                  <a:gd name="T33" fmla="*/ 123 h 252"/>
                  <a:gd name="T34" fmla="*/ 133 w 133"/>
                  <a:gd name="T35" fmla="*/ 104 h 252"/>
                  <a:gd name="T36" fmla="*/ 126 w 133"/>
                  <a:gd name="T37" fmla="*/ 80 h 252"/>
                  <a:gd name="T38" fmla="*/ 106 w 133"/>
                  <a:gd name="T39" fmla="*/ 59 h 252"/>
                  <a:gd name="T40" fmla="*/ 106 w 133"/>
                  <a:gd name="T41" fmla="*/ 59 h 252"/>
                  <a:gd name="T42" fmla="*/ 81 w 133"/>
                  <a:gd name="T43" fmla="*/ 52 h 252"/>
                  <a:gd name="T44" fmla="*/ 72 w 133"/>
                  <a:gd name="T45" fmla="*/ 53 h 252"/>
                  <a:gd name="T46" fmla="*/ 72 w 133"/>
                  <a:gd name="T47" fmla="*/ 50 h 252"/>
                  <a:gd name="T48" fmla="*/ 57 w 133"/>
                  <a:gd name="T49" fmla="*/ 15 h 252"/>
                  <a:gd name="T50" fmla="*/ 22 w 133"/>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52">
                    <a:moveTo>
                      <a:pt x="22" y="0"/>
                    </a:moveTo>
                    <a:cubicBezTo>
                      <a:pt x="18" y="0"/>
                      <a:pt x="13" y="1"/>
                      <a:pt x="9" y="2"/>
                    </a:cubicBezTo>
                    <a:cubicBezTo>
                      <a:pt x="6" y="3"/>
                      <a:pt x="3" y="4"/>
                      <a:pt x="0" y="6"/>
                    </a:cubicBezTo>
                    <a:cubicBezTo>
                      <a:pt x="0" y="251"/>
                      <a:pt x="0" y="251"/>
                      <a:pt x="0" y="251"/>
                    </a:cubicBezTo>
                    <a:cubicBezTo>
                      <a:pt x="3" y="252"/>
                      <a:pt x="5" y="252"/>
                      <a:pt x="8" y="252"/>
                    </a:cubicBezTo>
                    <a:cubicBezTo>
                      <a:pt x="12" y="252"/>
                      <a:pt x="15" y="252"/>
                      <a:pt x="18" y="251"/>
                    </a:cubicBezTo>
                    <a:cubicBezTo>
                      <a:pt x="18" y="251"/>
                      <a:pt x="18" y="251"/>
                      <a:pt x="18" y="251"/>
                    </a:cubicBezTo>
                    <a:cubicBezTo>
                      <a:pt x="18" y="251"/>
                      <a:pt x="18" y="251"/>
                      <a:pt x="18" y="251"/>
                    </a:cubicBezTo>
                    <a:cubicBezTo>
                      <a:pt x="22" y="249"/>
                      <a:pt x="25" y="248"/>
                      <a:pt x="29" y="245"/>
                    </a:cubicBezTo>
                    <a:cubicBezTo>
                      <a:pt x="29" y="245"/>
                      <a:pt x="29" y="245"/>
                      <a:pt x="29" y="245"/>
                    </a:cubicBezTo>
                    <a:cubicBezTo>
                      <a:pt x="34" y="241"/>
                      <a:pt x="38" y="236"/>
                      <a:pt x="40" y="229"/>
                    </a:cubicBezTo>
                    <a:cubicBezTo>
                      <a:pt x="45" y="230"/>
                      <a:pt x="49" y="231"/>
                      <a:pt x="53" y="231"/>
                    </a:cubicBezTo>
                    <a:cubicBezTo>
                      <a:pt x="67" y="231"/>
                      <a:pt x="81" y="225"/>
                      <a:pt x="91" y="215"/>
                    </a:cubicBezTo>
                    <a:cubicBezTo>
                      <a:pt x="101" y="205"/>
                      <a:pt x="107" y="192"/>
                      <a:pt x="107" y="177"/>
                    </a:cubicBezTo>
                    <a:cubicBezTo>
                      <a:pt x="107" y="168"/>
                      <a:pt x="104" y="159"/>
                      <a:pt x="99" y="150"/>
                    </a:cubicBezTo>
                    <a:cubicBezTo>
                      <a:pt x="110" y="147"/>
                      <a:pt x="120" y="139"/>
                      <a:pt x="126" y="129"/>
                    </a:cubicBezTo>
                    <a:cubicBezTo>
                      <a:pt x="127" y="127"/>
                      <a:pt x="128" y="125"/>
                      <a:pt x="129" y="123"/>
                    </a:cubicBezTo>
                    <a:cubicBezTo>
                      <a:pt x="131" y="117"/>
                      <a:pt x="133" y="111"/>
                      <a:pt x="133" y="104"/>
                    </a:cubicBezTo>
                    <a:cubicBezTo>
                      <a:pt x="132" y="96"/>
                      <a:pt x="130" y="87"/>
                      <a:pt x="126" y="80"/>
                    </a:cubicBezTo>
                    <a:cubicBezTo>
                      <a:pt x="122" y="71"/>
                      <a:pt x="114" y="64"/>
                      <a:pt x="106" y="59"/>
                    </a:cubicBezTo>
                    <a:cubicBezTo>
                      <a:pt x="106" y="59"/>
                      <a:pt x="106" y="59"/>
                      <a:pt x="106" y="59"/>
                    </a:cubicBezTo>
                    <a:cubicBezTo>
                      <a:pt x="98" y="54"/>
                      <a:pt x="90" y="52"/>
                      <a:pt x="81" y="52"/>
                    </a:cubicBezTo>
                    <a:cubicBezTo>
                      <a:pt x="78" y="52"/>
                      <a:pt x="75" y="53"/>
                      <a:pt x="72" y="53"/>
                    </a:cubicBezTo>
                    <a:cubicBezTo>
                      <a:pt x="72" y="52"/>
                      <a:pt x="72" y="51"/>
                      <a:pt x="72" y="50"/>
                    </a:cubicBezTo>
                    <a:cubicBezTo>
                      <a:pt x="72" y="37"/>
                      <a:pt x="66" y="24"/>
                      <a:pt x="57" y="15"/>
                    </a:cubicBezTo>
                    <a:cubicBezTo>
                      <a:pt x="48" y="6"/>
                      <a:pt x="35" y="0"/>
                      <a:pt x="2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6"/>
              <p:cNvSpPr/>
              <p:nvPr/>
            </p:nvSpPr>
            <p:spPr bwMode="auto">
              <a:xfrm>
                <a:off x="4735" y="3414"/>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7"/>
              <p:cNvSpPr/>
              <p:nvPr/>
            </p:nvSpPr>
            <p:spPr bwMode="auto">
              <a:xfrm>
                <a:off x="4814" y="3503"/>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8"/>
              <p:cNvSpPr/>
              <p:nvPr/>
            </p:nvSpPr>
            <p:spPr bwMode="auto">
              <a:xfrm>
                <a:off x="4882" y="3125"/>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9"/>
              <p:cNvSpPr/>
              <p:nvPr/>
            </p:nvSpPr>
            <p:spPr bwMode="auto">
              <a:xfrm>
                <a:off x="4961" y="3214"/>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0"/>
              <p:cNvSpPr/>
              <p:nvPr/>
            </p:nvSpPr>
            <p:spPr bwMode="auto">
              <a:xfrm>
                <a:off x="5187" y="31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1"/>
              <p:cNvSpPr/>
              <p:nvPr/>
            </p:nvSpPr>
            <p:spPr bwMode="auto">
              <a:xfrm>
                <a:off x="5265" y="32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2"/>
              <p:cNvSpPr/>
              <p:nvPr/>
            </p:nvSpPr>
            <p:spPr bwMode="auto">
              <a:xfrm>
                <a:off x="5092" y="34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43"/>
              <p:cNvSpPr/>
              <p:nvPr/>
            </p:nvSpPr>
            <p:spPr bwMode="auto">
              <a:xfrm>
                <a:off x="5171" y="35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4"/>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5"/>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Oval 46"/>
              <p:cNvSpPr>
                <a:spLocks noChangeArrowheads="1"/>
              </p:cNvSpPr>
              <p:nvPr/>
            </p:nvSpPr>
            <p:spPr bwMode="auto">
              <a:xfrm>
                <a:off x="116" y="3700"/>
                <a:ext cx="183" cy="195"/>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7"/>
              <p:cNvSpPr/>
              <p:nvPr/>
            </p:nvSpPr>
            <p:spPr bwMode="auto">
              <a:xfrm>
                <a:off x="488" y="3642"/>
                <a:ext cx="158" cy="167"/>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8"/>
              <p:cNvSpPr/>
              <p:nvPr/>
            </p:nvSpPr>
            <p:spPr bwMode="auto">
              <a:xfrm>
                <a:off x="173" y="3286"/>
                <a:ext cx="368" cy="40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Oval 49"/>
              <p:cNvSpPr>
                <a:spLocks noChangeArrowheads="1"/>
              </p:cNvSpPr>
              <p:nvPr/>
            </p:nvSpPr>
            <p:spPr bwMode="auto">
              <a:xfrm>
                <a:off x="536" y="3692"/>
                <a:ext cx="86" cy="9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0"/>
              <p:cNvSpPr>
                <a:spLocks noEditPoints="1"/>
              </p:cNvSpPr>
              <p:nvPr/>
            </p:nvSpPr>
            <p:spPr bwMode="auto">
              <a:xfrm>
                <a:off x="407" y="3453"/>
                <a:ext cx="160" cy="361"/>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Rectangle 51"/>
              <p:cNvSpPr>
                <a:spLocks noChangeArrowheads="1"/>
              </p:cNvSpPr>
              <p:nvPr/>
            </p:nvSpPr>
            <p:spPr bwMode="auto">
              <a:xfrm>
                <a:off x="368" y="4307"/>
                <a:ext cx="4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6" name="Rectangle 52"/>
              <p:cNvSpPr>
                <a:spLocks noChangeArrowheads="1"/>
              </p:cNvSpPr>
              <p:nvPr/>
            </p:nvSpPr>
            <p:spPr bwMode="auto">
              <a:xfrm>
                <a:off x="368" y="4307"/>
                <a:ext cx="4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7" name="Freeform 53"/>
              <p:cNvSpPr>
                <a:spLocks noEditPoints="1"/>
              </p:cNvSpPr>
              <p:nvPr/>
            </p:nvSpPr>
            <p:spPr bwMode="auto">
              <a:xfrm>
                <a:off x="368" y="3684"/>
                <a:ext cx="123" cy="62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4"/>
              <p:cNvSpPr>
                <a:spLocks noEditPoints="1"/>
              </p:cNvSpPr>
              <p:nvPr/>
            </p:nvSpPr>
            <p:spPr bwMode="auto">
              <a:xfrm>
                <a:off x="567" y="3809"/>
                <a:ext cx="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5"/>
              <p:cNvSpPr>
                <a:spLocks noEditPoints="1"/>
              </p:cNvSpPr>
              <p:nvPr/>
            </p:nvSpPr>
            <p:spPr bwMode="auto">
              <a:xfrm>
                <a:off x="491" y="3642"/>
                <a:ext cx="155" cy="167"/>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6"/>
              <p:cNvSpPr/>
              <p:nvPr/>
            </p:nvSpPr>
            <p:spPr bwMode="auto">
              <a:xfrm>
                <a:off x="368" y="3289"/>
                <a:ext cx="173" cy="398"/>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Oval 57"/>
              <p:cNvSpPr>
                <a:spLocks noChangeArrowheads="1"/>
              </p:cNvSpPr>
              <p:nvPr/>
            </p:nvSpPr>
            <p:spPr bwMode="auto">
              <a:xfrm>
                <a:off x="536" y="3692"/>
                <a:ext cx="86" cy="9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Oval 58"/>
              <p:cNvSpPr>
                <a:spLocks noChangeArrowheads="1"/>
              </p:cNvSpPr>
              <p:nvPr/>
            </p:nvSpPr>
            <p:spPr bwMode="auto">
              <a:xfrm>
                <a:off x="6164" y="3036"/>
                <a:ext cx="714" cy="756"/>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9"/>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0"/>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61"/>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62"/>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63"/>
              <p:cNvSpPr>
                <a:spLocks noEditPoints="1"/>
              </p:cNvSpPr>
              <p:nvPr/>
            </p:nvSpPr>
            <p:spPr bwMode="auto">
              <a:xfrm>
                <a:off x="6558" y="3792"/>
                <a:ext cx="21" cy="470"/>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64"/>
              <p:cNvSpPr/>
              <p:nvPr/>
            </p:nvSpPr>
            <p:spPr bwMode="auto">
              <a:xfrm>
                <a:off x="6565" y="3995"/>
                <a:ext cx="3" cy="6"/>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65"/>
              <p:cNvSpPr/>
              <p:nvPr/>
            </p:nvSpPr>
            <p:spPr bwMode="auto">
              <a:xfrm>
                <a:off x="6565" y="3995"/>
                <a:ext cx="14" cy="239"/>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66"/>
              <p:cNvSpPr/>
              <p:nvPr/>
            </p:nvSpPr>
            <p:spPr bwMode="auto">
              <a:xfrm>
                <a:off x="6510" y="3036"/>
                <a:ext cx="279" cy="756"/>
              </a:xfrm>
              <a:custGeom>
                <a:avLst/>
                <a:gdLst>
                  <a:gd name="T0" fmla="*/ 4 w 106"/>
                  <a:gd name="T1" fmla="*/ 0 h 272"/>
                  <a:gd name="T2" fmla="*/ 4 w 106"/>
                  <a:gd name="T3" fmla="*/ 0 h 272"/>
                  <a:gd name="T4" fmla="*/ 0 w 106"/>
                  <a:gd name="T5" fmla="*/ 0 h 272"/>
                  <a:gd name="T6" fmla="*/ 0 w 106"/>
                  <a:gd name="T7" fmla="*/ 145 h 272"/>
                  <a:gd name="T8" fmla="*/ 4 w 106"/>
                  <a:gd name="T9" fmla="*/ 108 h 272"/>
                  <a:gd name="T10" fmla="*/ 13 w 106"/>
                  <a:gd name="T11" fmla="*/ 205 h 272"/>
                  <a:gd name="T12" fmla="*/ 77 w 106"/>
                  <a:gd name="T13" fmla="*/ 168 h 272"/>
                  <a:gd name="T14" fmla="*/ 17 w 106"/>
                  <a:gd name="T15" fmla="*/ 237 h 272"/>
                  <a:gd name="T16" fmla="*/ 18 w 106"/>
                  <a:gd name="T17" fmla="*/ 272 h 272"/>
                  <a:gd name="T18" fmla="*/ 19 w 106"/>
                  <a:gd name="T19" fmla="*/ 272 h 272"/>
                  <a:gd name="T20" fmla="*/ 19 w 106"/>
                  <a:gd name="T21" fmla="*/ 272 h 272"/>
                  <a:gd name="T22" fmla="*/ 106 w 106"/>
                  <a:gd name="T23" fmla="*/ 227 h 272"/>
                  <a:gd name="T24" fmla="*/ 82 w 106"/>
                  <a:gd name="T25" fmla="*/ 180 h 272"/>
                  <a:gd name="T26" fmla="*/ 88 w 106"/>
                  <a:gd name="T27" fmla="*/ 156 h 272"/>
                  <a:gd name="T28" fmla="*/ 72 w 106"/>
                  <a:gd name="T29" fmla="*/ 158 h 272"/>
                  <a:gd name="T30" fmla="*/ 56 w 106"/>
                  <a:gd name="T31" fmla="*/ 63 h 272"/>
                  <a:gd name="T32" fmla="*/ 56 w 106"/>
                  <a:gd name="T33" fmla="*/ 10 h 272"/>
                  <a:gd name="T34" fmla="*/ 4 w 106"/>
                  <a:gd name="T3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72">
                    <a:moveTo>
                      <a:pt x="4" y="0"/>
                    </a:moveTo>
                    <a:cubicBezTo>
                      <a:pt x="4" y="0"/>
                      <a:pt x="4" y="0"/>
                      <a:pt x="4" y="0"/>
                    </a:cubicBezTo>
                    <a:cubicBezTo>
                      <a:pt x="3" y="0"/>
                      <a:pt x="1" y="0"/>
                      <a:pt x="0" y="0"/>
                    </a:cubicBezTo>
                    <a:cubicBezTo>
                      <a:pt x="0" y="145"/>
                      <a:pt x="0" y="145"/>
                      <a:pt x="0" y="145"/>
                    </a:cubicBezTo>
                    <a:cubicBezTo>
                      <a:pt x="4" y="108"/>
                      <a:pt x="4" y="108"/>
                      <a:pt x="4" y="108"/>
                    </a:cubicBezTo>
                    <a:cubicBezTo>
                      <a:pt x="13" y="205"/>
                      <a:pt x="13" y="205"/>
                      <a:pt x="13" y="205"/>
                    </a:cubicBezTo>
                    <a:cubicBezTo>
                      <a:pt x="77" y="168"/>
                      <a:pt x="77" y="168"/>
                      <a:pt x="77" y="168"/>
                    </a:cubicBezTo>
                    <a:cubicBezTo>
                      <a:pt x="17" y="237"/>
                      <a:pt x="17" y="237"/>
                      <a:pt x="17" y="237"/>
                    </a:cubicBezTo>
                    <a:cubicBezTo>
                      <a:pt x="18" y="272"/>
                      <a:pt x="18" y="272"/>
                      <a:pt x="18" y="272"/>
                    </a:cubicBezTo>
                    <a:cubicBezTo>
                      <a:pt x="18" y="272"/>
                      <a:pt x="18" y="272"/>
                      <a:pt x="19" y="272"/>
                    </a:cubicBezTo>
                    <a:cubicBezTo>
                      <a:pt x="19" y="272"/>
                      <a:pt x="19" y="272"/>
                      <a:pt x="19" y="272"/>
                    </a:cubicBezTo>
                    <a:cubicBezTo>
                      <a:pt x="53" y="268"/>
                      <a:pt x="84" y="251"/>
                      <a:pt x="106" y="227"/>
                    </a:cubicBezTo>
                    <a:cubicBezTo>
                      <a:pt x="92" y="216"/>
                      <a:pt x="82" y="199"/>
                      <a:pt x="82" y="180"/>
                    </a:cubicBezTo>
                    <a:cubicBezTo>
                      <a:pt x="82" y="171"/>
                      <a:pt x="84" y="163"/>
                      <a:pt x="88" y="156"/>
                    </a:cubicBezTo>
                    <a:cubicBezTo>
                      <a:pt x="83" y="157"/>
                      <a:pt x="78" y="158"/>
                      <a:pt x="72" y="158"/>
                    </a:cubicBezTo>
                    <a:cubicBezTo>
                      <a:pt x="15" y="158"/>
                      <a:pt x="9" y="78"/>
                      <a:pt x="56" y="63"/>
                    </a:cubicBezTo>
                    <a:cubicBezTo>
                      <a:pt x="48" y="46"/>
                      <a:pt x="48" y="26"/>
                      <a:pt x="56" y="10"/>
                    </a:cubicBezTo>
                    <a:cubicBezTo>
                      <a:pt x="40" y="4"/>
                      <a:pt x="23" y="0"/>
                      <a:pt x="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67"/>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68"/>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69"/>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0"/>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Oval 71"/>
              <p:cNvSpPr>
                <a:spLocks noChangeArrowheads="1"/>
              </p:cNvSpPr>
              <p:nvPr/>
            </p:nvSpPr>
            <p:spPr bwMode="auto">
              <a:xfrm>
                <a:off x="4520" y="3511"/>
                <a:ext cx="244"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Oval 72"/>
              <p:cNvSpPr>
                <a:spLocks noChangeArrowheads="1"/>
              </p:cNvSpPr>
              <p:nvPr/>
            </p:nvSpPr>
            <p:spPr bwMode="auto">
              <a:xfrm>
                <a:off x="3981" y="3511"/>
                <a:ext cx="247"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Oval 73"/>
              <p:cNvSpPr>
                <a:spLocks noChangeArrowheads="1"/>
              </p:cNvSpPr>
              <p:nvPr/>
            </p:nvSpPr>
            <p:spPr bwMode="auto">
              <a:xfrm>
                <a:off x="4099" y="3067"/>
                <a:ext cx="541" cy="572"/>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74"/>
              <p:cNvSpPr>
                <a:spLocks noEditPoints="1"/>
              </p:cNvSpPr>
              <p:nvPr/>
            </p:nvSpPr>
            <p:spPr bwMode="auto">
              <a:xfrm>
                <a:off x="4640" y="3356"/>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75"/>
              <p:cNvSpPr>
                <a:spLocks noEditPoints="1"/>
              </p:cNvSpPr>
              <p:nvPr/>
            </p:nvSpPr>
            <p:spPr bwMode="auto">
              <a:xfrm>
                <a:off x="4399" y="3511"/>
                <a:ext cx="241" cy="287"/>
              </a:xfrm>
              <a:custGeom>
                <a:avLst/>
                <a:gdLst>
                  <a:gd name="T0" fmla="*/ 52 w 92"/>
                  <a:gd name="T1" fmla="*/ 70 h 103"/>
                  <a:gd name="T2" fmla="*/ 0 w 92"/>
                  <a:gd name="T3" fmla="*/ 102 h 103"/>
                  <a:gd name="T4" fmla="*/ 0 w 92"/>
                  <a:gd name="T5" fmla="*/ 103 h 103"/>
                  <a:gd name="T6" fmla="*/ 52 w 92"/>
                  <a:gd name="T7" fmla="*/ 70 h 103"/>
                  <a:gd name="T8" fmla="*/ 52 w 92"/>
                  <a:gd name="T9" fmla="*/ 70 h 103"/>
                  <a:gd name="T10" fmla="*/ 49 w 92"/>
                  <a:gd name="T11" fmla="*/ 64 h 103"/>
                  <a:gd name="T12" fmla="*/ 4 w 92"/>
                  <a:gd name="T13" fmla="*/ 75 h 103"/>
                  <a:gd name="T14" fmla="*/ 49 w 92"/>
                  <a:gd name="T15" fmla="*/ 64 h 103"/>
                  <a:gd name="T16" fmla="*/ 49 w 92"/>
                  <a:gd name="T17" fmla="*/ 64 h 103"/>
                  <a:gd name="T18" fmla="*/ 92 w 92"/>
                  <a:gd name="T19" fmla="*/ 0 h 103"/>
                  <a:gd name="T20" fmla="*/ 92 w 92"/>
                  <a:gd name="T21" fmla="*/ 0 h 103"/>
                  <a:gd name="T22" fmla="*/ 92 w 92"/>
                  <a:gd name="T23" fmla="*/ 0 h 103"/>
                  <a:gd name="T24" fmla="*/ 92 w 92"/>
                  <a:gd name="T25" fmla="*/ 0 h 103"/>
                  <a:gd name="T26" fmla="*/ 92 w 92"/>
                  <a:gd name="T27" fmla="*/ 0 h 103"/>
                  <a:gd name="T28" fmla="*/ 92 w 92"/>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3">
                    <a:moveTo>
                      <a:pt x="52" y="70"/>
                    </a:moveTo>
                    <a:cubicBezTo>
                      <a:pt x="0" y="102"/>
                      <a:pt x="0" y="102"/>
                      <a:pt x="0" y="102"/>
                    </a:cubicBezTo>
                    <a:cubicBezTo>
                      <a:pt x="0" y="103"/>
                      <a:pt x="0" y="103"/>
                      <a:pt x="0" y="103"/>
                    </a:cubicBezTo>
                    <a:cubicBezTo>
                      <a:pt x="52" y="70"/>
                      <a:pt x="52" y="70"/>
                      <a:pt x="52" y="70"/>
                    </a:cubicBezTo>
                    <a:cubicBezTo>
                      <a:pt x="52" y="70"/>
                      <a:pt x="52" y="70"/>
                      <a:pt x="52" y="70"/>
                    </a:cubicBezTo>
                    <a:moveTo>
                      <a:pt x="49" y="64"/>
                    </a:moveTo>
                    <a:cubicBezTo>
                      <a:pt x="4" y="75"/>
                      <a:pt x="4" y="75"/>
                      <a:pt x="4" y="75"/>
                    </a:cubicBezTo>
                    <a:cubicBezTo>
                      <a:pt x="49" y="64"/>
                      <a:pt x="49" y="64"/>
                      <a:pt x="49" y="64"/>
                    </a:cubicBezTo>
                    <a:cubicBezTo>
                      <a:pt x="49" y="64"/>
                      <a:pt x="49" y="64"/>
                      <a:pt x="49" y="64"/>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76"/>
              <p:cNvSpPr/>
              <p:nvPr/>
            </p:nvSpPr>
            <p:spPr bwMode="auto">
              <a:xfrm>
                <a:off x="4370" y="3639"/>
                <a:ext cx="165" cy="490"/>
              </a:xfrm>
              <a:custGeom>
                <a:avLst/>
                <a:gdLst>
                  <a:gd name="T0" fmla="*/ 9 w 63"/>
                  <a:gd name="T1" fmla="*/ 0 h 176"/>
                  <a:gd name="T2" fmla="*/ 0 w 63"/>
                  <a:gd name="T3" fmla="*/ 0 h 176"/>
                  <a:gd name="T4" fmla="*/ 0 w 63"/>
                  <a:gd name="T5" fmla="*/ 0 h 176"/>
                  <a:gd name="T6" fmla="*/ 0 w 63"/>
                  <a:gd name="T7" fmla="*/ 168 h 176"/>
                  <a:gd name="T8" fmla="*/ 14 w 63"/>
                  <a:gd name="T9" fmla="*/ 176 h 176"/>
                  <a:gd name="T10" fmla="*/ 11 w 63"/>
                  <a:gd name="T11" fmla="*/ 57 h 176"/>
                  <a:gd name="T12" fmla="*/ 11 w 63"/>
                  <a:gd name="T13" fmla="*/ 57 h 176"/>
                  <a:gd name="T14" fmla="*/ 11 w 63"/>
                  <a:gd name="T15" fmla="*/ 56 h 176"/>
                  <a:gd name="T16" fmla="*/ 63 w 63"/>
                  <a:gd name="T17" fmla="*/ 24 h 176"/>
                  <a:gd name="T18" fmla="*/ 60 w 63"/>
                  <a:gd name="T19" fmla="*/ 18 h 176"/>
                  <a:gd name="T20" fmla="*/ 15 w 63"/>
                  <a:gd name="T21" fmla="*/ 29 h 176"/>
                  <a:gd name="T22" fmla="*/ 9 w 6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76">
                    <a:moveTo>
                      <a:pt x="9" y="0"/>
                    </a:moveTo>
                    <a:cubicBezTo>
                      <a:pt x="6" y="0"/>
                      <a:pt x="3" y="0"/>
                      <a:pt x="0" y="0"/>
                    </a:cubicBezTo>
                    <a:cubicBezTo>
                      <a:pt x="0" y="0"/>
                      <a:pt x="0" y="0"/>
                      <a:pt x="0" y="0"/>
                    </a:cubicBezTo>
                    <a:cubicBezTo>
                      <a:pt x="0" y="168"/>
                      <a:pt x="0" y="168"/>
                      <a:pt x="0" y="168"/>
                    </a:cubicBezTo>
                    <a:cubicBezTo>
                      <a:pt x="5" y="169"/>
                      <a:pt x="10" y="172"/>
                      <a:pt x="14" y="176"/>
                    </a:cubicBezTo>
                    <a:cubicBezTo>
                      <a:pt x="11" y="57"/>
                      <a:pt x="11" y="57"/>
                      <a:pt x="11" y="57"/>
                    </a:cubicBezTo>
                    <a:cubicBezTo>
                      <a:pt x="11" y="57"/>
                      <a:pt x="11" y="57"/>
                      <a:pt x="11" y="57"/>
                    </a:cubicBezTo>
                    <a:cubicBezTo>
                      <a:pt x="11" y="56"/>
                      <a:pt x="11" y="56"/>
                      <a:pt x="11" y="56"/>
                    </a:cubicBezTo>
                    <a:cubicBezTo>
                      <a:pt x="63" y="24"/>
                      <a:pt x="63" y="24"/>
                      <a:pt x="63" y="24"/>
                    </a:cubicBezTo>
                    <a:cubicBezTo>
                      <a:pt x="62" y="22"/>
                      <a:pt x="61" y="20"/>
                      <a:pt x="60" y="18"/>
                    </a:cubicBezTo>
                    <a:cubicBezTo>
                      <a:pt x="15" y="29"/>
                      <a:pt x="15" y="29"/>
                      <a:pt x="15" y="29"/>
                    </a:cubicBezTo>
                    <a:cubicBezTo>
                      <a:pt x="9" y="0"/>
                      <a:pt x="9" y="0"/>
                      <a:pt x="9"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77"/>
              <p:cNvSpPr>
                <a:spLocks noEditPoints="1"/>
              </p:cNvSpPr>
              <p:nvPr/>
            </p:nvSpPr>
            <p:spPr bwMode="auto">
              <a:xfrm>
                <a:off x="4520" y="3639"/>
                <a:ext cx="120" cy="131"/>
              </a:xfrm>
              <a:custGeom>
                <a:avLst/>
                <a:gdLst>
                  <a:gd name="T0" fmla="*/ 46 w 46"/>
                  <a:gd name="T1" fmla="*/ 47 h 47"/>
                  <a:gd name="T2" fmla="*/ 46 w 46"/>
                  <a:gd name="T3" fmla="*/ 47 h 47"/>
                  <a:gd name="T4" fmla="*/ 46 w 46"/>
                  <a:gd name="T5" fmla="*/ 47 h 47"/>
                  <a:gd name="T6" fmla="*/ 46 w 46"/>
                  <a:gd name="T7" fmla="*/ 47 h 47"/>
                  <a:gd name="T8" fmla="*/ 46 w 46"/>
                  <a:gd name="T9" fmla="*/ 47 h 47"/>
                  <a:gd name="T10" fmla="*/ 46 w 46"/>
                  <a:gd name="T11" fmla="*/ 47 h 47"/>
                  <a:gd name="T12" fmla="*/ 46 w 46"/>
                  <a:gd name="T13" fmla="*/ 47 h 47"/>
                  <a:gd name="T14" fmla="*/ 46 w 46"/>
                  <a:gd name="T15" fmla="*/ 47 h 47"/>
                  <a:gd name="T16" fmla="*/ 46 w 46"/>
                  <a:gd name="T17" fmla="*/ 47 h 47"/>
                  <a:gd name="T18" fmla="*/ 46 w 46"/>
                  <a:gd name="T19" fmla="*/ 47 h 47"/>
                  <a:gd name="T20" fmla="*/ 46 w 46"/>
                  <a:gd name="T21" fmla="*/ 47 h 47"/>
                  <a:gd name="T22" fmla="*/ 46 w 46"/>
                  <a:gd name="T23" fmla="*/ 47 h 47"/>
                  <a:gd name="T24" fmla="*/ 46 w 46"/>
                  <a:gd name="T25" fmla="*/ 47 h 47"/>
                  <a:gd name="T26" fmla="*/ 46 w 46"/>
                  <a:gd name="T27" fmla="*/ 47 h 47"/>
                  <a:gd name="T28" fmla="*/ 46 w 46"/>
                  <a:gd name="T29" fmla="*/ 47 h 47"/>
                  <a:gd name="T30" fmla="*/ 46 w 46"/>
                  <a:gd name="T31" fmla="*/ 47 h 47"/>
                  <a:gd name="T32" fmla="*/ 46 w 46"/>
                  <a:gd name="T33" fmla="*/ 47 h 47"/>
                  <a:gd name="T34" fmla="*/ 46 w 46"/>
                  <a:gd name="T35" fmla="*/ 47 h 47"/>
                  <a:gd name="T36" fmla="*/ 45 w 46"/>
                  <a:gd name="T37" fmla="*/ 47 h 47"/>
                  <a:gd name="T38" fmla="*/ 45 w 46"/>
                  <a:gd name="T39" fmla="*/ 47 h 47"/>
                  <a:gd name="T40" fmla="*/ 45 w 46"/>
                  <a:gd name="T41" fmla="*/ 47 h 47"/>
                  <a:gd name="T42" fmla="*/ 45 w 46"/>
                  <a:gd name="T43" fmla="*/ 47 h 47"/>
                  <a:gd name="T44" fmla="*/ 45 w 46"/>
                  <a:gd name="T45" fmla="*/ 47 h 47"/>
                  <a:gd name="T46" fmla="*/ 45 w 46"/>
                  <a:gd name="T47" fmla="*/ 47 h 47"/>
                  <a:gd name="T48" fmla="*/ 45 w 46"/>
                  <a:gd name="T49" fmla="*/ 47 h 47"/>
                  <a:gd name="T50" fmla="*/ 45 w 46"/>
                  <a:gd name="T51" fmla="*/ 47 h 47"/>
                  <a:gd name="T52" fmla="*/ 45 w 46"/>
                  <a:gd name="T53" fmla="*/ 47 h 47"/>
                  <a:gd name="T54" fmla="*/ 0 w 46"/>
                  <a:gd name="T55" fmla="*/ 1 h 47"/>
                  <a:gd name="T56" fmla="*/ 0 w 46"/>
                  <a:gd name="T57" fmla="*/ 1 h 47"/>
                  <a:gd name="T58" fmla="*/ 0 w 46"/>
                  <a:gd name="T59" fmla="*/ 1 h 47"/>
                  <a:gd name="T60" fmla="*/ 0 w 46"/>
                  <a:gd name="T61" fmla="*/ 0 h 47"/>
                  <a:gd name="T62" fmla="*/ 0 w 46"/>
                  <a:gd name="T63" fmla="*/ 1 h 47"/>
                  <a:gd name="T64" fmla="*/ 0 w 46"/>
                  <a:gd name="T65" fmla="*/ 0 h 47"/>
                  <a:gd name="T66" fmla="*/ 0 w 46"/>
                  <a:gd name="T67" fmla="*/ 0 h 47"/>
                  <a:gd name="T68" fmla="*/ 0 w 46"/>
                  <a:gd name="T69" fmla="*/ 0 h 47"/>
                  <a:gd name="T70" fmla="*/ 0 w 46"/>
                  <a:gd name="T71" fmla="*/ 0 h 47"/>
                  <a:gd name="T72" fmla="*/ 0 w 46"/>
                  <a:gd name="T73" fmla="*/ 0 h 47"/>
                  <a:gd name="T74" fmla="*/ 0 w 46"/>
                  <a:gd name="T75" fmla="*/ 0 h 47"/>
                  <a:gd name="T76" fmla="*/ 0 w 46"/>
                  <a:gd name="T7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7">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Rectangle 78"/>
              <p:cNvSpPr>
                <a:spLocks noChangeArrowheads="1"/>
              </p:cNvSpPr>
              <p:nvPr/>
            </p:nvSpPr>
            <p:spPr bwMode="auto">
              <a:xfrm>
                <a:off x="4370" y="4307"/>
                <a:ext cx="4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3" name="Rectangle 79"/>
              <p:cNvSpPr>
                <a:spLocks noChangeArrowheads="1"/>
              </p:cNvSpPr>
              <p:nvPr/>
            </p:nvSpPr>
            <p:spPr bwMode="auto">
              <a:xfrm>
                <a:off x="4370" y="4307"/>
                <a:ext cx="4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80"/>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81"/>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82"/>
              <p:cNvSpPr/>
              <p:nvPr/>
            </p:nvSpPr>
            <p:spPr bwMode="auto">
              <a:xfrm>
                <a:off x="4520" y="3511"/>
                <a:ext cx="244" cy="259"/>
              </a:xfrm>
              <a:custGeom>
                <a:avLst/>
                <a:gdLst>
                  <a:gd name="T0" fmla="*/ 46 w 93"/>
                  <a:gd name="T1" fmla="*/ 0 h 93"/>
                  <a:gd name="T2" fmla="*/ 46 w 93"/>
                  <a:gd name="T3" fmla="*/ 0 h 93"/>
                  <a:gd name="T4" fmla="*/ 46 w 93"/>
                  <a:gd name="T5" fmla="*/ 0 h 93"/>
                  <a:gd name="T6" fmla="*/ 46 w 93"/>
                  <a:gd name="T7" fmla="*/ 0 h 93"/>
                  <a:gd name="T8" fmla="*/ 46 w 93"/>
                  <a:gd name="T9" fmla="*/ 0 h 93"/>
                  <a:gd name="T10" fmla="*/ 46 w 93"/>
                  <a:gd name="T11" fmla="*/ 0 h 93"/>
                  <a:gd name="T12" fmla="*/ 27 w 93"/>
                  <a:gd name="T13" fmla="*/ 4 h 93"/>
                  <a:gd name="T14" fmla="*/ 4 w 93"/>
                  <a:gd name="T15" fmla="*/ 27 h 93"/>
                  <a:gd name="T16" fmla="*/ 0 w 93"/>
                  <a:gd name="T17" fmla="*/ 46 h 93"/>
                  <a:gd name="T18" fmla="*/ 0 w 93"/>
                  <a:gd name="T19" fmla="*/ 46 h 93"/>
                  <a:gd name="T20" fmla="*/ 0 w 93"/>
                  <a:gd name="T21" fmla="*/ 46 h 93"/>
                  <a:gd name="T22" fmla="*/ 0 w 93"/>
                  <a:gd name="T23" fmla="*/ 46 h 93"/>
                  <a:gd name="T24" fmla="*/ 0 w 93"/>
                  <a:gd name="T25" fmla="*/ 46 h 93"/>
                  <a:gd name="T26" fmla="*/ 0 w 93"/>
                  <a:gd name="T27" fmla="*/ 46 h 93"/>
                  <a:gd name="T28" fmla="*/ 0 w 93"/>
                  <a:gd name="T29" fmla="*/ 46 h 93"/>
                  <a:gd name="T30" fmla="*/ 0 w 93"/>
                  <a:gd name="T31" fmla="*/ 47 h 93"/>
                  <a:gd name="T32" fmla="*/ 0 w 93"/>
                  <a:gd name="T33" fmla="*/ 47 h 93"/>
                  <a:gd name="T34" fmla="*/ 0 w 93"/>
                  <a:gd name="T35" fmla="*/ 47 h 93"/>
                  <a:gd name="T36" fmla="*/ 3 w 93"/>
                  <a:gd name="T37" fmla="*/ 64 h 93"/>
                  <a:gd name="T38" fmla="*/ 3 w 93"/>
                  <a:gd name="T39" fmla="*/ 64 h 93"/>
                  <a:gd name="T40" fmla="*/ 3 w 93"/>
                  <a:gd name="T41" fmla="*/ 64 h 93"/>
                  <a:gd name="T42" fmla="*/ 6 w 93"/>
                  <a:gd name="T43" fmla="*/ 70 h 93"/>
                  <a:gd name="T44" fmla="*/ 6 w 93"/>
                  <a:gd name="T45" fmla="*/ 70 h 93"/>
                  <a:gd name="T46" fmla="*/ 6 w 93"/>
                  <a:gd name="T47" fmla="*/ 70 h 93"/>
                  <a:gd name="T48" fmla="*/ 45 w 93"/>
                  <a:gd name="T49" fmla="*/ 93 h 93"/>
                  <a:gd name="T50" fmla="*/ 45 w 93"/>
                  <a:gd name="T51" fmla="*/ 93 h 93"/>
                  <a:gd name="T52" fmla="*/ 45 w 93"/>
                  <a:gd name="T53" fmla="*/ 93 h 93"/>
                  <a:gd name="T54" fmla="*/ 45 w 93"/>
                  <a:gd name="T55" fmla="*/ 93 h 93"/>
                  <a:gd name="T56" fmla="*/ 45 w 93"/>
                  <a:gd name="T57" fmla="*/ 93 h 93"/>
                  <a:gd name="T58" fmla="*/ 45 w 93"/>
                  <a:gd name="T59" fmla="*/ 93 h 93"/>
                  <a:gd name="T60" fmla="*/ 46 w 93"/>
                  <a:gd name="T61" fmla="*/ 93 h 93"/>
                  <a:gd name="T62" fmla="*/ 46 w 93"/>
                  <a:gd name="T63" fmla="*/ 93 h 93"/>
                  <a:gd name="T64" fmla="*/ 46 w 93"/>
                  <a:gd name="T65" fmla="*/ 93 h 93"/>
                  <a:gd name="T66" fmla="*/ 46 w 93"/>
                  <a:gd name="T67" fmla="*/ 93 h 93"/>
                  <a:gd name="T68" fmla="*/ 46 w 93"/>
                  <a:gd name="T69" fmla="*/ 93 h 93"/>
                  <a:gd name="T70" fmla="*/ 46 w 93"/>
                  <a:gd name="T71" fmla="*/ 93 h 93"/>
                  <a:gd name="T72" fmla="*/ 46 w 93"/>
                  <a:gd name="T73" fmla="*/ 93 h 93"/>
                  <a:gd name="T74" fmla="*/ 46 w 93"/>
                  <a:gd name="T75" fmla="*/ 93 h 93"/>
                  <a:gd name="T76" fmla="*/ 46 w 93"/>
                  <a:gd name="T77" fmla="*/ 93 h 93"/>
                  <a:gd name="T78" fmla="*/ 46 w 93"/>
                  <a:gd name="T79" fmla="*/ 93 h 93"/>
                  <a:gd name="T80" fmla="*/ 46 w 93"/>
                  <a:gd name="T81" fmla="*/ 93 h 93"/>
                  <a:gd name="T82" fmla="*/ 46 w 93"/>
                  <a:gd name="T83" fmla="*/ 93 h 93"/>
                  <a:gd name="T84" fmla="*/ 46 w 93"/>
                  <a:gd name="T85" fmla="*/ 93 h 93"/>
                  <a:gd name="T86" fmla="*/ 93 w 93"/>
                  <a:gd name="T87" fmla="*/ 46 h 93"/>
                  <a:gd name="T88" fmla="*/ 49 w 93"/>
                  <a:gd name="T89" fmla="*/ 0 h 93"/>
                  <a:gd name="T90" fmla="*/ 46 w 9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93">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39" y="0"/>
                      <a:pt x="33" y="1"/>
                      <a:pt x="27" y="4"/>
                    </a:cubicBezTo>
                    <a:cubicBezTo>
                      <a:pt x="20" y="13"/>
                      <a:pt x="13" y="20"/>
                      <a:pt x="4" y="27"/>
                    </a:cubicBezTo>
                    <a:cubicBezTo>
                      <a:pt x="1" y="33"/>
                      <a:pt x="0" y="39"/>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7"/>
                      <a:pt x="0" y="47"/>
                    </a:cubicBezTo>
                    <a:cubicBezTo>
                      <a:pt x="0" y="47"/>
                      <a:pt x="0" y="47"/>
                      <a:pt x="0" y="47"/>
                    </a:cubicBezTo>
                    <a:cubicBezTo>
                      <a:pt x="0" y="47"/>
                      <a:pt x="0" y="47"/>
                      <a:pt x="0" y="47"/>
                    </a:cubicBezTo>
                    <a:cubicBezTo>
                      <a:pt x="0" y="53"/>
                      <a:pt x="1" y="58"/>
                      <a:pt x="3" y="64"/>
                    </a:cubicBezTo>
                    <a:cubicBezTo>
                      <a:pt x="3" y="64"/>
                      <a:pt x="3" y="64"/>
                      <a:pt x="3" y="64"/>
                    </a:cubicBezTo>
                    <a:cubicBezTo>
                      <a:pt x="3" y="64"/>
                      <a:pt x="3" y="64"/>
                      <a:pt x="3" y="64"/>
                    </a:cubicBezTo>
                    <a:cubicBezTo>
                      <a:pt x="4" y="66"/>
                      <a:pt x="5" y="68"/>
                      <a:pt x="6" y="70"/>
                    </a:cubicBezTo>
                    <a:cubicBezTo>
                      <a:pt x="6" y="70"/>
                      <a:pt x="6" y="70"/>
                      <a:pt x="6" y="70"/>
                    </a:cubicBezTo>
                    <a:cubicBezTo>
                      <a:pt x="6" y="70"/>
                      <a:pt x="6" y="70"/>
                      <a:pt x="6" y="70"/>
                    </a:cubicBezTo>
                    <a:cubicBezTo>
                      <a:pt x="14" y="84"/>
                      <a:pt x="28"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72" y="93"/>
                      <a:pt x="93" y="72"/>
                      <a:pt x="93" y="46"/>
                    </a:cubicBezTo>
                    <a:cubicBezTo>
                      <a:pt x="93" y="21"/>
                      <a:pt x="74" y="1"/>
                      <a:pt x="49" y="0"/>
                    </a:cubicBezTo>
                    <a:cubicBezTo>
                      <a:pt x="48" y="0"/>
                      <a:pt x="47" y="0"/>
                      <a:pt x="4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83"/>
              <p:cNvSpPr/>
              <p:nvPr/>
            </p:nvSpPr>
            <p:spPr bwMode="auto">
              <a:xfrm>
                <a:off x="4370" y="3067"/>
                <a:ext cx="270" cy="572"/>
              </a:xfrm>
              <a:custGeom>
                <a:avLst/>
                <a:gdLst>
                  <a:gd name="T0" fmla="*/ 0 w 103"/>
                  <a:gd name="T1" fmla="*/ 0 h 206"/>
                  <a:gd name="T2" fmla="*/ 0 w 103"/>
                  <a:gd name="T3" fmla="*/ 0 h 206"/>
                  <a:gd name="T4" fmla="*/ 0 w 103"/>
                  <a:gd name="T5" fmla="*/ 0 h 206"/>
                  <a:gd name="T6" fmla="*/ 0 w 103"/>
                  <a:gd name="T7" fmla="*/ 206 h 206"/>
                  <a:gd name="T8" fmla="*/ 0 w 103"/>
                  <a:gd name="T9" fmla="*/ 206 h 206"/>
                  <a:gd name="T10" fmla="*/ 9 w 103"/>
                  <a:gd name="T11" fmla="*/ 206 h 206"/>
                  <a:gd name="T12" fmla="*/ 9 w 103"/>
                  <a:gd name="T13" fmla="*/ 206 h 206"/>
                  <a:gd name="T14" fmla="*/ 61 w 103"/>
                  <a:gd name="T15" fmla="*/ 187 h 206"/>
                  <a:gd name="T16" fmla="*/ 61 w 103"/>
                  <a:gd name="T17" fmla="*/ 187 h 206"/>
                  <a:gd name="T18" fmla="*/ 84 w 103"/>
                  <a:gd name="T19" fmla="*/ 164 h 206"/>
                  <a:gd name="T20" fmla="*/ 84 w 103"/>
                  <a:gd name="T21" fmla="*/ 164 h 206"/>
                  <a:gd name="T22" fmla="*/ 103 w 103"/>
                  <a:gd name="T23" fmla="*/ 105 h 206"/>
                  <a:gd name="T24" fmla="*/ 103 w 103"/>
                  <a:gd name="T25" fmla="*/ 105 h 206"/>
                  <a:gd name="T26" fmla="*/ 103 w 103"/>
                  <a:gd name="T27" fmla="*/ 104 h 206"/>
                  <a:gd name="T28" fmla="*/ 103 w 103"/>
                  <a:gd name="T29" fmla="*/ 104 h 206"/>
                  <a:gd name="T30" fmla="*/ 103 w 103"/>
                  <a:gd name="T31" fmla="*/ 104 h 206"/>
                  <a:gd name="T32" fmla="*/ 103 w 103"/>
                  <a:gd name="T33" fmla="*/ 104 h 206"/>
                  <a:gd name="T34" fmla="*/ 103 w 103"/>
                  <a:gd name="T35" fmla="*/ 104 h 206"/>
                  <a:gd name="T36" fmla="*/ 103 w 103"/>
                  <a:gd name="T37" fmla="*/ 104 h 206"/>
                  <a:gd name="T38" fmla="*/ 103 w 103"/>
                  <a:gd name="T39" fmla="*/ 104 h 206"/>
                  <a:gd name="T40" fmla="*/ 103 w 103"/>
                  <a:gd name="T41" fmla="*/ 104 h 206"/>
                  <a:gd name="T42" fmla="*/ 103 w 103"/>
                  <a:gd name="T43" fmla="*/ 103 h 206"/>
                  <a:gd name="T44" fmla="*/ 0 w 103"/>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206">
                    <a:moveTo>
                      <a:pt x="0" y="0"/>
                    </a:moveTo>
                    <a:cubicBezTo>
                      <a:pt x="0" y="0"/>
                      <a:pt x="0" y="0"/>
                      <a:pt x="0" y="0"/>
                    </a:cubicBezTo>
                    <a:cubicBezTo>
                      <a:pt x="0" y="0"/>
                      <a:pt x="0" y="0"/>
                      <a:pt x="0" y="0"/>
                    </a:cubicBezTo>
                    <a:cubicBezTo>
                      <a:pt x="0" y="206"/>
                      <a:pt x="0" y="206"/>
                      <a:pt x="0" y="206"/>
                    </a:cubicBezTo>
                    <a:cubicBezTo>
                      <a:pt x="0" y="206"/>
                      <a:pt x="0" y="206"/>
                      <a:pt x="0" y="206"/>
                    </a:cubicBezTo>
                    <a:cubicBezTo>
                      <a:pt x="3" y="206"/>
                      <a:pt x="6" y="206"/>
                      <a:pt x="9" y="206"/>
                    </a:cubicBezTo>
                    <a:cubicBezTo>
                      <a:pt x="9" y="206"/>
                      <a:pt x="9" y="206"/>
                      <a:pt x="9" y="206"/>
                    </a:cubicBezTo>
                    <a:cubicBezTo>
                      <a:pt x="28" y="204"/>
                      <a:pt x="46" y="197"/>
                      <a:pt x="61" y="187"/>
                    </a:cubicBezTo>
                    <a:cubicBezTo>
                      <a:pt x="61" y="187"/>
                      <a:pt x="61" y="187"/>
                      <a:pt x="61" y="187"/>
                    </a:cubicBezTo>
                    <a:cubicBezTo>
                      <a:pt x="70" y="180"/>
                      <a:pt x="77" y="173"/>
                      <a:pt x="84" y="164"/>
                    </a:cubicBezTo>
                    <a:cubicBezTo>
                      <a:pt x="84" y="164"/>
                      <a:pt x="84" y="164"/>
                      <a:pt x="84" y="164"/>
                    </a:cubicBezTo>
                    <a:cubicBezTo>
                      <a:pt x="96" y="147"/>
                      <a:pt x="103" y="127"/>
                      <a:pt x="103" y="105"/>
                    </a:cubicBezTo>
                    <a:cubicBezTo>
                      <a:pt x="103" y="105"/>
                      <a:pt x="103" y="105"/>
                      <a:pt x="103" y="105"/>
                    </a:cubicBezTo>
                    <a:cubicBezTo>
                      <a:pt x="103" y="105"/>
                      <a:pt x="103" y="105"/>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3"/>
                      <a:pt x="103" y="103"/>
                      <a:pt x="103" y="103"/>
                    </a:cubicBezTo>
                    <a:cubicBezTo>
                      <a:pt x="103" y="46"/>
                      <a:pt x="57"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84"/>
              <p:cNvSpPr/>
              <p:nvPr/>
            </p:nvSpPr>
            <p:spPr bwMode="auto">
              <a:xfrm>
                <a:off x="7030" y="4065"/>
                <a:ext cx="289" cy="194"/>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85"/>
              <p:cNvSpPr/>
              <p:nvPr/>
            </p:nvSpPr>
            <p:spPr bwMode="auto">
              <a:xfrm>
                <a:off x="7401" y="4065"/>
                <a:ext cx="291" cy="194"/>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86"/>
              <p:cNvSpPr/>
              <p:nvPr/>
            </p:nvSpPr>
            <p:spPr bwMode="auto">
              <a:xfrm>
                <a:off x="7169" y="3867"/>
                <a:ext cx="384" cy="392"/>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Oval 87"/>
              <p:cNvSpPr>
                <a:spLocks noChangeArrowheads="1"/>
              </p:cNvSpPr>
              <p:nvPr/>
            </p:nvSpPr>
            <p:spPr bwMode="auto">
              <a:xfrm>
                <a:off x="7072" y="4168"/>
                <a:ext cx="79"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Oval 88"/>
              <p:cNvSpPr>
                <a:spLocks noChangeArrowheads="1"/>
              </p:cNvSpPr>
              <p:nvPr/>
            </p:nvSpPr>
            <p:spPr bwMode="auto">
              <a:xfrm>
                <a:off x="7222" y="3959"/>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Oval 89"/>
              <p:cNvSpPr>
                <a:spLocks noChangeArrowheads="1"/>
              </p:cNvSpPr>
              <p:nvPr/>
            </p:nvSpPr>
            <p:spPr bwMode="auto">
              <a:xfrm>
                <a:off x="7338" y="3898"/>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0"/>
              <p:cNvSpPr/>
              <p:nvPr/>
            </p:nvSpPr>
            <p:spPr bwMode="auto">
              <a:xfrm>
                <a:off x="7314" y="4031"/>
                <a:ext cx="84" cy="89"/>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Oval 91"/>
              <p:cNvSpPr>
                <a:spLocks noChangeArrowheads="1"/>
              </p:cNvSpPr>
              <p:nvPr/>
            </p:nvSpPr>
            <p:spPr bwMode="auto">
              <a:xfrm>
                <a:off x="7175" y="4095"/>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2"/>
              <p:cNvSpPr/>
              <p:nvPr/>
            </p:nvSpPr>
            <p:spPr bwMode="auto">
              <a:xfrm>
                <a:off x="7162" y="4234"/>
                <a:ext cx="73" cy="25"/>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Oval 93"/>
              <p:cNvSpPr>
                <a:spLocks noChangeArrowheads="1"/>
              </p:cNvSpPr>
              <p:nvPr/>
            </p:nvSpPr>
            <p:spPr bwMode="auto">
              <a:xfrm>
                <a:off x="7290" y="4142"/>
                <a:ext cx="82" cy="87"/>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Oval 94"/>
              <p:cNvSpPr>
                <a:spLocks noChangeArrowheads="1"/>
              </p:cNvSpPr>
              <p:nvPr/>
            </p:nvSpPr>
            <p:spPr bwMode="auto">
              <a:xfrm>
                <a:off x="7429" y="4151"/>
                <a:ext cx="82" cy="8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5"/>
              <p:cNvSpPr/>
              <p:nvPr/>
            </p:nvSpPr>
            <p:spPr bwMode="auto">
              <a:xfrm>
                <a:off x="7513" y="4243"/>
                <a:ext cx="66" cy="16"/>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Oval 96"/>
              <p:cNvSpPr>
                <a:spLocks noChangeArrowheads="1"/>
              </p:cNvSpPr>
              <p:nvPr/>
            </p:nvSpPr>
            <p:spPr bwMode="auto">
              <a:xfrm>
                <a:off x="7587" y="4137"/>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7"/>
              <p:cNvSpPr/>
              <p:nvPr/>
            </p:nvSpPr>
            <p:spPr bwMode="auto">
              <a:xfrm>
                <a:off x="7432" y="3992"/>
                <a:ext cx="89" cy="95"/>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8"/>
              <p:cNvSpPr>
                <a:spLocks noEditPoints="1"/>
              </p:cNvSpPr>
              <p:nvPr/>
            </p:nvSpPr>
            <p:spPr bwMode="auto">
              <a:xfrm>
                <a:off x="7689" y="4206"/>
                <a:ext cx="3" cy="12"/>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9"/>
              <p:cNvSpPr>
                <a:spLocks noEditPoints="1"/>
              </p:cNvSpPr>
              <p:nvPr/>
            </p:nvSpPr>
            <p:spPr bwMode="auto">
              <a:xfrm>
                <a:off x="7429" y="4065"/>
                <a:ext cx="263" cy="194"/>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00"/>
              <p:cNvSpPr>
                <a:spLocks noEditPoints="1"/>
              </p:cNvSpPr>
              <p:nvPr/>
            </p:nvSpPr>
            <p:spPr bwMode="auto">
              <a:xfrm>
                <a:off x="7374" y="3867"/>
                <a:ext cx="179" cy="392"/>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01"/>
              <p:cNvSpPr/>
              <p:nvPr/>
            </p:nvSpPr>
            <p:spPr bwMode="auto">
              <a:xfrm>
                <a:off x="7374" y="3898"/>
                <a:ext cx="45" cy="86"/>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02"/>
              <p:cNvSpPr/>
              <p:nvPr/>
            </p:nvSpPr>
            <p:spPr bwMode="auto">
              <a:xfrm>
                <a:off x="7374" y="4040"/>
                <a:ext cx="21" cy="75"/>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03"/>
              <p:cNvSpPr/>
              <p:nvPr/>
            </p:nvSpPr>
            <p:spPr bwMode="auto">
              <a:xfrm>
                <a:off x="7429" y="4151"/>
                <a:ext cx="82" cy="8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4"/>
              <p:cNvSpPr/>
              <p:nvPr/>
            </p:nvSpPr>
            <p:spPr bwMode="auto">
              <a:xfrm>
                <a:off x="7513" y="4243"/>
                <a:ext cx="66" cy="16"/>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Oval 105"/>
              <p:cNvSpPr>
                <a:spLocks noChangeArrowheads="1"/>
              </p:cNvSpPr>
              <p:nvPr/>
            </p:nvSpPr>
            <p:spPr bwMode="auto">
              <a:xfrm>
                <a:off x="7587" y="4137"/>
                <a:ext cx="81" cy="86"/>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06"/>
              <p:cNvSpPr/>
              <p:nvPr/>
            </p:nvSpPr>
            <p:spPr bwMode="auto">
              <a:xfrm>
                <a:off x="7432" y="3995"/>
                <a:ext cx="89" cy="86"/>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07"/>
              <p:cNvSpPr/>
              <p:nvPr/>
            </p:nvSpPr>
            <p:spPr bwMode="auto">
              <a:xfrm>
                <a:off x="3900" y="4098"/>
                <a:ext cx="241"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08"/>
              <p:cNvSpPr/>
              <p:nvPr/>
            </p:nvSpPr>
            <p:spPr bwMode="auto">
              <a:xfrm>
                <a:off x="4207" y="4098"/>
                <a:ext cx="242"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09"/>
              <p:cNvSpPr/>
              <p:nvPr/>
            </p:nvSpPr>
            <p:spPr bwMode="auto">
              <a:xfrm>
                <a:off x="4015" y="3934"/>
                <a:ext cx="318" cy="325"/>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Oval 110"/>
              <p:cNvSpPr>
                <a:spLocks noChangeArrowheads="1"/>
              </p:cNvSpPr>
              <p:nvPr/>
            </p:nvSpPr>
            <p:spPr bwMode="auto">
              <a:xfrm>
                <a:off x="3934" y="4184"/>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Oval 111"/>
              <p:cNvSpPr>
                <a:spLocks noChangeArrowheads="1"/>
              </p:cNvSpPr>
              <p:nvPr/>
            </p:nvSpPr>
            <p:spPr bwMode="auto">
              <a:xfrm>
                <a:off x="4060" y="4012"/>
                <a:ext cx="66" cy="69"/>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Oval 112"/>
              <p:cNvSpPr>
                <a:spLocks noChangeArrowheads="1"/>
              </p:cNvSpPr>
              <p:nvPr/>
            </p:nvSpPr>
            <p:spPr bwMode="auto">
              <a:xfrm>
                <a:off x="4155" y="3959"/>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13"/>
              <p:cNvSpPr/>
              <p:nvPr/>
            </p:nvSpPr>
            <p:spPr bwMode="auto">
              <a:xfrm>
                <a:off x="4134" y="4070"/>
                <a:ext cx="70" cy="75"/>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Oval 114"/>
              <p:cNvSpPr>
                <a:spLocks noChangeArrowheads="1"/>
              </p:cNvSpPr>
              <p:nvPr/>
            </p:nvSpPr>
            <p:spPr bwMode="auto">
              <a:xfrm>
                <a:off x="4021" y="4123"/>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15"/>
              <p:cNvSpPr/>
              <p:nvPr/>
            </p:nvSpPr>
            <p:spPr bwMode="auto">
              <a:xfrm>
                <a:off x="4010" y="4240"/>
                <a:ext cx="61" cy="19"/>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Oval 116"/>
              <p:cNvSpPr>
                <a:spLocks noChangeArrowheads="1"/>
              </p:cNvSpPr>
              <p:nvPr/>
            </p:nvSpPr>
            <p:spPr bwMode="auto">
              <a:xfrm>
                <a:off x="4115" y="4162"/>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Oval 117"/>
              <p:cNvSpPr>
                <a:spLocks noChangeArrowheads="1"/>
              </p:cNvSpPr>
              <p:nvPr/>
            </p:nvSpPr>
            <p:spPr bwMode="auto">
              <a:xfrm>
                <a:off x="4231" y="4168"/>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18"/>
              <p:cNvSpPr/>
              <p:nvPr/>
            </p:nvSpPr>
            <p:spPr bwMode="auto">
              <a:xfrm>
                <a:off x="4302" y="4245"/>
                <a:ext cx="52" cy="14"/>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Oval 119"/>
              <p:cNvSpPr>
                <a:spLocks noChangeArrowheads="1"/>
              </p:cNvSpPr>
              <p:nvPr/>
            </p:nvSpPr>
            <p:spPr bwMode="auto">
              <a:xfrm>
                <a:off x="4362" y="4159"/>
                <a:ext cx="66"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0"/>
              <p:cNvSpPr/>
              <p:nvPr/>
            </p:nvSpPr>
            <p:spPr bwMode="auto">
              <a:xfrm>
                <a:off x="4233" y="4037"/>
                <a:ext cx="74" cy="8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1"/>
              <p:cNvSpPr>
                <a:spLocks noEditPoints="1"/>
              </p:cNvSpPr>
              <p:nvPr/>
            </p:nvSpPr>
            <p:spPr bwMode="auto">
              <a:xfrm>
                <a:off x="4449" y="4215"/>
                <a:ext cx="0" cy="8"/>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2"/>
              <p:cNvSpPr>
                <a:spLocks noEditPoints="1"/>
              </p:cNvSpPr>
              <p:nvPr/>
            </p:nvSpPr>
            <p:spPr bwMode="auto">
              <a:xfrm>
                <a:off x="4231" y="4098"/>
                <a:ext cx="218" cy="161"/>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3"/>
              <p:cNvSpPr>
                <a:spLocks noEditPoints="1"/>
              </p:cNvSpPr>
              <p:nvPr/>
            </p:nvSpPr>
            <p:spPr bwMode="auto">
              <a:xfrm>
                <a:off x="4186" y="3934"/>
                <a:ext cx="147" cy="325"/>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4"/>
              <p:cNvSpPr/>
              <p:nvPr/>
            </p:nvSpPr>
            <p:spPr bwMode="auto">
              <a:xfrm>
                <a:off x="4186" y="3959"/>
                <a:ext cx="37" cy="72"/>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5"/>
              <p:cNvSpPr/>
              <p:nvPr/>
            </p:nvSpPr>
            <p:spPr bwMode="auto">
              <a:xfrm>
                <a:off x="4186" y="4076"/>
                <a:ext cx="18" cy="64"/>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6"/>
              <p:cNvSpPr/>
              <p:nvPr/>
            </p:nvSpPr>
            <p:spPr bwMode="auto">
              <a:xfrm>
                <a:off x="4231" y="4168"/>
                <a:ext cx="68" cy="72"/>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7"/>
              <p:cNvSpPr/>
              <p:nvPr/>
            </p:nvSpPr>
            <p:spPr bwMode="auto">
              <a:xfrm>
                <a:off x="4302" y="4245"/>
                <a:ext cx="52" cy="14"/>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Oval 128"/>
              <p:cNvSpPr>
                <a:spLocks noChangeArrowheads="1"/>
              </p:cNvSpPr>
              <p:nvPr/>
            </p:nvSpPr>
            <p:spPr bwMode="auto">
              <a:xfrm>
                <a:off x="4362" y="4159"/>
                <a:ext cx="66" cy="7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
              <p:cNvSpPr/>
              <p:nvPr/>
            </p:nvSpPr>
            <p:spPr bwMode="auto">
              <a:xfrm>
                <a:off x="4233" y="4042"/>
                <a:ext cx="74" cy="70"/>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30"/>
              <p:cNvSpPr/>
              <p:nvPr/>
            </p:nvSpPr>
            <p:spPr bwMode="auto">
              <a:xfrm>
                <a:off x="221" y="3981"/>
                <a:ext cx="727" cy="292"/>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31"/>
              <p:cNvSpPr>
                <a:spLocks noEditPoints="1"/>
              </p:cNvSpPr>
              <p:nvPr/>
            </p:nvSpPr>
            <p:spPr bwMode="auto">
              <a:xfrm>
                <a:off x="604" y="4006"/>
                <a:ext cx="192" cy="131"/>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32"/>
              <p:cNvSpPr/>
              <p:nvPr/>
            </p:nvSpPr>
            <p:spPr bwMode="auto">
              <a:xfrm>
                <a:off x="586" y="4003"/>
                <a:ext cx="233" cy="270"/>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33"/>
              <p:cNvSpPr/>
              <p:nvPr/>
            </p:nvSpPr>
            <p:spPr bwMode="auto">
              <a:xfrm>
                <a:off x="940" y="4237"/>
                <a:ext cx="8" cy="36"/>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4"/>
              <p:cNvSpPr/>
              <p:nvPr/>
            </p:nvSpPr>
            <p:spPr bwMode="auto">
              <a:xfrm>
                <a:off x="3044" y="3228"/>
                <a:ext cx="538" cy="545"/>
              </a:xfrm>
              <a:custGeom>
                <a:avLst/>
                <a:gdLst>
                  <a:gd name="T0" fmla="*/ 200 w 205"/>
                  <a:gd name="T1" fmla="*/ 62 h 196"/>
                  <a:gd name="T2" fmla="*/ 184 w 205"/>
                  <a:gd name="T3" fmla="*/ 45 h 196"/>
                  <a:gd name="T4" fmla="*/ 165 w 205"/>
                  <a:gd name="T5" fmla="*/ 40 h 196"/>
                  <a:gd name="T6" fmla="*/ 158 w 205"/>
                  <a:gd name="T7" fmla="*/ 41 h 196"/>
                  <a:gd name="T8" fmla="*/ 158 w 205"/>
                  <a:gd name="T9" fmla="*/ 39 h 196"/>
                  <a:gd name="T10" fmla="*/ 146 w 205"/>
                  <a:gd name="T11" fmla="*/ 11 h 196"/>
                  <a:gd name="T12" fmla="*/ 119 w 205"/>
                  <a:gd name="T13" fmla="*/ 0 h 196"/>
                  <a:gd name="T14" fmla="*/ 92 w 205"/>
                  <a:gd name="T15" fmla="*/ 11 h 196"/>
                  <a:gd name="T16" fmla="*/ 85 w 205"/>
                  <a:gd name="T17" fmla="*/ 21 h 196"/>
                  <a:gd name="T18" fmla="*/ 62 w 205"/>
                  <a:gd name="T19" fmla="*/ 13 h 196"/>
                  <a:gd name="T20" fmla="*/ 24 w 205"/>
                  <a:gd name="T21" fmla="*/ 51 h 196"/>
                  <a:gd name="T22" fmla="*/ 25 w 205"/>
                  <a:gd name="T23" fmla="*/ 60 h 196"/>
                  <a:gd name="T24" fmla="*/ 18 w 205"/>
                  <a:gd name="T25" fmla="*/ 63 h 196"/>
                  <a:gd name="T26" fmla="*/ 0 w 205"/>
                  <a:gd name="T27" fmla="*/ 94 h 196"/>
                  <a:gd name="T28" fmla="*/ 11 w 205"/>
                  <a:gd name="T29" fmla="*/ 120 h 196"/>
                  <a:gd name="T30" fmla="*/ 25 w 205"/>
                  <a:gd name="T31" fmla="*/ 129 h 196"/>
                  <a:gd name="T32" fmla="*/ 22 w 205"/>
                  <a:gd name="T33" fmla="*/ 144 h 196"/>
                  <a:gd name="T34" fmla="*/ 33 w 205"/>
                  <a:gd name="T35" fmla="*/ 170 h 196"/>
                  <a:gd name="T36" fmla="*/ 59 w 205"/>
                  <a:gd name="T37" fmla="*/ 180 h 196"/>
                  <a:gd name="T38" fmla="*/ 80 w 205"/>
                  <a:gd name="T39" fmla="*/ 174 h 196"/>
                  <a:gd name="T40" fmla="*/ 82 w 205"/>
                  <a:gd name="T41" fmla="*/ 173 h 196"/>
                  <a:gd name="T42" fmla="*/ 108 w 205"/>
                  <a:gd name="T43" fmla="*/ 196 h 196"/>
                  <a:gd name="T44" fmla="*/ 133 w 205"/>
                  <a:gd name="T45" fmla="*/ 178 h 196"/>
                  <a:gd name="T46" fmla="*/ 143 w 205"/>
                  <a:gd name="T47" fmla="*/ 179 h 196"/>
                  <a:gd name="T48" fmla="*/ 173 w 205"/>
                  <a:gd name="T49" fmla="*/ 167 h 196"/>
                  <a:gd name="T50" fmla="*/ 185 w 205"/>
                  <a:gd name="T51" fmla="*/ 138 h 196"/>
                  <a:gd name="T52" fmla="*/ 179 w 205"/>
                  <a:gd name="T53" fmla="*/ 117 h 196"/>
                  <a:gd name="T54" fmla="*/ 200 w 205"/>
                  <a:gd name="T55" fmla="*/ 100 h 196"/>
                  <a:gd name="T56" fmla="*/ 205 w 205"/>
                  <a:gd name="T57" fmla="*/ 81 h 196"/>
                  <a:gd name="T58" fmla="*/ 200 w 205"/>
                  <a:gd name="T59" fmla="*/ 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2"/>
                    </a:moveTo>
                    <a:cubicBezTo>
                      <a:pt x="197" y="55"/>
                      <a:pt x="190" y="50"/>
                      <a:pt x="184" y="45"/>
                    </a:cubicBezTo>
                    <a:cubicBezTo>
                      <a:pt x="178" y="42"/>
                      <a:pt x="172" y="40"/>
                      <a:pt x="165" y="40"/>
                    </a:cubicBezTo>
                    <a:cubicBezTo>
                      <a:pt x="163" y="40"/>
                      <a:pt x="160" y="41"/>
                      <a:pt x="158" y="41"/>
                    </a:cubicBezTo>
                    <a:cubicBezTo>
                      <a:pt x="158" y="40"/>
                      <a:pt x="158" y="39"/>
                      <a:pt x="158" y="39"/>
                    </a:cubicBezTo>
                    <a:cubicBezTo>
                      <a:pt x="158" y="28"/>
                      <a:pt x="154" y="18"/>
                      <a:pt x="146" y="11"/>
                    </a:cubicBezTo>
                    <a:cubicBezTo>
                      <a:pt x="139" y="4"/>
                      <a:pt x="129" y="0"/>
                      <a:pt x="119" y="0"/>
                    </a:cubicBezTo>
                    <a:cubicBezTo>
                      <a:pt x="109" y="0"/>
                      <a:pt x="99" y="4"/>
                      <a:pt x="92" y="11"/>
                    </a:cubicBezTo>
                    <a:cubicBezTo>
                      <a:pt x="89" y="14"/>
                      <a:pt x="87" y="17"/>
                      <a:pt x="85" y="21"/>
                    </a:cubicBezTo>
                    <a:cubicBezTo>
                      <a:pt x="79" y="16"/>
                      <a:pt x="71" y="13"/>
                      <a:pt x="62" y="13"/>
                    </a:cubicBezTo>
                    <a:cubicBezTo>
                      <a:pt x="41" y="13"/>
                      <a:pt x="24" y="30"/>
                      <a:pt x="24" y="51"/>
                    </a:cubicBezTo>
                    <a:cubicBezTo>
                      <a:pt x="24" y="54"/>
                      <a:pt x="24" y="57"/>
                      <a:pt x="25" y="60"/>
                    </a:cubicBezTo>
                    <a:cubicBezTo>
                      <a:pt x="23" y="60"/>
                      <a:pt x="21" y="61"/>
                      <a:pt x="18" y="63"/>
                    </a:cubicBezTo>
                    <a:cubicBezTo>
                      <a:pt x="7" y="69"/>
                      <a:pt x="0" y="81"/>
                      <a:pt x="0" y="94"/>
                    </a:cubicBezTo>
                    <a:cubicBezTo>
                      <a:pt x="0" y="104"/>
                      <a:pt x="4" y="113"/>
                      <a:pt x="11" y="120"/>
                    </a:cubicBezTo>
                    <a:cubicBezTo>
                      <a:pt x="15" y="124"/>
                      <a:pt x="20" y="127"/>
                      <a:pt x="25" y="129"/>
                    </a:cubicBezTo>
                    <a:cubicBezTo>
                      <a:pt x="23" y="134"/>
                      <a:pt x="22" y="139"/>
                      <a:pt x="22" y="144"/>
                    </a:cubicBezTo>
                    <a:cubicBezTo>
                      <a:pt x="22" y="154"/>
                      <a:pt x="26" y="163"/>
                      <a:pt x="33" y="170"/>
                    </a:cubicBezTo>
                    <a:cubicBezTo>
                      <a:pt x="40" y="177"/>
                      <a:pt x="49" y="180"/>
                      <a:pt x="59" y="180"/>
                    </a:cubicBezTo>
                    <a:cubicBezTo>
                      <a:pt x="66" y="180"/>
                      <a:pt x="74" y="178"/>
                      <a:pt x="80" y="174"/>
                    </a:cubicBezTo>
                    <a:cubicBezTo>
                      <a:pt x="81" y="174"/>
                      <a:pt x="81" y="173"/>
                      <a:pt x="82" y="173"/>
                    </a:cubicBezTo>
                    <a:cubicBezTo>
                      <a:pt x="84" y="186"/>
                      <a:pt x="95" y="196"/>
                      <a:pt x="108" y="196"/>
                    </a:cubicBezTo>
                    <a:cubicBezTo>
                      <a:pt x="120" y="196"/>
                      <a:pt x="130" y="188"/>
                      <a:pt x="133" y="178"/>
                    </a:cubicBezTo>
                    <a:cubicBezTo>
                      <a:pt x="137" y="179"/>
                      <a:pt x="140" y="179"/>
                      <a:pt x="143" y="179"/>
                    </a:cubicBezTo>
                    <a:cubicBezTo>
                      <a:pt x="154" y="179"/>
                      <a:pt x="165" y="175"/>
                      <a:pt x="173" y="167"/>
                    </a:cubicBezTo>
                    <a:cubicBezTo>
                      <a:pt x="180" y="159"/>
                      <a:pt x="185" y="149"/>
                      <a:pt x="185" y="138"/>
                    </a:cubicBezTo>
                    <a:cubicBezTo>
                      <a:pt x="185" y="130"/>
                      <a:pt x="183" y="123"/>
                      <a:pt x="179" y="117"/>
                    </a:cubicBezTo>
                    <a:cubicBezTo>
                      <a:pt x="188" y="114"/>
                      <a:pt x="195" y="108"/>
                      <a:pt x="200" y="100"/>
                    </a:cubicBezTo>
                    <a:cubicBezTo>
                      <a:pt x="203" y="94"/>
                      <a:pt x="205" y="88"/>
                      <a:pt x="205" y="81"/>
                    </a:cubicBezTo>
                    <a:cubicBezTo>
                      <a:pt x="205" y="74"/>
                      <a:pt x="203" y="68"/>
                      <a:pt x="200" y="6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5"/>
              <p:cNvSpPr/>
              <p:nvPr/>
            </p:nvSpPr>
            <p:spPr bwMode="auto">
              <a:xfrm>
                <a:off x="2944" y="3144"/>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2 w 205"/>
                  <a:gd name="T15" fmla="*/ 11 h 196"/>
                  <a:gd name="T16" fmla="*/ 85 w 205"/>
                  <a:gd name="T17" fmla="*/ 20 h 196"/>
                  <a:gd name="T18" fmla="*/ 63 w 205"/>
                  <a:gd name="T19" fmla="*/ 12 h 196"/>
                  <a:gd name="T20" fmla="*/ 24 w 205"/>
                  <a:gd name="T21" fmla="*/ 49 h 196"/>
                  <a:gd name="T22" fmla="*/ 25 w 205"/>
                  <a:gd name="T23" fmla="*/ 58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1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1"/>
                      <a:pt x="158" y="42"/>
                    </a:cubicBezTo>
                    <a:cubicBezTo>
                      <a:pt x="158" y="41"/>
                      <a:pt x="158" y="40"/>
                      <a:pt x="158" y="39"/>
                    </a:cubicBezTo>
                    <a:cubicBezTo>
                      <a:pt x="158" y="29"/>
                      <a:pt x="154" y="19"/>
                      <a:pt x="147" y="12"/>
                    </a:cubicBezTo>
                    <a:cubicBezTo>
                      <a:pt x="140" y="5"/>
                      <a:pt x="130" y="0"/>
                      <a:pt x="120" y="0"/>
                    </a:cubicBezTo>
                    <a:cubicBezTo>
                      <a:pt x="110" y="0"/>
                      <a:pt x="100" y="4"/>
                      <a:pt x="92" y="11"/>
                    </a:cubicBezTo>
                    <a:cubicBezTo>
                      <a:pt x="90" y="14"/>
                      <a:pt x="87" y="17"/>
                      <a:pt x="85" y="20"/>
                    </a:cubicBezTo>
                    <a:cubicBezTo>
                      <a:pt x="79" y="15"/>
                      <a:pt x="71" y="12"/>
                      <a:pt x="63" y="12"/>
                    </a:cubicBezTo>
                    <a:cubicBezTo>
                      <a:pt x="42" y="12"/>
                      <a:pt x="24" y="29"/>
                      <a:pt x="24" y="49"/>
                    </a:cubicBezTo>
                    <a:cubicBezTo>
                      <a:pt x="24" y="53"/>
                      <a:pt x="24" y="56"/>
                      <a:pt x="25" y="58"/>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7"/>
                      <a:pt x="21" y="143"/>
                    </a:cubicBezTo>
                    <a:cubicBezTo>
                      <a:pt x="21" y="152"/>
                      <a:pt x="24" y="162"/>
                      <a:pt x="31" y="169"/>
                    </a:cubicBezTo>
                    <a:cubicBezTo>
                      <a:pt x="38" y="176"/>
                      <a:pt x="47" y="180"/>
                      <a:pt x="57" y="180"/>
                    </a:cubicBezTo>
                    <a:cubicBezTo>
                      <a:pt x="64" y="180"/>
                      <a:pt x="72" y="178"/>
                      <a:pt x="78" y="173"/>
                    </a:cubicBezTo>
                    <a:cubicBezTo>
                      <a:pt x="79" y="173"/>
                      <a:pt x="79" y="173"/>
                      <a:pt x="80" y="173"/>
                    </a:cubicBezTo>
                    <a:cubicBezTo>
                      <a:pt x="82" y="186"/>
                      <a:pt x="93" y="196"/>
                      <a:pt x="106" y="196"/>
                    </a:cubicBezTo>
                    <a:cubicBezTo>
                      <a:pt x="118" y="196"/>
                      <a:pt x="128" y="189"/>
                      <a:pt x="132" y="178"/>
                    </a:cubicBezTo>
                    <a:cubicBezTo>
                      <a:pt x="135" y="179"/>
                      <a:pt x="138" y="180"/>
                      <a:pt x="141" y="180"/>
                    </a:cubicBezTo>
                    <a:cubicBezTo>
                      <a:pt x="152" y="180"/>
                      <a:pt x="163" y="176"/>
                      <a:pt x="171" y="168"/>
                    </a:cubicBezTo>
                    <a:cubicBezTo>
                      <a:pt x="179" y="160"/>
                      <a:pt x="183" y="150"/>
                      <a:pt x="184" y="139"/>
                    </a:cubicBezTo>
                    <a:cubicBezTo>
                      <a:pt x="184" y="131"/>
                      <a:pt x="182" y="124"/>
                      <a:pt x="178" y="118"/>
                    </a:cubicBezTo>
                    <a:cubicBezTo>
                      <a:pt x="187" y="115"/>
                      <a:pt x="194" y="109"/>
                      <a:pt x="199" y="101"/>
                    </a:cubicBezTo>
                    <a:cubicBezTo>
                      <a:pt x="203" y="95"/>
                      <a:pt x="204"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6"/>
              <p:cNvSpPr/>
              <p:nvPr/>
            </p:nvSpPr>
            <p:spPr bwMode="auto">
              <a:xfrm>
                <a:off x="3432" y="3011"/>
                <a:ext cx="539" cy="550"/>
              </a:xfrm>
              <a:custGeom>
                <a:avLst/>
                <a:gdLst>
                  <a:gd name="T0" fmla="*/ 204 w 205"/>
                  <a:gd name="T1" fmla="*/ 90 h 198"/>
                  <a:gd name="T2" fmla="*/ 193 w 205"/>
                  <a:gd name="T3" fmla="*/ 70 h 198"/>
                  <a:gd name="T4" fmla="*/ 176 w 205"/>
                  <a:gd name="T5" fmla="*/ 60 h 198"/>
                  <a:gd name="T6" fmla="*/ 169 w 205"/>
                  <a:gd name="T7" fmla="*/ 59 h 198"/>
                  <a:gd name="T8" fmla="*/ 169 w 205"/>
                  <a:gd name="T9" fmla="*/ 56 h 198"/>
                  <a:gd name="T10" fmla="*/ 166 w 205"/>
                  <a:gd name="T11" fmla="*/ 27 h 198"/>
                  <a:gd name="T12" fmla="*/ 143 w 205"/>
                  <a:gd name="T13" fmla="*/ 9 h 198"/>
                  <a:gd name="T14" fmla="*/ 113 w 205"/>
                  <a:gd name="T15" fmla="*/ 12 h 198"/>
                  <a:gd name="T16" fmla="*/ 104 w 205"/>
                  <a:gd name="T17" fmla="*/ 20 h 198"/>
                  <a:gd name="T18" fmla="*/ 84 w 205"/>
                  <a:gd name="T19" fmla="*/ 6 h 198"/>
                  <a:gd name="T20" fmla="*/ 37 w 205"/>
                  <a:gd name="T21" fmla="*/ 32 h 198"/>
                  <a:gd name="T22" fmla="*/ 36 w 205"/>
                  <a:gd name="T23" fmla="*/ 41 h 198"/>
                  <a:gd name="T24" fmla="*/ 29 w 205"/>
                  <a:gd name="T25" fmla="*/ 42 h 198"/>
                  <a:gd name="T26" fmla="*/ 3 w 205"/>
                  <a:gd name="T27" fmla="*/ 68 h 198"/>
                  <a:gd name="T28" fmla="*/ 6 w 205"/>
                  <a:gd name="T29" fmla="*/ 95 h 198"/>
                  <a:gd name="T30" fmla="*/ 18 w 205"/>
                  <a:gd name="T31" fmla="*/ 108 h 198"/>
                  <a:gd name="T32" fmla="*/ 10 w 205"/>
                  <a:gd name="T33" fmla="*/ 121 h 198"/>
                  <a:gd name="T34" fmla="*/ 14 w 205"/>
                  <a:gd name="T35" fmla="*/ 149 h 198"/>
                  <a:gd name="T36" fmla="*/ 36 w 205"/>
                  <a:gd name="T37" fmla="*/ 166 h 198"/>
                  <a:gd name="T38" fmla="*/ 58 w 205"/>
                  <a:gd name="T39" fmla="*/ 166 h 198"/>
                  <a:gd name="T40" fmla="*/ 60 w 205"/>
                  <a:gd name="T41" fmla="*/ 166 h 198"/>
                  <a:gd name="T42" fmla="*/ 79 w 205"/>
                  <a:gd name="T43" fmla="*/ 195 h 198"/>
                  <a:gd name="T44" fmla="*/ 109 w 205"/>
                  <a:gd name="T45" fmla="*/ 184 h 198"/>
                  <a:gd name="T46" fmla="*/ 118 w 205"/>
                  <a:gd name="T47" fmla="*/ 188 h 198"/>
                  <a:gd name="T48" fmla="*/ 149 w 205"/>
                  <a:gd name="T49" fmla="*/ 184 h 198"/>
                  <a:gd name="T50" fmla="*/ 169 w 205"/>
                  <a:gd name="T51" fmla="*/ 159 h 198"/>
                  <a:gd name="T52" fmla="*/ 169 w 205"/>
                  <a:gd name="T53" fmla="*/ 137 h 198"/>
                  <a:gd name="T54" fmla="*/ 193 w 205"/>
                  <a:gd name="T55" fmla="*/ 127 h 198"/>
                  <a:gd name="T56" fmla="*/ 204 w 205"/>
                  <a:gd name="T57" fmla="*/ 110 h 198"/>
                  <a:gd name="T58" fmla="*/ 204 w 205"/>
                  <a:gd name="T59" fmla="*/ 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8">
                    <a:moveTo>
                      <a:pt x="204" y="90"/>
                    </a:moveTo>
                    <a:cubicBezTo>
                      <a:pt x="203" y="82"/>
                      <a:pt x="198" y="76"/>
                      <a:pt x="193" y="70"/>
                    </a:cubicBezTo>
                    <a:cubicBezTo>
                      <a:pt x="188" y="65"/>
                      <a:pt x="183" y="62"/>
                      <a:pt x="176" y="60"/>
                    </a:cubicBezTo>
                    <a:cubicBezTo>
                      <a:pt x="174" y="59"/>
                      <a:pt x="171" y="59"/>
                      <a:pt x="169" y="59"/>
                    </a:cubicBezTo>
                    <a:cubicBezTo>
                      <a:pt x="169" y="58"/>
                      <a:pt x="169" y="57"/>
                      <a:pt x="169" y="56"/>
                    </a:cubicBezTo>
                    <a:cubicBezTo>
                      <a:pt x="172" y="47"/>
                      <a:pt x="171" y="36"/>
                      <a:pt x="166" y="27"/>
                    </a:cubicBezTo>
                    <a:cubicBezTo>
                      <a:pt x="161" y="18"/>
                      <a:pt x="152" y="12"/>
                      <a:pt x="143" y="9"/>
                    </a:cubicBezTo>
                    <a:cubicBezTo>
                      <a:pt x="133" y="6"/>
                      <a:pt x="122" y="7"/>
                      <a:pt x="113" y="12"/>
                    </a:cubicBezTo>
                    <a:cubicBezTo>
                      <a:pt x="110" y="14"/>
                      <a:pt x="107" y="17"/>
                      <a:pt x="104" y="20"/>
                    </a:cubicBezTo>
                    <a:cubicBezTo>
                      <a:pt x="99" y="13"/>
                      <a:pt x="92" y="8"/>
                      <a:pt x="84" y="6"/>
                    </a:cubicBezTo>
                    <a:cubicBezTo>
                      <a:pt x="64" y="0"/>
                      <a:pt x="43" y="12"/>
                      <a:pt x="37" y="32"/>
                    </a:cubicBezTo>
                    <a:cubicBezTo>
                      <a:pt x="36" y="35"/>
                      <a:pt x="36" y="38"/>
                      <a:pt x="36" y="41"/>
                    </a:cubicBezTo>
                    <a:cubicBezTo>
                      <a:pt x="34" y="41"/>
                      <a:pt x="31" y="42"/>
                      <a:pt x="29" y="42"/>
                    </a:cubicBezTo>
                    <a:cubicBezTo>
                      <a:pt x="16" y="45"/>
                      <a:pt x="6" y="55"/>
                      <a:pt x="3" y="68"/>
                    </a:cubicBezTo>
                    <a:cubicBezTo>
                      <a:pt x="0" y="77"/>
                      <a:pt x="2" y="87"/>
                      <a:pt x="6" y="95"/>
                    </a:cubicBezTo>
                    <a:cubicBezTo>
                      <a:pt x="9" y="100"/>
                      <a:pt x="13" y="105"/>
                      <a:pt x="18" y="108"/>
                    </a:cubicBezTo>
                    <a:cubicBezTo>
                      <a:pt x="14" y="112"/>
                      <a:pt x="12" y="116"/>
                      <a:pt x="10" y="121"/>
                    </a:cubicBezTo>
                    <a:cubicBezTo>
                      <a:pt x="8" y="131"/>
                      <a:pt x="9" y="141"/>
                      <a:pt x="14" y="149"/>
                    </a:cubicBezTo>
                    <a:cubicBezTo>
                      <a:pt x="19" y="158"/>
                      <a:pt x="26" y="164"/>
                      <a:pt x="36" y="166"/>
                    </a:cubicBezTo>
                    <a:cubicBezTo>
                      <a:pt x="43" y="169"/>
                      <a:pt x="51" y="168"/>
                      <a:pt x="58" y="166"/>
                    </a:cubicBezTo>
                    <a:cubicBezTo>
                      <a:pt x="59" y="166"/>
                      <a:pt x="59" y="166"/>
                      <a:pt x="60" y="166"/>
                    </a:cubicBezTo>
                    <a:cubicBezTo>
                      <a:pt x="59" y="179"/>
                      <a:pt x="67" y="191"/>
                      <a:pt x="79" y="195"/>
                    </a:cubicBezTo>
                    <a:cubicBezTo>
                      <a:pt x="91" y="198"/>
                      <a:pt x="102" y="193"/>
                      <a:pt x="109" y="184"/>
                    </a:cubicBezTo>
                    <a:cubicBezTo>
                      <a:pt x="111" y="186"/>
                      <a:pt x="115" y="187"/>
                      <a:pt x="118" y="188"/>
                    </a:cubicBezTo>
                    <a:cubicBezTo>
                      <a:pt x="128" y="191"/>
                      <a:pt x="140" y="189"/>
                      <a:pt x="149" y="184"/>
                    </a:cubicBezTo>
                    <a:cubicBezTo>
                      <a:pt x="159" y="179"/>
                      <a:pt x="166" y="170"/>
                      <a:pt x="169" y="159"/>
                    </a:cubicBezTo>
                    <a:cubicBezTo>
                      <a:pt x="171" y="152"/>
                      <a:pt x="171" y="144"/>
                      <a:pt x="169" y="137"/>
                    </a:cubicBezTo>
                    <a:cubicBezTo>
                      <a:pt x="178" y="137"/>
                      <a:pt x="187" y="133"/>
                      <a:pt x="193" y="127"/>
                    </a:cubicBezTo>
                    <a:cubicBezTo>
                      <a:pt x="198" y="122"/>
                      <a:pt x="202" y="116"/>
                      <a:pt x="204" y="110"/>
                    </a:cubicBezTo>
                    <a:cubicBezTo>
                      <a:pt x="205" y="103"/>
                      <a:pt x="205" y="97"/>
                      <a:pt x="204" y="9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7"/>
              <p:cNvSpPr/>
              <p:nvPr/>
            </p:nvSpPr>
            <p:spPr bwMode="auto">
              <a:xfrm>
                <a:off x="3259" y="2858"/>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9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7" y="17"/>
                      <a:pt x="86" y="20"/>
                    </a:cubicBezTo>
                    <a:cubicBezTo>
                      <a:pt x="79" y="15"/>
                      <a:pt x="71" y="12"/>
                      <a:pt x="63" y="12"/>
                    </a:cubicBezTo>
                    <a:cubicBezTo>
                      <a:pt x="42" y="12"/>
                      <a:pt x="24" y="29"/>
                      <a:pt x="24" y="50"/>
                    </a:cubicBezTo>
                    <a:cubicBezTo>
                      <a:pt x="24" y="53"/>
                      <a:pt x="24" y="56"/>
                      <a:pt x="25" y="59"/>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8"/>
                      <a:pt x="21" y="143"/>
                    </a:cubicBezTo>
                    <a:cubicBezTo>
                      <a:pt x="21" y="152"/>
                      <a:pt x="24" y="162"/>
                      <a:pt x="31" y="169"/>
                    </a:cubicBezTo>
                    <a:cubicBezTo>
                      <a:pt x="38" y="176"/>
                      <a:pt x="47" y="180"/>
                      <a:pt x="57" y="180"/>
                    </a:cubicBezTo>
                    <a:cubicBezTo>
                      <a:pt x="64"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2" y="180"/>
                      <a:pt x="163" y="176"/>
                      <a:pt x="171" y="168"/>
                    </a:cubicBezTo>
                    <a:cubicBezTo>
                      <a:pt x="179" y="160"/>
                      <a:pt x="183" y="150"/>
                      <a:pt x="184" y="139"/>
                    </a:cubicBezTo>
                    <a:cubicBezTo>
                      <a:pt x="184" y="132"/>
                      <a:pt x="182" y="124"/>
                      <a:pt x="178" y="118"/>
                    </a:cubicBezTo>
                    <a:cubicBezTo>
                      <a:pt x="187" y="115"/>
                      <a:pt x="194"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8"/>
              <p:cNvSpPr/>
              <p:nvPr/>
            </p:nvSpPr>
            <p:spPr bwMode="auto">
              <a:xfrm>
                <a:off x="3382" y="3228"/>
                <a:ext cx="539"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8 h 196"/>
                  <a:gd name="T24" fmla="*/ 19 w 205"/>
                  <a:gd name="T25" fmla="*/ 61 h 196"/>
                  <a:gd name="T26" fmla="*/ 0 w 205"/>
                  <a:gd name="T27" fmla="*/ 93 h 196"/>
                  <a:gd name="T28" fmla="*/ 10 w 205"/>
                  <a:gd name="T29" fmla="*/ 119 h 196"/>
                  <a:gd name="T30" fmla="*/ 25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1" y="51"/>
                      <a:pt x="184" y="47"/>
                    </a:cubicBezTo>
                    <a:cubicBezTo>
                      <a:pt x="179" y="43"/>
                      <a:pt x="172" y="41"/>
                      <a:pt x="166" y="41"/>
                    </a:cubicBezTo>
                    <a:cubicBezTo>
                      <a:pt x="163" y="41"/>
                      <a:pt x="161"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8" y="17"/>
                      <a:pt x="86" y="20"/>
                    </a:cubicBezTo>
                    <a:cubicBezTo>
                      <a:pt x="79" y="15"/>
                      <a:pt x="71" y="12"/>
                      <a:pt x="63" y="12"/>
                    </a:cubicBezTo>
                    <a:cubicBezTo>
                      <a:pt x="42" y="12"/>
                      <a:pt x="25" y="29"/>
                      <a:pt x="24" y="50"/>
                    </a:cubicBezTo>
                    <a:cubicBezTo>
                      <a:pt x="24" y="53"/>
                      <a:pt x="25" y="56"/>
                      <a:pt x="25" y="58"/>
                    </a:cubicBezTo>
                    <a:cubicBezTo>
                      <a:pt x="23" y="59"/>
                      <a:pt x="21" y="60"/>
                      <a:pt x="19" y="61"/>
                    </a:cubicBezTo>
                    <a:cubicBezTo>
                      <a:pt x="7" y="68"/>
                      <a:pt x="0" y="80"/>
                      <a:pt x="0" y="93"/>
                    </a:cubicBezTo>
                    <a:cubicBezTo>
                      <a:pt x="0" y="102"/>
                      <a:pt x="4" y="112"/>
                      <a:pt x="10" y="119"/>
                    </a:cubicBezTo>
                    <a:cubicBezTo>
                      <a:pt x="14" y="123"/>
                      <a:pt x="19" y="126"/>
                      <a:pt x="25" y="128"/>
                    </a:cubicBezTo>
                    <a:cubicBezTo>
                      <a:pt x="22" y="132"/>
                      <a:pt x="21" y="137"/>
                      <a:pt x="21" y="143"/>
                    </a:cubicBezTo>
                    <a:cubicBezTo>
                      <a:pt x="21" y="152"/>
                      <a:pt x="25" y="162"/>
                      <a:pt x="31" y="169"/>
                    </a:cubicBezTo>
                    <a:cubicBezTo>
                      <a:pt x="38" y="176"/>
                      <a:pt x="47" y="180"/>
                      <a:pt x="57" y="180"/>
                    </a:cubicBezTo>
                    <a:cubicBezTo>
                      <a:pt x="65"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3" y="180"/>
                      <a:pt x="163" y="176"/>
                      <a:pt x="171" y="168"/>
                    </a:cubicBezTo>
                    <a:cubicBezTo>
                      <a:pt x="179" y="160"/>
                      <a:pt x="184" y="150"/>
                      <a:pt x="184" y="139"/>
                    </a:cubicBezTo>
                    <a:cubicBezTo>
                      <a:pt x="184" y="131"/>
                      <a:pt x="182" y="124"/>
                      <a:pt x="178" y="118"/>
                    </a:cubicBezTo>
                    <a:cubicBezTo>
                      <a:pt x="187" y="115"/>
                      <a:pt x="195"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9"/>
              <p:cNvSpPr/>
              <p:nvPr/>
            </p:nvSpPr>
            <p:spPr bwMode="auto">
              <a:xfrm>
                <a:off x="3078" y="2869"/>
                <a:ext cx="538" cy="545"/>
              </a:xfrm>
              <a:custGeom>
                <a:avLst/>
                <a:gdLst>
                  <a:gd name="T0" fmla="*/ 200 w 205"/>
                  <a:gd name="T1" fmla="*/ 64 h 196"/>
                  <a:gd name="T2" fmla="*/ 185 w 205"/>
                  <a:gd name="T3" fmla="*/ 47 h 196"/>
                  <a:gd name="T4" fmla="*/ 166 w 205"/>
                  <a:gd name="T5" fmla="*/ 42 h 196"/>
                  <a:gd name="T6" fmla="*/ 158 w 205"/>
                  <a:gd name="T7" fmla="*/ 42 h 196"/>
                  <a:gd name="T8" fmla="*/ 158 w 205"/>
                  <a:gd name="T9" fmla="*/ 40 h 196"/>
                  <a:gd name="T10" fmla="*/ 148 w 205"/>
                  <a:gd name="T11" fmla="*/ 12 h 196"/>
                  <a:gd name="T12" fmla="*/ 120 w 205"/>
                  <a:gd name="T13" fmla="*/ 1 h 196"/>
                  <a:gd name="T14" fmla="*/ 93 w 205"/>
                  <a:gd name="T15" fmla="*/ 12 h 196"/>
                  <a:gd name="T16" fmla="*/ 86 w 205"/>
                  <a:gd name="T17" fmla="*/ 21 h 196"/>
                  <a:gd name="T18" fmla="*/ 63 w 205"/>
                  <a:gd name="T19" fmla="*/ 12 h 196"/>
                  <a:gd name="T20" fmla="*/ 24 w 205"/>
                  <a:gd name="T21" fmla="*/ 50 h 196"/>
                  <a:gd name="T22" fmla="*/ 25 w 205"/>
                  <a:gd name="T23" fmla="*/ 59 h 196"/>
                  <a:gd name="T24" fmla="*/ 19 w 205"/>
                  <a:gd name="T25" fmla="*/ 62 h 196"/>
                  <a:gd name="T26" fmla="*/ 0 w 205"/>
                  <a:gd name="T27" fmla="*/ 93 h 196"/>
                  <a:gd name="T28" fmla="*/ 11 w 205"/>
                  <a:gd name="T29" fmla="*/ 119 h 196"/>
                  <a:gd name="T30" fmla="*/ 25 w 205"/>
                  <a:gd name="T31" fmla="*/ 128 h 196"/>
                  <a:gd name="T32" fmla="*/ 21 w 205"/>
                  <a:gd name="T33" fmla="*/ 143 h 196"/>
                  <a:gd name="T34" fmla="*/ 32 w 205"/>
                  <a:gd name="T35" fmla="*/ 169 h 196"/>
                  <a:gd name="T36" fmla="*/ 57 w 205"/>
                  <a:gd name="T37" fmla="*/ 180 h 196"/>
                  <a:gd name="T38" fmla="*/ 79 w 205"/>
                  <a:gd name="T39" fmla="*/ 174 h 196"/>
                  <a:gd name="T40" fmla="*/ 81 w 205"/>
                  <a:gd name="T41" fmla="*/ 173 h 196"/>
                  <a:gd name="T42" fmla="*/ 107 w 205"/>
                  <a:gd name="T43" fmla="*/ 196 h 196"/>
                  <a:gd name="T44" fmla="*/ 132 w 205"/>
                  <a:gd name="T45" fmla="*/ 179 h 196"/>
                  <a:gd name="T46" fmla="*/ 142 w 205"/>
                  <a:gd name="T47" fmla="*/ 180 h 196"/>
                  <a:gd name="T48" fmla="*/ 171 w 205"/>
                  <a:gd name="T49" fmla="*/ 168 h 196"/>
                  <a:gd name="T50" fmla="*/ 184 w 205"/>
                  <a:gd name="T51" fmla="*/ 139 h 196"/>
                  <a:gd name="T52" fmla="*/ 179 w 205"/>
                  <a:gd name="T53" fmla="*/ 118 h 196"/>
                  <a:gd name="T54" fmla="*/ 200 w 205"/>
                  <a:gd name="T55" fmla="*/ 102 h 196"/>
                  <a:gd name="T56" fmla="*/ 205 w 205"/>
                  <a:gd name="T57" fmla="*/ 83 h 196"/>
                  <a:gd name="T58" fmla="*/ 200 w 205"/>
                  <a:gd name="T59" fmla="*/ 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4"/>
                    </a:moveTo>
                    <a:cubicBezTo>
                      <a:pt x="197" y="56"/>
                      <a:pt x="191" y="52"/>
                      <a:pt x="185" y="47"/>
                    </a:cubicBezTo>
                    <a:cubicBezTo>
                      <a:pt x="179" y="44"/>
                      <a:pt x="173" y="42"/>
                      <a:pt x="166" y="42"/>
                    </a:cubicBezTo>
                    <a:cubicBezTo>
                      <a:pt x="163" y="42"/>
                      <a:pt x="161" y="42"/>
                      <a:pt x="158" y="42"/>
                    </a:cubicBezTo>
                    <a:cubicBezTo>
                      <a:pt x="158" y="42"/>
                      <a:pt x="158" y="41"/>
                      <a:pt x="158" y="40"/>
                    </a:cubicBezTo>
                    <a:cubicBezTo>
                      <a:pt x="159" y="30"/>
                      <a:pt x="155" y="20"/>
                      <a:pt x="148" y="12"/>
                    </a:cubicBezTo>
                    <a:cubicBezTo>
                      <a:pt x="140" y="5"/>
                      <a:pt x="131" y="1"/>
                      <a:pt x="120" y="1"/>
                    </a:cubicBezTo>
                    <a:cubicBezTo>
                      <a:pt x="110" y="0"/>
                      <a:pt x="100" y="4"/>
                      <a:pt x="93" y="12"/>
                    </a:cubicBezTo>
                    <a:cubicBezTo>
                      <a:pt x="90" y="14"/>
                      <a:pt x="88" y="17"/>
                      <a:pt x="86" y="21"/>
                    </a:cubicBezTo>
                    <a:cubicBezTo>
                      <a:pt x="80" y="16"/>
                      <a:pt x="72" y="13"/>
                      <a:pt x="63" y="12"/>
                    </a:cubicBezTo>
                    <a:cubicBezTo>
                      <a:pt x="42" y="12"/>
                      <a:pt x="25" y="29"/>
                      <a:pt x="24" y="50"/>
                    </a:cubicBezTo>
                    <a:cubicBezTo>
                      <a:pt x="24" y="53"/>
                      <a:pt x="25" y="56"/>
                      <a:pt x="25" y="59"/>
                    </a:cubicBezTo>
                    <a:cubicBezTo>
                      <a:pt x="23" y="60"/>
                      <a:pt x="21" y="61"/>
                      <a:pt x="19" y="62"/>
                    </a:cubicBezTo>
                    <a:cubicBezTo>
                      <a:pt x="8" y="68"/>
                      <a:pt x="0" y="80"/>
                      <a:pt x="0" y="93"/>
                    </a:cubicBezTo>
                    <a:cubicBezTo>
                      <a:pt x="0" y="103"/>
                      <a:pt x="4" y="112"/>
                      <a:pt x="11" y="119"/>
                    </a:cubicBezTo>
                    <a:cubicBezTo>
                      <a:pt x="15" y="123"/>
                      <a:pt x="19" y="126"/>
                      <a:pt x="25" y="128"/>
                    </a:cubicBezTo>
                    <a:cubicBezTo>
                      <a:pt x="23" y="133"/>
                      <a:pt x="21" y="138"/>
                      <a:pt x="21" y="143"/>
                    </a:cubicBezTo>
                    <a:cubicBezTo>
                      <a:pt x="21" y="153"/>
                      <a:pt x="25" y="162"/>
                      <a:pt x="32" y="169"/>
                    </a:cubicBezTo>
                    <a:cubicBezTo>
                      <a:pt x="38" y="176"/>
                      <a:pt x="48" y="180"/>
                      <a:pt x="57" y="180"/>
                    </a:cubicBezTo>
                    <a:cubicBezTo>
                      <a:pt x="65" y="180"/>
                      <a:pt x="72" y="178"/>
                      <a:pt x="79" y="174"/>
                    </a:cubicBezTo>
                    <a:cubicBezTo>
                      <a:pt x="79" y="174"/>
                      <a:pt x="80" y="174"/>
                      <a:pt x="81" y="173"/>
                    </a:cubicBezTo>
                    <a:cubicBezTo>
                      <a:pt x="83" y="186"/>
                      <a:pt x="94" y="196"/>
                      <a:pt x="107" y="196"/>
                    </a:cubicBezTo>
                    <a:cubicBezTo>
                      <a:pt x="118" y="196"/>
                      <a:pt x="128" y="189"/>
                      <a:pt x="132" y="179"/>
                    </a:cubicBezTo>
                    <a:cubicBezTo>
                      <a:pt x="135" y="180"/>
                      <a:pt x="139" y="180"/>
                      <a:pt x="142" y="180"/>
                    </a:cubicBezTo>
                    <a:cubicBezTo>
                      <a:pt x="153" y="180"/>
                      <a:pt x="164" y="176"/>
                      <a:pt x="171" y="168"/>
                    </a:cubicBezTo>
                    <a:cubicBezTo>
                      <a:pt x="179" y="161"/>
                      <a:pt x="184" y="150"/>
                      <a:pt x="184" y="139"/>
                    </a:cubicBezTo>
                    <a:cubicBezTo>
                      <a:pt x="184" y="132"/>
                      <a:pt x="182" y="125"/>
                      <a:pt x="179" y="118"/>
                    </a:cubicBezTo>
                    <a:cubicBezTo>
                      <a:pt x="187" y="115"/>
                      <a:pt x="195" y="110"/>
                      <a:pt x="200" y="102"/>
                    </a:cubicBezTo>
                    <a:cubicBezTo>
                      <a:pt x="203" y="96"/>
                      <a:pt x="205" y="90"/>
                      <a:pt x="205" y="83"/>
                    </a:cubicBezTo>
                    <a:cubicBezTo>
                      <a:pt x="205" y="76"/>
                      <a:pt x="204" y="70"/>
                      <a:pt x="200"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40"/>
              <p:cNvSpPr/>
              <p:nvPr/>
            </p:nvSpPr>
            <p:spPr bwMode="auto">
              <a:xfrm>
                <a:off x="3425" y="3642"/>
                <a:ext cx="107" cy="656"/>
              </a:xfrm>
              <a:custGeom>
                <a:avLst/>
                <a:gdLst>
                  <a:gd name="T0" fmla="*/ 4 w 41"/>
                  <a:gd name="T1" fmla="*/ 0 h 236"/>
                  <a:gd name="T2" fmla="*/ 0 w 41"/>
                  <a:gd name="T3" fmla="*/ 225 h 236"/>
                  <a:gd name="T4" fmla="*/ 41 w 41"/>
                  <a:gd name="T5" fmla="*/ 236 h 236"/>
                  <a:gd name="T6" fmla="*/ 36 w 41"/>
                  <a:gd name="T7" fmla="*/ 2 h 236"/>
                  <a:gd name="T8" fmla="*/ 4 w 41"/>
                  <a:gd name="T9" fmla="*/ 0 h 236"/>
                </a:gdLst>
                <a:ahLst/>
                <a:cxnLst>
                  <a:cxn ang="0">
                    <a:pos x="T0" y="T1"/>
                  </a:cxn>
                  <a:cxn ang="0">
                    <a:pos x="T2" y="T3"/>
                  </a:cxn>
                  <a:cxn ang="0">
                    <a:pos x="T4" y="T5"/>
                  </a:cxn>
                  <a:cxn ang="0">
                    <a:pos x="T6" y="T7"/>
                  </a:cxn>
                  <a:cxn ang="0">
                    <a:pos x="T8" y="T9"/>
                  </a:cxn>
                </a:cxnLst>
                <a:rect l="0" t="0" r="r" b="b"/>
                <a:pathLst>
                  <a:path w="41" h="236">
                    <a:moveTo>
                      <a:pt x="4" y="0"/>
                    </a:moveTo>
                    <a:cubicBezTo>
                      <a:pt x="6" y="11"/>
                      <a:pt x="0" y="225"/>
                      <a:pt x="0" y="225"/>
                    </a:cubicBezTo>
                    <a:cubicBezTo>
                      <a:pt x="41" y="236"/>
                      <a:pt x="41" y="236"/>
                      <a:pt x="41" y="236"/>
                    </a:cubicBezTo>
                    <a:cubicBezTo>
                      <a:pt x="36" y="2"/>
                      <a:pt x="36" y="2"/>
                      <a:pt x="36"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41"/>
              <p:cNvSpPr/>
              <p:nvPr/>
            </p:nvSpPr>
            <p:spPr bwMode="auto">
              <a:xfrm>
                <a:off x="3086" y="2966"/>
                <a:ext cx="769" cy="782"/>
              </a:xfrm>
              <a:custGeom>
                <a:avLst/>
                <a:gdLst>
                  <a:gd name="T0" fmla="*/ 286 w 293"/>
                  <a:gd name="T1" fmla="*/ 89 h 281"/>
                  <a:gd name="T2" fmla="*/ 263 w 293"/>
                  <a:gd name="T3" fmla="*/ 65 h 281"/>
                  <a:gd name="T4" fmla="*/ 236 w 293"/>
                  <a:gd name="T5" fmla="*/ 58 h 281"/>
                  <a:gd name="T6" fmla="*/ 225 w 293"/>
                  <a:gd name="T7" fmla="*/ 59 h 281"/>
                  <a:gd name="T8" fmla="*/ 226 w 293"/>
                  <a:gd name="T9" fmla="*/ 55 h 281"/>
                  <a:gd name="T10" fmla="*/ 209 w 293"/>
                  <a:gd name="T11" fmla="*/ 16 h 281"/>
                  <a:gd name="T12" fmla="*/ 170 w 293"/>
                  <a:gd name="T13" fmla="*/ 0 h 281"/>
                  <a:gd name="T14" fmla="*/ 131 w 293"/>
                  <a:gd name="T15" fmla="*/ 16 h 281"/>
                  <a:gd name="T16" fmla="*/ 121 w 293"/>
                  <a:gd name="T17" fmla="*/ 30 h 281"/>
                  <a:gd name="T18" fmla="*/ 88 w 293"/>
                  <a:gd name="T19" fmla="*/ 18 h 281"/>
                  <a:gd name="T20" fmla="*/ 34 w 293"/>
                  <a:gd name="T21" fmla="*/ 73 h 281"/>
                  <a:gd name="T22" fmla="*/ 35 w 293"/>
                  <a:gd name="T23" fmla="*/ 86 h 281"/>
                  <a:gd name="T24" fmla="*/ 26 w 293"/>
                  <a:gd name="T25" fmla="*/ 90 h 281"/>
                  <a:gd name="T26" fmla="*/ 0 w 293"/>
                  <a:gd name="T27" fmla="*/ 135 h 281"/>
                  <a:gd name="T28" fmla="*/ 15 w 293"/>
                  <a:gd name="T29" fmla="*/ 172 h 281"/>
                  <a:gd name="T30" fmla="*/ 36 w 293"/>
                  <a:gd name="T31" fmla="*/ 185 h 281"/>
                  <a:gd name="T32" fmla="*/ 31 w 293"/>
                  <a:gd name="T33" fmla="*/ 206 h 281"/>
                  <a:gd name="T34" fmla="*/ 46 w 293"/>
                  <a:gd name="T35" fmla="*/ 244 h 281"/>
                  <a:gd name="T36" fmla="*/ 83 w 293"/>
                  <a:gd name="T37" fmla="*/ 259 h 281"/>
                  <a:gd name="T38" fmla="*/ 114 w 293"/>
                  <a:gd name="T39" fmla="*/ 249 h 281"/>
                  <a:gd name="T40" fmla="*/ 117 w 293"/>
                  <a:gd name="T41" fmla="*/ 249 h 281"/>
                  <a:gd name="T42" fmla="*/ 155 w 293"/>
                  <a:gd name="T43" fmla="*/ 281 h 281"/>
                  <a:gd name="T44" fmla="*/ 191 w 293"/>
                  <a:gd name="T45" fmla="*/ 255 h 281"/>
                  <a:gd name="T46" fmla="*/ 205 w 293"/>
                  <a:gd name="T47" fmla="*/ 257 h 281"/>
                  <a:gd name="T48" fmla="*/ 247 w 293"/>
                  <a:gd name="T49" fmla="*/ 240 h 281"/>
                  <a:gd name="T50" fmla="*/ 264 w 293"/>
                  <a:gd name="T51" fmla="*/ 197 h 281"/>
                  <a:gd name="T52" fmla="*/ 256 w 293"/>
                  <a:gd name="T53" fmla="*/ 167 h 281"/>
                  <a:gd name="T54" fmla="*/ 286 w 293"/>
                  <a:gd name="T55" fmla="*/ 143 h 281"/>
                  <a:gd name="T56" fmla="*/ 293 w 293"/>
                  <a:gd name="T57" fmla="*/ 116 h 281"/>
                  <a:gd name="T58" fmla="*/ 286 w 293"/>
                  <a:gd name="T59" fmla="*/ 8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281">
                    <a:moveTo>
                      <a:pt x="286" y="89"/>
                    </a:moveTo>
                    <a:cubicBezTo>
                      <a:pt x="281" y="79"/>
                      <a:pt x="272" y="72"/>
                      <a:pt x="263" y="65"/>
                    </a:cubicBezTo>
                    <a:cubicBezTo>
                      <a:pt x="255" y="60"/>
                      <a:pt x="246" y="58"/>
                      <a:pt x="236" y="58"/>
                    </a:cubicBezTo>
                    <a:cubicBezTo>
                      <a:pt x="233" y="58"/>
                      <a:pt x="229" y="58"/>
                      <a:pt x="225" y="59"/>
                    </a:cubicBezTo>
                    <a:cubicBezTo>
                      <a:pt x="225" y="58"/>
                      <a:pt x="226" y="57"/>
                      <a:pt x="226" y="55"/>
                    </a:cubicBezTo>
                    <a:cubicBezTo>
                      <a:pt x="226" y="41"/>
                      <a:pt x="220" y="27"/>
                      <a:pt x="209" y="16"/>
                    </a:cubicBezTo>
                    <a:cubicBezTo>
                      <a:pt x="199" y="6"/>
                      <a:pt x="185" y="0"/>
                      <a:pt x="170" y="0"/>
                    </a:cubicBezTo>
                    <a:cubicBezTo>
                      <a:pt x="156" y="0"/>
                      <a:pt x="141" y="6"/>
                      <a:pt x="131" y="16"/>
                    </a:cubicBezTo>
                    <a:cubicBezTo>
                      <a:pt x="127" y="20"/>
                      <a:pt x="124" y="25"/>
                      <a:pt x="121" y="30"/>
                    </a:cubicBezTo>
                    <a:cubicBezTo>
                      <a:pt x="112" y="23"/>
                      <a:pt x="101" y="18"/>
                      <a:pt x="88" y="18"/>
                    </a:cubicBezTo>
                    <a:cubicBezTo>
                      <a:pt x="59" y="18"/>
                      <a:pt x="34" y="43"/>
                      <a:pt x="34" y="73"/>
                    </a:cubicBezTo>
                    <a:cubicBezTo>
                      <a:pt x="34" y="77"/>
                      <a:pt x="34" y="81"/>
                      <a:pt x="35" y="86"/>
                    </a:cubicBezTo>
                    <a:cubicBezTo>
                      <a:pt x="32" y="87"/>
                      <a:pt x="29" y="88"/>
                      <a:pt x="26" y="90"/>
                    </a:cubicBezTo>
                    <a:cubicBezTo>
                      <a:pt x="10" y="99"/>
                      <a:pt x="0" y="117"/>
                      <a:pt x="0" y="135"/>
                    </a:cubicBezTo>
                    <a:cubicBezTo>
                      <a:pt x="0" y="149"/>
                      <a:pt x="6" y="162"/>
                      <a:pt x="15" y="172"/>
                    </a:cubicBezTo>
                    <a:cubicBezTo>
                      <a:pt x="21" y="178"/>
                      <a:pt x="28" y="182"/>
                      <a:pt x="36" y="185"/>
                    </a:cubicBezTo>
                    <a:cubicBezTo>
                      <a:pt x="33" y="191"/>
                      <a:pt x="31" y="199"/>
                      <a:pt x="31" y="206"/>
                    </a:cubicBezTo>
                    <a:cubicBezTo>
                      <a:pt x="31" y="220"/>
                      <a:pt x="37" y="234"/>
                      <a:pt x="46" y="244"/>
                    </a:cubicBezTo>
                    <a:cubicBezTo>
                      <a:pt x="56" y="253"/>
                      <a:pt x="70" y="259"/>
                      <a:pt x="83" y="259"/>
                    </a:cubicBezTo>
                    <a:cubicBezTo>
                      <a:pt x="94" y="259"/>
                      <a:pt x="105" y="255"/>
                      <a:pt x="114" y="249"/>
                    </a:cubicBezTo>
                    <a:cubicBezTo>
                      <a:pt x="115" y="249"/>
                      <a:pt x="116" y="249"/>
                      <a:pt x="117" y="249"/>
                    </a:cubicBezTo>
                    <a:cubicBezTo>
                      <a:pt x="120" y="267"/>
                      <a:pt x="136" y="281"/>
                      <a:pt x="155" y="281"/>
                    </a:cubicBezTo>
                    <a:cubicBezTo>
                      <a:pt x="171" y="281"/>
                      <a:pt x="185" y="270"/>
                      <a:pt x="191" y="255"/>
                    </a:cubicBezTo>
                    <a:cubicBezTo>
                      <a:pt x="195" y="256"/>
                      <a:pt x="200" y="257"/>
                      <a:pt x="205" y="257"/>
                    </a:cubicBezTo>
                    <a:cubicBezTo>
                      <a:pt x="221" y="257"/>
                      <a:pt x="236" y="251"/>
                      <a:pt x="247" y="240"/>
                    </a:cubicBezTo>
                    <a:cubicBezTo>
                      <a:pt x="258" y="228"/>
                      <a:pt x="264" y="213"/>
                      <a:pt x="264" y="197"/>
                    </a:cubicBezTo>
                    <a:cubicBezTo>
                      <a:pt x="264" y="187"/>
                      <a:pt x="261" y="176"/>
                      <a:pt x="256" y="167"/>
                    </a:cubicBezTo>
                    <a:cubicBezTo>
                      <a:pt x="269" y="163"/>
                      <a:pt x="279" y="155"/>
                      <a:pt x="286" y="143"/>
                    </a:cubicBezTo>
                    <a:cubicBezTo>
                      <a:pt x="291" y="135"/>
                      <a:pt x="293" y="126"/>
                      <a:pt x="293" y="116"/>
                    </a:cubicBezTo>
                    <a:cubicBezTo>
                      <a:pt x="293" y="106"/>
                      <a:pt x="291" y="97"/>
                      <a:pt x="286" y="8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42"/>
              <p:cNvSpPr>
                <a:spLocks noEditPoints="1"/>
              </p:cNvSpPr>
              <p:nvPr/>
            </p:nvSpPr>
            <p:spPr bwMode="auto">
              <a:xfrm>
                <a:off x="3587" y="2972"/>
                <a:ext cx="352" cy="737"/>
              </a:xfrm>
              <a:custGeom>
                <a:avLst/>
                <a:gdLst>
                  <a:gd name="T0" fmla="*/ 0 w 134"/>
                  <a:gd name="T1" fmla="*/ 265 h 265"/>
                  <a:gd name="T2" fmla="*/ 0 w 134"/>
                  <a:gd name="T3" fmla="*/ 265 h 265"/>
                  <a:gd name="T4" fmla="*/ 0 w 134"/>
                  <a:gd name="T5" fmla="*/ 265 h 265"/>
                  <a:gd name="T6" fmla="*/ 0 w 134"/>
                  <a:gd name="T7" fmla="*/ 265 h 265"/>
                  <a:gd name="T8" fmla="*/ 0 w 134"/>
                  <a:gd name="T9" fmla="*/ 265 h 265"/>
                  <a:gd name="T10" fmla="*/ 0 w 134"/>
                  <a:gd name="T11" fmla="*/ 265 h 265"/>
                  <a:gd name="T12" fmla="*/ 134 w 134"/>
                  <a:gd name="T13" fmla="*/ 141 h 265"/>
                  <a:gd name="T14" fmla="*/ 134 w 134"/>
                  <a:gd name="T15" fmla="*/ 141 h 265"/>
                  <a:gd name="T16" fmla="*/ 134 w 134"/>
                  <a:gd name="T17" fmla="*/ 141 h 265"/>
                  <a:gd name="T18" fmla="*/ 134 w 134"/>
                  <a:gd name="T19" fmla="*/ 141 h 265"/>
                  <a:gd name="T20" fmla="*/ 134 w 134"/>
                  <a:gd name="T21" fmla="*/ 141 h 265"/>
                  <a:gd name="T22" fmla="*/ 134 w 134"/>
                  <a:gd name="T23" fmla="*/ 141 h 265"/>
                  <a:gd name="T24" fmla="*/ 134 w 134"/>
                  <a:gd name="T25" fmla="*/ 141 h 265"/>
                  <a:gd name="T26" fmla="*/ 134 w 134"/>
                  <a:gd name="T27" fmla="*/ 141 h 265"/>
                  <a:gd name="T28" fmla="*/ 134 w 134"/>
                  <a:gd name="T29" fmla="*/ 141 h 265"/>
                  <a:gd name="T30" fmla="*/ 134 w 134"/>
                  <a:gd name="T31" fmla="*/ 141 h 265"/>
                  <a:gd name="T32" fmla="*/ 134 w 134"/>
                  <a:gd name="T33" fmla="*/ 141 h 265"/>
                  <a:gd name="T34" fmla="*/ 134 w 134"/>
                  <a:gd name="T35" fmla="*/ 141 h 265"/>
                  <a:gd name="T36" fmla="*/ 134 w 134"/>
                  <a:gd name="T37" fmla="*/ 141 h 265"/>
                  <a:gd name="T38" fmla="*/ 134 w 134"/>
                  <a:gd name="T39" fmla="*/ 141 h 265"/>
                  <a:gd name="T40" fmla="*/ 134 w 134"/>
                  <a:gd name="T41" fmla="*/ 141 h 265"/>
                  <a:gd name="T42" fmla="*/ 83 w 134"/>
                  <a:gd name="T43" fmla="*/ 23 h 265"/>
                  <a:gd name="T44" fmla="*/ 84 w 134"/>
                  <a:gd name="T45" fmla="*/ 23 h 265"/>
                  <a:gd name="T46" fmla="*/ 107 w 134"/>
                  <a:gd name="T47" fmla="*/ 41 h 265"/>
                  <a:gd name="T48" fmla="*/ 112 w 134"/>
                  <a:gd name="T49" fmla="*/ 60 h 265"/>
                  <a:gd name="T50" fmla="*/ 107 w 134"/>
                  <a:gd name="T51" fmla="*/ 41 h 265"/>
                  <a:gd name="T52" fmla="*/ 84 w 134"/>
                  <a:gd name="T53" fmla="*/ 23 h 265"/>
                  <a:gd name="T54" fmla="*/ 83 w 134"/>
                  <a:gd name="T55" fmla="*/ 23 h 265"/>
                  <a:gd name="T56" fmla="*/ 40 w 134"/>
                  <a:gd name="T57" fmla="*/ 0 h 265"/>
                  <a:gd name="T58" fmla="*/ 33 w 134"/>
                  <a:gd name="T59" fmla="*/ 1 h 265"/>
                  <a:gd name="T60" fmla="*/ 33 w 134"/>
                  <a:gd name="T61" fmla="*/ 1 h 265"/>
                  <a:gd name="T62" fmla="*/ 40 w 134"/>
                  <a:gd name="T63" fmla="*/ 0 h 265"/>
                  <a:gd name="T64" fmla="*/ 41 w 134"/>
                  <a:gd name="T65" fmla="*/ 0 h 265"/>
                  <a:gd name="T66" fmla="*/ 59 w 134"/>
                  <a:gd name="T67" fmla="*/ 6 h 265"/>
                  <a:gd name="T68" fmla="*/ 60 w 134"/>
                  <a:gd name="T69" fmla="*/ 6 h 265"/>
                  <a:gd name="T70" fmla="*/ 59 w 134"/>
                  <a:gd name="T71" fmla="*/ 6 h 265"/>
                  <a:gd name="T72" fmla="*/ 41 w 134"/>
                  <a:gd name="T73" fmla="*/ 0 h 265"/>
                  <a:gd name="T74" fmla="*/ 40 w 134"/>
                  <a:gd name="T7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65">
                    <a:moveTo>
                      <a:pt x="0" y="265"/>
                    </a:moveTo>
                    <a:cubicBezTo>
                      <a:pt x="0" y="265"/>
                      <a:pt x="0" y="265"/>
                      <a:pt x="0" y="265"/>
                    </a:cubicBezTo>
                    <a:cubicBezTo>
                      <a:pt x="0" y="265"/>
                      <a:pt x="0" y="265"/>
                      <a:pt x="0" y="265"/>
                    </a:cubicBezTo>
                    <a:moveTo>
                      <a:pt x="0" y="265"/>
                    </a:moveTo>
                    <a:cubicBezTo>
                      <a:pt x="0" y="265"/>
                      <a:pt x="0" y="265"/>
                      <a:pt x="0" y="265"/>
                    </a:cubicBezTo>
                    <a:cubicBezTo>
                      <a:pt x="0" y="265"/>
                      <a:pt x="0" y="265"/>
                      <a:pt x="0" y="265"/>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83" y="23"/>
                    </a:moveTo>
                    <a:cubicBezTo>
                      <a:pt x="83" y="23"/>
                      <a:pt x="83" y="23"/>
                      <a:pt x="84" y="23"/>
                    </a:cubicBezTo>
                    <a:cubicBezTo>
                      <a:pt x="93" y="26"/>
                      <a:pt x="102" y="32"/>
                      <a:pt x="107" y="41"/>
                    </a:cubicBezTo>
                    <a:cubicBezTo>
                      <a:pt x="110" y="47"/>
                      <a:pt x="112" y="53"/>
                      <a:pt x="112" y="60"/>
                    </a:cubicBezTo>
                    <a:cubicBezTo>
                      <a:pt x="112" y="53"/>
                      <a:pt x="110" y="47"/>
                      <a:pt x="107" y="41"/>
                    </a:cubicBezTo>
                    <a:cubicBezTo>
                      <a:pt x="102" y="32"/>
                      <a:pt x="93" y="26"/>
                      <a:pt x="84" y="23"/>
                    </a:cubicBezTo>
                    <a:cubicBezTo>
                      <a:pt x="83" y="23"/>
                      <a:pt x="83" y="23"/>
                      <a:pt x="83" y="23"/>
                    </a:cubicBezTo>
                    <a:moveTo>
                      <a:pt x="40" y="0"/>
                    </a:moveTo>
                    <a:cubicBezTo>
                      <a:pt x="38" y="0"/>
                      <a:pt x="35" y="1"/>
                      <a:pt x="33" y="1"/>
                    </a:cubicBezTo>
                    <a:cubicBezTo>
                      <a:pt x="33" y="1"/>
                      <a:pt x="33" y="1"/>
                      <a:pt x="33" y="1"/>
                    </a:cubicBezTo>
                    <a:cubicBezTo>
                      <a:pt x="35" y="1"/>
                      <a:pt x="38" y="0"/>
                      <a:pt x="40" y="0"/>
                    </a:cubicBezTo>
                    <a:cubicBezTo>
                      <a:pt x="40" y="0"/>
                      <a:pt x="40" y="0"/>
                      <a:pt x="41" y="0"/>
                    </a:cubicBezTo>
                    <a:cubicBezTo>
                      <a:pt x="47" y="0"/>
                      <a:pt x="54" y="2"/>
                      <a:pt x="59" y="6"/>
                    </a:cubicBezTo>
                    <a:cubicBezTo>
                      <a:pt x="59" y="6"/>
                      <a:pt x="60" y="6"/>
                      <a:pt x="60" y="6"/>
                    </a:cubicBezTo>
                    <a:cubicBezTo>
                      <a:pt x="60" y="6"/>
                      <a:pt x="59" y="6"/>
                      <a:pt x="59" y="6"/>
                    </a:cubicBezTo>
                    <a:cubicBezTo>
                      <a:pt x="54" y="2"/>
                      <a:pt x="47" y="0"/>
                      <a:pt x="41" y="0"/>
                    </a:cubicBezTo>
                    <a:cubicBezTo>
                      <a:pt x="40" y="0"/>
                      <a:pt x="40" y="0"/>
                      <a:pt x="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43"/>
              <p:cNvSpPr/>
              <p:nvPr/>
            </p:nvSpPr>
            <p:spPr bwMode="auto">
              <a:xfrm>
                <a:off x="3776" y="3030"/>
                <a:ext cx="195" cy="359"/>
              </a:xfrm>
              <a:custGeom>
                <a:avLst/>
                <a:gdLst>
                  <a:gd name="T0" fmla="*/ 2 w 74"/>
                  <a:gd name="T1" fmla="*/ 0 h 129"/>
                  <a:gd name="T2" fmla="*/ 3 w 74"/>
                  <a:gd name="T3" fmla="*/ 1 h 129"/>
                  <a:gd name="T4" fmla="*/ 8 w 74"/>
                  <a:gd name="T5" fmla="*/ 20 h 129"/>
                  <a:gd name="T6" fmla="*/ 2 w 74"/>
                  <a:gd name="T7" fmla="*/ 39 h 129"/>
                  <a:gd name="T8" fmla="*/ 0 w 74"/>
                  <a:gd name="T9" fmla="*/ 42 h 129"/>
                  <a:gd name="T10" fmla="*/ 0 w 74"/>
                  <a:gd name="T11" fmla="*/ 42 h 129"/>
                  <a:gd name="T12" fmla="*/ 23 w 74"/>
                  <a:gd name="T13" fmla="*/ 66 h 129"/>
                  <a:gd name="T14" fmla="*/ 30 w 74"/>
                  <a:gd name="T15" fmla="*/ 93 h 129"/>
                  <a:gd name="T16" fmla="*/ 26 w 74"/>
                  <a:gd name="T17" fmla="*/ 114 h 129"/>
                  <a:gd name="T18" fmla="*/ 34 w 74"/>
                  <a:gd name="T19" fmla="*/ 118 h 129"/>
                  <a:gd name="T20" fmla="*/ 47 w 74"/>
                  <a:gd name="T21" fmla="*/ 129 h 129"/>
                  <a:gd name="T22" fmla="*/ 62 w 74"/>
                  <a:gd name="T23" fmla="*/ 120 h 129"/>
                  <a:gd name="T24" fmla="*/ 62 w 74"/>
                  <a:gd name="T25" fmla="*/ 120 h 129"/>
                  <a:gd name="T26" fmla="*/ 62 w 74"/>
                  <a:gd name="T27" fmla="*/ 120 h 129"/>
                  <a:gd name="T28" fmla="*/ 62 w 74"/>
                  <a:gd name="T29" fmla="*/ 120 h 129"/>
                  <a:gd name="T30" fmla="*/ 62 w 74"/>
                  <a:gd name="T31" fmla="*/ 120 h 129"/>
                  <a:gd name="T32" fmla="*/ 62 w 74"/>
                  <a:gd name="T33" fmla="*/ 120 h 129"/>
                  <a:gd name="T34" fmla="*/ 62 w 74"/>
                  <a:gd name="T35" fmla="*/ 120 h 129"/>
                  <a:gd name="T36" fmla="*/ 62 w 74"/>
                  <a:gd name="T37" fmla="*/ 120 h 129"/>
                  <a:gd name="T38" fmla="*/ 62 w 74"/>
                  <a:gd name="T39" fmla="*/ 120 h 129"/>
                  <a:gd name="T40" fmla="*/ 62 w 74"/>
                  <a:gd name="T41" fmla="*/ 120 h 129"/>
                  <a:gd name="T42" fmla="*/ 62 w 74"/>
                  <a:gd name="T43" fmla="*/ 120 h 129"/>
                  <a:gd name="T44" fmla="*/ 73 w 74"/>
                  <a:gd name="T45" fmla="*/ 103 h 129"/>
                  <a:gd name="T46" fmla="*/ 74 w 74"/>
                  <a:gd name="T47" fmla="*/ 93 h 129"/>
                  <a:gd name="T48" fmla="*/ 73 w 74"/>
                  <a:gd name="T49" fmla="*/ 83 h 129"/>
                  <a:gd name="T50" fmla="*/ 62 w 74"/>
                  <a:gd name="T51" fmla="*/ 63 h 129"/>
                  <a:gd name="T52" fmla="*/ 45 w 74"/>
                  <a:gd name="T53" fmla="*/ 53 h 129"/>
                  <a:gd name="T54" fmla="*/ 38 w 74"/>
                  <a:gd name="T55" fmla="*/ 52 h 129"/>
                  <a:gd name="T56" fmla="*/ 38 w 74"/>
                  <a:gd name="T57" fmla="*/ 52 h 129"/>
                  <a:gd name="T58" fmla="*/ 38 w 74"/>
                  <a:gd name="T59" fmla="*/ 52 h 129"/>
                  <a:gd name="T60" fmla="*/ 38 w 74"/>
                  <a:gd name="T61" fmla="*/ 49 h 129"/>
                  <a:gd name="T62" fmla="*/ 40 w 74"/>
                  <a:gd name="T63" fmla="*/ 39 h 129"/>
                  <a:gd name="T64" fmla="*/ 35 w 74"/>
                  <a:gd name="T65" fmla="*/ 20 h 129"/>
                  <a:gd name="T66" fmla="*/ 12 w 74"/>
                  <a:gd name="T67" fmla="*/ 2 h 129"/>
                  <a:gd name="T68" fmla="*/ 11 w 74"/>
                  <a:gd name="T69" fmla="*/ 2 h 129"/>
                  <a:gd name="T70" fmla="*/ 2 w 7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9">
                    <a:moveTo>
                      <a:pt x="2" y="0"/>
                    </a:moveTo>
                    <a:cubicBezTo>
                      <a:pt x="3" y="1"/>
                      <a:pt x="3" y="1"/>
                      <a:pt x="3" y="1"/>
                    </a:cubicBezTo>
                    <a:cubicBezTo>
                      <a:pt x="6" y="7"/>
                      <a:pt x="8" y="14"/>
                      <a:pt x="8" y="20"/>
                    </a:cubicBezTo>
                    <a:cubicBezTo>
                      <a:pt x="8" y="27"/>
                      <a:pt x="6" y="34"/>
                      <a:pt x="2" y="39"/>
                    </a:cubicBezTo>
                    <a:cubicBezTo>
                      <a:pt x="2" y="40"/>
                      <a:pt x="1" y="41"/>
                      <a:pt x="0" y="42"/>
                    </a:cubicBezTo>
                    <a:cubicBezTo>
                      <a:pt x="0" y="42"/>
                      <a:pt x="0" y="42"/>
                      <a:pt x="0" y="42"/>
                    </a:cubicBezTo>
                    <a:cubicBezTo>
                      <a:pt x="9" y="49"/>
                      <a:pt x="18" y="56"/>
                      <a:pt x="23" y="66"/>
                    </a:cubicBezTo>
                    <a:cubicBezTo>
                      <a:pt x="28" y="74"/>
                      <a:pt x="30" y="83"/>
                      <a:pt x="30" y="93"/>
                    </a:cubicBezTo>
                    <a:cubicBezTo>
                      <a:pt x="30" y="100"/>
                      <a:pt x="29" y="107"/>
                      <a:pt x="26" y="114"/>
                    </a:cubicBezTo>
                    <a:cubicBezTo>
                      <a:pt x="29" y="115"/>
                      <a:pt x="32" y="116"/>
                      <a:pt x="34" y="118"/>
                    </a:cubicBezTo>
                    <a:cubicBezTo>
                      <a:pt x="39" y="121"/>
                      <a:pt x="43" y="124"/>
                      <a:pt x="47" y="129"/>
                    </a:cubicBezTo>
                    <a:cubicBezTo>
                      <a:pt x="52" y="127"/>
                      <a:pt x="58" y="124"/>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7" y="115"/>
                      <a:pt x="71" y="109"/>
                      <a:pt x="73" y="103"/>
                    </a:cubicBezTo>
                    <a:cubicBezTo>
                      <a:pt x="73" y="99"/>
                      <a:pt x="74" y="96"/>
                      <a:pt x="74" y="93"/>
                    </a:cubicBezTo>
                    <a:cubicBezTo>
                      <a:pt x="74" y="89"/>
                      <a:pt x="74" y="86"/>
                      <a:pt x="73" y="83"/>
                    </a:cubicBezTo>
                    <a:cubicBezTo>
                      <a:pt x="72" y="75"/>
                      <a:pt x="67" y="69"/>
                      <a:pt x="62" y="63"/>
                    </a:cubicBezTo>
                    <a:cubicBezTo>
                      <a:pt x="57" y="58"/>
                      <a:pt x="52" y="55"/>
                      <a:pt x="45" y="53"/>
                    </a:cubicBezTo>
                    <a:cubicBezTo>
                      <a:pt x="43" y="52"/>
                      <a:pt x="40" y="52"/>
                      <a:pt x="38" y="52"/>
                    </a:cubicBezTo>
                    <a:cubicBezTo>
                      <a:pt x="38" y="52"/>
                      <a:pt x="38" y="52"/>
                      <a:pt x="38" y="52"/>
                    </a:cubicBezTo>
                    <a:cubicBezTo>
                      <a:pt x="38" y="52"/>
                      <a:pt x="38" y="52"/>
                      <a:pt x="38" y="52"/>
                    </a:cubicBezTo>
                    <a:cubicBezTo>
                      <a:pt x="38" y="51"/>
                      <a:pt x="38" y="50"/>
                      <a:pt x="38" y="49"/>
                    </a:cubicBezTo>
                    <a:cubicBezTo>
                      <a:pt x="39" y="46"/>
                      <a:pt x="40" y="43"/>
                      <a:pt x="40" y="39"/>
                    </a:cubicBezTo>
                    <a:cubicBezTo>
                      <a:pt x="40" y="32"/>
                      <a:pt x="38" y="26"/>
                      <a:pt x="35" y="20"/>
                    </a:cubicBezTo>
                    <a:cubicBezTo>
                      <a:pt x="30" y="11"/>
                      <a:pt x="21" y="5"/>
                      <a:pt x="12" y="2"/>
                    </a:cubicBezTo>
                    <a:cubicBezTo>
                      <a:pt x="11" y="2"/>
                      <a:pt x="11" y="2"/>
                      <a:pt x="11" y="2"/>
                    </a:cubicBezTo>
                    <a:cubicBezTo>
                      <a:pt x="8" y="1"/>
                      <a:pt x="5" y="1"/>
                      <a:pt x="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44"/>
              <p:cNvSpPr/>
              <p:nvPr/>
            </p:nvSpPr>
            <p:spPr bwMode="auto">
              <a:xfrm>
                <a:off x="3469" y="2858"/>
                <a:ext cx="328" cy="289"/>
              </a:xfrm>
              <a:custGeom>
                <a:avLst/>
                <a:gdLst>
                  <a:gd name="T0" fmla="*/ 39 w 125"/>
                  <a:gd name="T1" fmla="*/ 0 h 104"/>
                  <a:gd name="T2" fmla="*/ 13 w 125"/>
                  <a:gd name="T3" fmla="*/ 11 h 104"/>
                  <a:gd name="T4" fmla="*/ 6 w 125"/>
                  <a:gd name="T5" fmla="*/ 20 h 104"/>
                  <a:gd name="T6" fmla="*/ 6 w 125"/>
                  <a:gd name="T7" fmla="*/ 20 h 104"/>
                  <a:gd name="T8" fmla="*/ 0 w 125"/>
                  <a:gd name="T9" fmla="*/ 17 h 104"/>
                  <a:gd name="T10" fmla="*/ 0 w 125"/>
                  <a:gd name="T11" fmla="*/ 18 h 104"/>
                  <a:gd name="T12" fmla="*/ 9 w 125"/>
                  <a:gd name="T13" fmla="*/ 41 h 104"/>
                  <a:gd name="T14" fmla="*/ 24 w 125"/>
                  <a:gd name="T15" fmla="*/ 39 h 104"/>
                  <a:gd name="T16" fmla="*/ 63 w 125"/>
                  <a:gd name="T17" fmla="*/ 55 h 104"/>
                  <a:gd name="T18" fmla="*/ 80 w 125"/>
                  <a:gd name="T19" fmla="*/ 94 h 104"/>
                  <a:gd name="T20" fmla="*/ 79 w 125"/>
                  <a:gd name="T21" fmla="*/ 98 h 104"/>
                  <a:gd name="T22" fmla="*/ 90 w 125"/>
                  <a:gd name="T23" fmla="*/ 97 h 104"/>
                  <a:gd name="T24" fmla="*/ 117 w 125"/>
                  <a:gd name="T25" fmla="*/ 104 h 104"/>
                  <a:gd name="T26" fmla="*/ 119 w 125"/>
                  <a:gd name="T27" fmla="*/ 101 h 104"/>
                  <a:gd name="T28" fmla="*/ 125 w 125"/>
                  <a:gd name="T29" fmla="*/ 82 h 104"/>
                  <a:gd name="T30" fmla="*/ 120 w 125"/>
                  <a:gd name="T31" fmla="*/ 63 h 104"/>
                  <a:gd name="T32" fmla="*/ 119 w 125"/>
                  <a:gd name="T33" fmla="*/ 62 h 104"/>
                  <a:gd name="T34" fmla="*/ 119 w 125"/>
                  <a:gd name="T35" fmla="*/ 62 h 104"/>
                  <a:gd name="T36" fmla="*/ 105 w 125"/>
                  <a:gd name="T37" fmla="*/ 47 h 104"/>
                  <a:gd name="T38" fmla="*/ 104 w 125"/>
                  <a:gd name="T39" fmla="*/ 47 h 104"/>
                  <a:gd name="T40" fmla="*/ 86 w 125"/>
                  <a:gd name="T41" fmla="*/ 41 h 104"/>
                  <a:gd name="T42" fmla="*/ 85 w 125"/>
                  <a:gd name="T43" fmla="*/ 41 h 104"/>
                  <a:gd name="T44" fmla="*/ 78 w 125"/>
                  <a:gd name="T45" fmla="*/ 42 h 104"/>
                  <a:gd name="T46" fmla="*/ 78 w 125"/>
                  <a:gd name="T47" fmla="*/ 42 h 104"/>
                  <a:gd name="T48" fmla="*/ 78 w 125"/>
                  <a:gd name="T49" fmla="*/ 42 h 104"/>
                  <a:gd name="T50" fmla="*/ 78 w 125"/>
                  <a:gd name="T51" fmla="*/ 39 h 104"/>
                  <a:gd name="T52" fmla="*/ 78 w 125"/>
                  <a:gd name="T53" fmla="*/ 39 h 104"/>
                  <a:gd name="T54" fmla="*/ 67 w 125"/>
                  <a:gd name="T55" fmla="*/ 12 h 104"/>
                  <a:gd name="T56" fmla="*/ 40 w 125"/>
                  <a:gd name="T57" fmla="*/ 0 h 104"/>
                  <a:gd name="T58" fmla="*/ 39 w 125"/>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04">
                    <a:moveTo>
                      <a:pt x="39" y="0"/>
                    </a:moveTo>
                    <a:cubicBezTo>
                      <a:pt x="29" y="0"/>
                      <a:pt x="20" y="4"/>
                      <a:pt x="13" y="11"/>
                    </a:cubicBezTo>
                    <a:cubicBezTo>
                      <a:pt x="10" y="14"/>
                      <a:pt x="7" y="17"/>
                      <a:pt x="6" y="20"/>
                    </a:cubicBezTo>
                    <a:cubicBezTo>
                      <a:pt x="6" y="20"/>
                      <a:pt x="6" y="20"/>
                      <a:pt x="6" y="20"/>
                    </a:cubicBezTo>
                    <a:cubicBezTo>
                      <a:pt x="4" y="19"/>
                      <a:pt x="2" y="18"/>
                      <a:pt x="0" y="17"/>
                    </a:cubicBezTo>
                    <a:cubicBezTo>
                      <a:pt x="0" y="18"/>
                      <a:pt x="0" y="18"/>
                      <a:pt x="0" y="18"/>
                    </a:cubicBezTo>
                    <a:cubicBezTo>
                      <a:pt x="5" y="24"/>
                      <a:pt x="9" y="33"/>
                      <a:pt x="9" y="41"/>
                    </a:cubicBezTo>
                    <a:cubicBezTo>
                      <a:pt x="14" y="40"/>
                      <a:pt x="19" y="39"/>
                      <a:pt x="24" y="39"/>
                    </a:cubicBezTo>
                    <a:cubicBezTo>
                      <a:pt x="39" y="39"/>
                      <a:pt x="53" y="45"/>
                      <a:pt x="63" y="55"/>
                    </a:cubicBezTo>
                    <a:cubicBezTo>
                      <a:pt x="74" y="66"/>
                      <a:pt x="80" y="80"/>
                      <a:pt x="80" y="94"/>
                    </a:cubicBezTo>
                    <a:cubicBezTo>
                      <a:pt x="80" y="96"/>
                      <a:pt x="79" y="97"/>
                      <a:pt x="79" y="98"/>
                    </a:cubicBezTo>
                    <a:cubicBezTo>
                      <a:pt x="83" y="97"/>
                      <a:pt x="87" y="97"/>
                      <a:pt x="90" y="97"/>
                    </a:cubicBezTo>
                    <a:cubicBezTo>
                      <a:pt x="100" y="97"/>
                      <a:pt x="109" y="99"/>
                      <a:pt x="117" y="104"/>
                    </a:cubicBezTo>
                    <a:cubicBezTo>
                      <a:pt x="118" y="103"/>
                      <a:pt x="119" y="102"/>
                      <a:pt x="119" y="101"/>
                    </a:cubicBezTo>
                    <a:cubicBezTo>
                      <a:pt x="123" y="96"/>
                      <a:pt x="125" y="89"/>
                      <a:pt x="125" y="82"/>
                    </a:cubicBezTo>
                    <a:cubicBezTo>
                      <a:pt x="125" y="76"/>
                      <a:pt x="123" y="69"/>
                      <a:pt x="120" y="63"/>
                    </a:cubicBezTo>
                    <a:cubicBezTo>
                      <a:pt x="120" y="63"/>
                      <a:pt x="120" y="63"/>
                      <a:pt x="119" y="62"/>
                    </a:cubicBezTo>
                    <a:cubicBezTo>
                      <a:pt x="119" y="62"/>
                      <a:pt x="119" y="62"/>
                      <a:pt x="119" y="62"/>
                    </a:cubicBezTo>
                    <a:cubicBezTo>
                      <a:pt x="116" y="56"/>
                      <a:pt x="110" y="51"/>
                      <a:pt x="105" y="47"/>
                    </a:cubicBezTo>
                    <a:cubicBezTo>
                      <a:pt x="105" y="47"/>
                      <a:pt x="104" y="47"/>
                      <a:pt x="104" y="47"/>
                    </a:cubicBezTo>
                    <a:cubicBezTo>
                      <a:pt x="99" y="43"/>
                      <a:pt x="92" y="41"/>
                      <a:pt x="86" y="41"/>
                    </a:cubicBezTo>
                    <a:cubicBezTo>
                      <a:pt x="85" y="41"/>
                      <a:pt x="85" y="41"/>
                      <a:pt x="85" y="41"/>
                    </a:cubicBezTo>
                    <a:cubicBezTo>
                      <a:pt x="83" y="41"/>
                      <a:pt x="80" y="42"/>
                      <a:pt x="78" y="42"/>
                    </a:cubicBezTo>
                    <a:cubicBezTo>
                      <a:pt x="78" y="42"/>
                      <a:pt x="78" y="42"/>
                      <a:pt x="78" y="42"/>
                    </a:cubicBezTo>
                    <a:cubicBezTo>
                      <a:pt x="78" y="42"/>
                      <a:pt x="78" y="42"/>
                      <a:pt x="78" y="42"/>
                    </a:cubicBezTo>
                    <a:cubicBezTo>
                      <a:pt x="78" y="41"/>
                      <a:pt x="78" y="40"/>
                      <a:pt x="78" y="39"/>
                    </a:cubicBezTo>
                    <a:cubicBezTo>
                      <a:pt x="78" y="39"/>
                      <a:pt x="78" y="39"/>
                      <a:pt x="78" y="39"/>
                    </a:cubicBezTo>
                    <a:cubicBezTo>
                      <a:pt x="78" y="29"/>
                      <a:pt x="74" y="19"/>
                      <a:pt x="67" y="12"/>
                    </a:cubicBezTo>
                    <a:cubicBezTo>
                      <a:pt x="60" y="5"/>
                      <a:pt x="50" y="0"/>
                      <a:pt x="40" y="0"/>
                    </a:cubicBezTo>
                    <a:cubicBezTo>
                      <a:pt x="40" y="0"/>
                      <a:pt x="40" y="0"/>
                      <a:pt x="3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45"/>
              <p:cNvSpPr/>
              <p:nvPr/>
            </p:nvSpPr>
            <p:spPr bwMode="auto">
              <a:xfrm>
                <a:off x="3553" y="3347"/>
                <a:ext cx="368" cy="426"/>
              </a:xfrm>
              <a:custGeom>
                <a:avLst/>
                <a:gdLst>
                  <a:gd name="T0" fmla="*/ 111 w 140"/>
                  <a:gd name="T1" fmla="*/ 0 h 153"/>
                  <a:gd name="T2" fmla="*/ 108 w 140"/>
                  <a:gd name="T3" fmla="*/ 6 h 153"/>
                  <a:gd name="T4" fmla="*/ 78 w 140"/>
                  <a:gd name="T5" fmla="*/ 30 h 153"/>
                  <a:gd name="T6" fmla="*/ 86 w 140"/>
                  <a:gd name="T7" fmla="*/ 60 h 153"/>
                  <a:gd name="T8" fmla="*/ 69 w 140"/>
                  <a:gd name="T9" fmla="*/ 103 h 153"/>
                  <a:gd name="T10" fmla="*/ 27 w 140"/>
                  <a:gd name="T11" fmla="*/ 120 h 153"/>
                  <a:gd name="T12" fmla="*/ 13 w 140"/>
                  <a:gd name="T13" fmla="*/ 118 h 153"/>
                  <a:gd name="T14" fmla="*/ 0 w 140"/>
                  <a:gd name="T15" fmla="*/ 136 h 153"/>
                  <a:gd name="T16" fmla="*/ 13 w 140"/>
                  <a:gd name="T17" fmla="*/ 130 h 153"/>
                  <a:gd name="T18" fmla="*/ 13 w 140"/>
                  <a:gd name="T19" fmla="*/ 130 h 153"/>
                  <a:gd name="T20" fmla="*/ 13 w 140"/>
                  <a:gd name="T21" fmla="*/ 130 h 153"/>
                  <a:gd name="T22" fmla="*/ 13 w 140"/>
                  <a:gd name="T23" fmla="*/ 130 h 153"/>
                  <a:gd name="T24" fmla="*/ 13 w 140"/>
                  <a:gd name="T25" fmla="*/ 130 h 153"/>
                  <a:gd name="T26" fmla="*/ 15 w 140"/>
                  <a:gd name="T27" fmla="*/ 130 h 153"/>
                  <a:gd name="T28" fmla="*/ 41 w 140"/>
                  <a:gd name="T29" fmla="*/ 153 h 153"/>
                  <a:gd name="T30" fmla="*/ 42 w 140"/>
                  <a:gd name="T31" fmla="*/ 153 h 153"/>
                  <a:gd name="T32" fmla="*/ 67 w 140"/>
                  <a:gd name="T33" fmla="*/ 135 h 153"/>
                  <a:gd name="T34" fmla="*/ 77 w 140"/>
                  <a:gd name="T35" fmla="*/ 137 h 153"/>
                  <a:gd name="T36" fmla="*/ 77 w 140"/>
                  <a:gd name="T37" fmla="*/ 137 h 153"/>
                  <a:gd name="T38" fmla="*/ 106 w 140"/>
                  <a:gd name="T39" fmla="*/ 125 h 153"/>
                  <a:gd name="T40" fmla="*/ 119 w 140"/>
                  <a:gd name="T41" fmla="*/ 96 h 153"/>
                  <a:gd name="T42" fmla="*/ 119 w 140"/>
                  <a:gd name="T43" fmla="*/ 95 h 153"/>
                  <a:gd name="T44" fmla="*/ 113 w 140"/>
                  <a:gd name="T45" fmla="*/ 75 h 153"/>
                  <a:gd name="T46" fmla="*/ 113 w 140"/>
                  <a:gd name="T47" fmla="*/ 75 h 153"/>
                  <a:gd name="T48" fmla="*/ 113 w 140"/>
                  <a:gd name="T49" fmla="*/ 75 h 153"/>
                  <a:gd name="T50" fmla="*/ 134 w 140"/>
                  <a:gd name="T51" fmla="*/ 58 h 153"/>
                  <a:gd name="T52" fmla="*/ 140 w 140"/>
                  <a:gd name="T53" fmla="*/ 39 h 153"/>
                  <a:gd name="T54" fmla="*/ 140 w 140"/>
                  <a:gd name="T55" fmla="*/ 39 h 153"/>
                  <a:gd name="T56" fmla="*/ 135 w 140"/>
                  <a:gd name="T57" fmla="*/ 20 h 153"/>
                  <a:gd name="T58" fmla="*/ 135 w 140"/>
                  <a:gd name="T59" fmla="*/ 20 h 153"/>
                  <a:gd name="T60" fmla="*/ 132 w 140"/>
                  <a:gd name="T61" fmla="*/ 15 h 153"/>
                  <a:gd name="T62" fmla="*/ 132 w 140"/>
                  <a:gd name="T63" fmla="*/ 15 h 153"/>
                  <a:gd name="T64" fmla="*/ 119 w 140"/>
                  <a:gd name="T65" fmla="*/ 4 h 153"/>
                  <a:gd name="T66" fmla="*/ 111 w 140"/>
                  <a:gd name="T6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53">
                    <a:moveTo>
                      <a:pt x="111" y="0"/>
                    </a:moveTo>
                    <a:cubicBezTo>
                      <a:pt x="110" y="2"/>
                      <a:pt x="109" y="4"/>
                      <a:pt x="108" y="6"/>
                    </a:cubicBezTo>
                    <a:cubicBezTo>
                      <a:pt x="101" y="18"/>
                      <a:pt x="91" y="26"/>
                      <a:pt x="78" y="30"/>
                    </a:cubicBezTo>
                    <a:cubicBezTo>
                      <a:pt x="83" y="39"/>
                      <a:pt x="86" y="50"/>
                      <a:pt x="86" y="60"/>
                    </a:cubicBezTo>
                    <a:cubicBezTo>
                      <a:pt x="86" y="76"/>
                      <a:pt x="80" y="91"/>
                      <a:pt x="69" y="103"/>
                    </a:cubicBezTo>
                    <a:cubicBezTo>
                      <a:pt x="58" y="114"/>
                      <a:pt x="43" y="120"/>
                      <a:pt x="27" y="120"/>
                    </a:cubicBezTo>
                    <a:cubicBezTo>
                      <a:pt x="22" y="120"/>
                      <a:pt x="17" y="119"/>
                      <a:pt x="13" y="118"/>
                    </a:cubicBezTo>
                    <a:cubicBezTo>
                      <a:pt x="10" y="125"/>
                      <a:pt x="6" y="132"/>
                      <a:pt x="0" y="136"/>
                    </a:cubicBezTo>
                    <a:cubicBezTo>
                      <a:pt x="4" y="135"/>
                      <a:pt x="9" y="133"/>
                      <a:pt x="13" y="130"/>
                    </a:cubicBezTo>
                    <a:cubicBezTo>
                      <a:pt x="13" y="130"/>
                      <a:pt x="13" y="130"/>
                      <a:pt x="13" y="130"/>
                    </a:cubicBezTo>
                    <a:cubicBezTo>
                      <a:pt x="13" y="130"/>
                      <a:pt x="13" y="130"/>
                      <a:pt x="13" y="130"/>
                    </a:cubicBezTo>
                    <a:cubicBezTo>
                      <a:pt x="13" y="130"/>
                      <a:pt x="13" y="130"/>
                      <a:pt x="13" y="130"/>
                    </a:cubicBezTo>
                    <a:cubicBezTo>
                      <a:pt x="13" y="130"/>
                      <a:pt x="13" y="130"/>
                      <a:pt x="13" y="130"/>
                    </a:cubicBezTo>
                    <a:cubicBezTo>
                      <a:pt x="14" y="130"/>
                      <a:pt x="15" y="130"/>
                      <a:pt x="15" y="130"/>
                    </a:cubicBezTo>
                    <a:cubicBezTo>
                      <a:pt x="17" y="143"/>
                      <a:pt x="28" y="153"/>
                      <a:pt x="41" y="153"/>
                    </a:cubicBezTo>
                    <a:cubicBezTo>
                      <a:pt x="42" y="153"/>
                      <a:pt x="42" y="153"/>
                      <a:pt x="42" y="153"/>
                    </a:cubicBezTo>
                    <a:cubicBezTo>
                      <a:pt x="53" y="153"/>
                      <a:pt x="63" y="146"/>
                      <a:pt x="67" y="135"/>
                    </a:cubicBezTo>
                    <a:cubicBezTo>
                      <a:pt x="70" y="136"/>
                      <a:pt x="73" y="137"/>
                      <a:pt x="77" y="137"/>
                    </a:cubicBezTo>
                    <a:cubicBezTo>
                      <a:pt x="77" y="137"/>
                      <a:pt x="77" y="137"/>
                      <a:pt x="77" y="137"/>
                    </a:cubicBezTo>
                    <a:cubicBezTo>
                      <a:pt x="88" y="137"/>
                      <a:pt x="98" y="133"/>
                      <a:pt x="106" y="125"/>
                    </a:cubicBezTo>
                    <a:cubicBezTo>
                      <a:pt x="114" y="117"/>
                      <a:pt x="119" y="107"/>
                      <a:pt x="119" y="96"/>
                    </a:cubicBezTo>
                    <a:cubicBezTo>
                      <a:pt x="119" y="96"/>
                      <a:pt x="119" y="96"/>
                      <a:pt x="119" y="95"/>
                    </a:cubicBezTo>
                    <a:cubicBezTo>
                      <a:pt x="119" y="88"/>
                      <a:pt x="117" y="81"/>
                      <a:pt x="113" y="75"/>
                    </a:cubicBezTo>
                    <a:cubicBezTo>
                      <a:pt x="113" y="75"/>
                      <a:pt x="113" y="75"/>
                      <a:pt x="113" y="75"/>
                    </a:cubicBezTo>
                    <a:cubicBezTo>
                      <a:pt x="113" y="75"/>
                      <a:pt x="113" y="75"/>
                      <a:pt x="113" y="75"/>
                    </a:cubicBezTo>
                    <a:cubicBezTo>
                      <a:pt x="122" y="72"/>
                      <a:pt x="130" y="66"/>
                      <a:pt x="134" y="58"/>
                    </a:cubicBezTo>
                    <a:cubicBezTo>
                      <a:pt x="138" y="53"/>
                      <a:pt x="140" y="46"/>
                      <a:pt x="140" y="39"/>
                    </a:cubicBezTo>
                    <a:cubicBezTo>
                      <a:pt x="140" y="39"/>
                      <a:pt x="140" y="39"/>
                      <a:pt x="140" y="39"/>
                    </a:cubicBezTo>
                    <a:cubicBezTo>
                      <a:pt x="140" y="32"/>
                      <a:pt x="138" y="26"/>
                      <a:pt x="135" y="20"/>
                    </a:cubicBezTo>
                    <a:cubicBezTo>
                      <a:pt x="135" y="20"/>
                      <a:pt x="135" y="20"/>
                      <a:pt x="135" y="20"/>
                    </a:cubicBezTo>
                    <a:cubicBezTo>
                      <a:pt x="134" y="18"/>
                      <a:pt x="133" y="16"/>
                      <a:pt x="132" y="15"/>
                    </a:cubicBezTo>
                    <a:cubicBezTo>
                      <a:pt x="132" y="15"/>
                      <a:pt x="132" y="15"/>
                      <a:pt x="132" y="15"/>
                    </a:cubicBezTo>
                    <a:cubicBezTo>
                      <a:pt x="128" y="10"/>
                      <a:pt x="124" y="7"/>
                      <a:pt x="119" y="4"/>
                    </a:cubicBezTo>
                    <a:cubicBezTo>
                      <a:pt x="117" y="2"/>
                      <a:pt x="114" y="1"/>
                      <a:pt x="11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46"/>
              <p:cNvSpPr/>
              <p:nvPr/>
            </p:nvSpPr>
            <p:spPr bwMode="auto">
              <a:xfrm>
                <a:off x="3469" y="2908"/>
                <a:ext cx="24" cy="75"/>
              </a:xfrm>
              <a:custGeom>
                <a:avLst/>
                <a:gdLst>
                  <a:gd name="T0" fmla="*/ 0 w 9"/>
                  <a:gd name="T1" fmla="*/ 0 h 27"/>
                  <a:gd name="T2" fmla="*/ 0 w 9"/>
                  <a:gd name="T3" fmla="*/ 27 h 27"/>
                  <a:gd name="T4" fmla="*/ 9 w 9"/>
                  <a:gd name="T5" fmla="*/ 23 h 27"/>
                  <a:gd name="T6" fmla="*/ 0 w 9"/>
                  <a:gd name="T7" fmla="*/ 0 h 27"/>
                </a:gdLst>
                <a:ahLst/>
                <a:cxnLst>
                  <a:cxn ang="0">
                    <a:pos x="T0" y="T1"/>
                  </a:cxn>
                  <a:cxn ang="0">
                    <a:pos x="T2" y="T3"/>
                  </a:cxn>
                  <a:cxn ang="0">
                    <a:pos x="T4" y="T5"/>
                  </a:cxn>
                  <a:cxn ang="0">
                    <a:pos x="T6" y="T7"/>
                  </a:cxn>
                </a:cxnLst>
                <a:rect l="0" t="0" r="r" b="b"/>
                <a:pathLst>
                  <a:path w="9" h="27">
                    <a:moveTo>
                      <a:pt x="0" y="0"/>
                    </a:moveTo>
                    <a:cubicBezTo>
                      <a:pt x="0" y="27"/>
                      <a:pt x="0" y="27"/>
                      <a:pt x="0" y="27"/>
                    </a:cubicBezTo>
                    <a:cubicBezTo>
                      <a:pt x="3" y="25"/>
                      <a:pt x="6" y="24"/>
                      <a:pt x="9" y="23"/>
                    </a:cubicBezTo>
                    <a:cubicBezTo>
                      <a:pt x="9" y="15"/>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47"/>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48"/>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49"/>
              <p:cNvSpPr/>
              <p:nvPr/>
            </p:nvSpPr>
            <p:spPr bwMode="auto">
              <a:xfrm>
                <a:off x="3469" y="3742"/>
                <a:ext cx="63" cy="556"/>
              </a:xfrm>
              <a:custGeom>
                <a:avLst/>
                <a:gdLst>
                  <a:gd name="T0" fmla="*/ 20 w 24"/>
                  <a:gd name="T1" fmla="*/ 0 h 200"/>
                  <a:gd name="T2" fmla="*/ 9 w 24"/>
                  <a:gd name="T3" fmla="*/ 2 h 200"/>
                  <a:gd name="T4" fmla="*/ 0 w 24"/>
                  <a:gd name="T5" fmla="*/ 1 h 200"/>
                  <a:gd name="T6" fmla="*/ 0 w 24"/>
                  <a:gd name="T7" fmla="*/ 193 h 200"/>
                  <a:gd name="T8" fmla="*/ 24 w 24"/>
                  <a:gd name="T9" fmla="*/ 200 h 200"/>
                  <a:gd name="T10" fmla="*/ 20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0" y="0"/>
                    </a:moveTo>
                    <a:cubicBezTo>
                      <a:pt x="16" y="1"/>
                      <a:pt x="12" y="2"/>
                      <a:pt x="9" y="2"/>
                    </a:cubicBezTo>
                    <a:cubicBezTo>
                      <a:pt x="6" y="2"/>
                      <a:pt x="3" y="1"/>
                      <a:pt x="0" y="1"/>
                    </a:cubicBezTo>
                    <a:cubicBezTo>
                      <a:pt x="0" y="193"/>
                      <a:pt x="0" y="193"/>
                      <a:pt x="0" y="193"/>
                    </a:cubicBezTo>
                    <a:cubicBezTo>
                      <a:pt x="24" y="200"/>
                      <a:pt x="24" y="200"/>
                      <a:pt x="24" y="200"/>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50"/>
              <p:cNvSpPr/>
              <p:nvPr/>
            </p:nvSpPr>
            <p:spPr bwMode="auto">
              <a:xfrm>
                <a:off x="3469" y="2966"/>
                <a:ext cx="386" cy="782"/>
              </a:xfrm>
              <a:custGeom>
                <a:avLst/>
                <a:gdLst>
                  <a:gd name="T0" fmla="*/ 24 w 147"/>
                  <a:gd name="T1" fmla="*/ 0 h 281"/>
                  <a:gd name="T2" fmla="*/ 9 w 147"/>
                  <a:gd name="T3" fmla="*/ 2 h 281"/>
                  <a:gd name="T4" fmla="*/ 0 w 147"/>
                  <a:gd name="T5" fmla="*/ 6 h 281"/>
                  <a:gd name="T6" fmla="*/ 0 w 147"/>
                  <a:gd name="T7" fmla="*/ 280 h 281"/>
                  <a:gd name="T8" fmla="*/ 9 w 147"/>
                  <a:gd name="T9" fmla="*/ 281 h 281"/>
                  <a:gd name="T10" fmla="*/ 20 w 147"/>
                  <a:gd name="T11" fmla="*/ 279 h 281"/>
                  <a:gd name="T12" fmla="*/ 20 w 147"/>
                  <a:gd name="T13" fmla="*/ 279 h 281"/>
                  <a:gd name="T14" fmla="*/ 32 w 147"/>
                  <a:gd name="T15" fmla="*/ 273 h 281"/>
                  <a:gd name="T16" fmla="*/ 32 w 147"/>
                  <a:gd name="T17" fmla="*/ 273 h 281"/>
                  <a:gd name="T18" fmla="*/ 45 w 147"/>
                  <a:gd name="T19" fmla="*/ 255 h 281"/>
                  <a:gd name="T20" fmla="*/ 59 w 147"/>
                  <a:gd name="T21" fmla="*/ 257 h 281"/>
                  <a:gd name="T22" fmla="*/ 101 w 147"/>
                  <a:gd name="T23" fmla="*/ 240 h 281"/>
                  <a:gd name="T24" fmla="*/ 118 w 147"/>
                  <a:gd name="T25" fmla="*/ 197 h 281"/>
                  <a:gd name="T26" fmla="*/ 110 w 147"/>
                  <a:gd name="T27" fmla="*/ 167 h 281"/>
                  <a:gd name="T28" fmla="*/ 140 w 147"/>
                  <a:gd name="T29" fmla="*/ 143 h 281"/>
                  <a:gd name="T30" fmla="*/ 143 w 147"/>
                  <a:gd name="T31" fmla="*/ 137 h 281"/>
                  <a:gd name="T32" fmla="*/ 147 w 147"/>
                  <a:gd name="T33" fmla="*/ 116 h 281"/>
                  <a:gd name="T34" fmla="*/ 140 w 147"/>
                  <a:gd name="T35" fmla="*/ 89 h 281"/>
                  <a:gd name="T36" fmla="*/ 117 w 147"/>
                  <a:gd name="T37" fmla="*/ 65 h 281"/>
                  <a:gd name="T38" fmla="*/ 117 w 147"/>
                  <a:gd name="T39" fmla="*/ 65 h 281"/>
                  <a:gd name="T40" fmla="*/ 90 w 147"/>
                  <a:gd name="T41" fmla="*/ 58 h 281"/>
                  <a:gd name="T42" fmla="*/ 79 w 147"/>
                  <a:gd name="T43" fmla="*/ 59 h 281"/>
                  <a:gd name="T44" fmla="*/ 80 w 147"/>
                  <a:gd name="T45" fmla="*/ 55 h 281"/>
                  <a:gd name="T46" fmla="*/ 63 w 147"/>
                  <a:gd name="T47" fmla="*/ 16 h 281"/>
                  <a:gd name="T48" fmla="*/ 24 w 147"/>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81">
                    <a:moveTo>
                      <a:pt x="24" y="0"/>
                    </a:moveTo>
                    <a:cubicBezTo>
                      <a:pt x="19" y="0"/>
                      <a:pt x="14" y="1"/>
                      <a:pt x="9" y="2"/>
                    </a:cubicBezTo>
                    <a:cubicBezTo>
                      <a:pt x="6" y="3"/>
                      <a:pt x="3" y="4"/>
                      <a:pt x="0" y="6"/>
                    </a:cubicBezTo>
                    <a:cubicBezTo>
                      <a:pt x="0" y="280"/>
                      <a:pt x="0" y="280"/>
                      <a:pt x="0" y="280"/>
                    </a:cubicBezTo>
                    <a:cubicBezTo>
                      <a:pt x="3" y="280"/>
                      <a:pt x="6" y="281"/>
                      <a:pt x="9" y="281"/>
                    </a:cubicBezTo>
                    <a:cubicBezTo>
                      <a:pt x="12" y="281"/>
                      <a:pt x="16" y="280"/>
                      <a:pt x="20" y="279"/>
                    </a:cubicBezTo>
                    <a:cubicBezTo>
                      <a:pt x="20" y="279"/>
                      <a:pt x="20" y="279"/>
                      <a:pt x="20" y="279"/>
                    </a:cubicBezTo>
                    <a:cubicBezTo>
                      <a:pt x="24" y="278"/>
                      <a:pt x="28" y="276"/>
                      <a:pt x="32" y="273"/>
                    </a:cubicBezTo>
                    <a:cubicBezTo>
                      <a:pt x="32" y="273"/>
                      <a:pt x="32" y="273"/>
                      <a:pt x="32" y="273"/>
                    </a:cubicBezTo>
                    <a:cubicBezTo>
                      <a:pt x="38" y="269"/>
                      <a:pt x="42" y="262"/>
                      <a:pt x="45" y="255"/>
                    </a:cubicBezTo>
                    <a:cubicBezTo>
                      <a:pt x="49" y="256"/>
                      <a:pt x="54" y="257"/>
                      <a:pt x="59" y="257"/>
                    </a:cubicBezTo>
                    <a:cubicBezTo>
                      <a:pt x="75" y="257"/>
                      <a:pt x="90" y="251"/>
                      <a:pt x="101" y="240"/>
                    </a:cubicBezTo>
                    <a:cubicBezTo>
                      <a:pt x="112" y="228"/>
                      <a:pt x="118" y="213"/>
                      <a:pt x="118" y="197"/>
                    </a:cubicBezTo>
                    <a:cubicBezTo>
                      <a:pt x="118" y="187"/>
                      <a:pt x="115" y="176"/>
                      <a:pt x="110" y="167"/>
                    </a:cubicBezTo>
                    <a:cubicBezTo>
                      <a:pt x="123" y="163"/>
                      <a:pt x="133" y="155"/>
                      <a:pt x="140" y="143"/>
                    </a:cubicBezTo>
                    <a:cubicBezTo>
                      <a:pt x="141" y="141"/>
                      <a:pt x="142" y="139"/>
                      <a:pt x="143" y="137"/>
                    </a:cubicBezTo>
                    <a:cubicBezTo>
                      <a:pt x="146" y="130"/>
                      <a:pt x="147" y="123"/>
                      <a:pt x="147" y="116"/>
                    </a:cubicBezTo>
                    <a:cubicBezTo>
                      <a:pt x="147" y="106"/>
                      <a:pt x="145" y="97"/>
                      <a:pt x="140" y="89"/>
                    </a:cubicBezTo>
                    <a:cubicBezTo>
                      <a:pt x="135" y="79"/>
                      <a:pt x="126" y="72"/>
                      <a:pt x="117" y="65"/>
                    </a:cubicBezTo>
                    <a:cubicBezTo>
                      <a:pt x="117" y="65"/>
                      <a:pt x="117" y="65"/>
                      <a:pt x="117" y="65"/>
                    </a:cubicBezTo>
                    <a:cubicBezTo>
                      <a:pt x="109" y="60"/>
                      <a:pt x="100" y="58"/>
                      <a:pt x="90" y="58"/>
                    </a:cubicBezTo>
                    <a:cubicBezTo>
                      <a:pt x="87" y="58"/>
                      <a:pt x="83" y="58"/>
                      <a:pt x="79" y="59"/>
                    </a:cubicBezTo>
                    <a:cubicBezTo>
                      <a:pt x="79" y="58"/>
                      <a:pt x="80" y="57"/>
                      <a:pt x="80" y="55"/>
                    </a:cubicBezTo>
                    <a:cubicBezTo>
                      <a:pt x="80" y="41"/>
                      <a:pt x="74" y="27"/>
                      <a:pt x="63" y="16"/>
                    </a:cubicBezTo>
                    <a:cubicBezTo>
                      <a:pt x="53" y="6"/>
                      <a:pt x="39" y="0"/>
                      <a:pt x="2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51"/>
              <p:cNvSpPr/>
              <p:nvPr/>
            </p:nvSpPr>
            <p:spPr bwMode="auto">
              <a:xfrm>
                <a:off x="3212" y="3036"/>
                <a:ext cx="236" cy="250"/>
              </a:xfrm>
              <a:custGeom>
                <a:avLst/>
                <a:gdLst>
                  <a:gd name="T0" fmla="*/ 90 w 90"/>
                  <a:gd name="T1" fmla="*/ 43 h 90"/>
                  <a:gd name="T2" fmla="*/ 67 w 90"/>
                  <a:gd name="T3" fmla="*/ 34 h 90"/>
                  <a:gd name="T4" fmla="*/ 75 w 90"/>
                  <a:gd name="T5" fmla="*/ 12 h 90"/>
                  <a:gd name="T6" fmla="*/ 52 w 90"/>
                  <a:gd name="T7" fmla="*/ 22 h 90"/>
                  <a:gd name="T8" fmla="*/ 43 w 90"/>
                  <a:gd name="T9" fmla="*/ 0 h 90"/>
                  <a:gd name="T10" fmla="*/ 33 w 90"/>
                  <a:gd name="T11" fmla="*/ 23 h 90"/>
                  <a:gd name="T12" fmla="*/ 12 w 90"/>
                  <a:gd name="T13" fmla="*/ 15 h 90"/>
                  <a:gd name="T14" fmla="*/ 21 w 90"/>
                  <a:gd name="T15" fmla="*/ 38 h 90"/>
                  <a:gd name="T16" fmla="*/ 0 w 90"/>
                  <a:gd name="T17" fmla="*/ 48 h 90"/>
                  <a:gd name="T18" fmla="*/ 23 w 90"/>
                  <a:gd name="T19" fmla="*/ 57 h 90"/>
                  <a:gd name="T20" fmla="*/ 15 w 90"/>
                  <a:gd name="T21" fmla="*/ 79 h 90"/>
                  <a:gd name="T22" fmla="*/ 37 w 90"/>
                  <a:gd name="T23" fmla="*/ 69 h 90"/>
                  <a:gd name="T24" fmla="*/ 47 w 90"/>
                  <a:gd name="T25" fmla="*/ 90 h 90"/>
                  <a:gd name="T26" fmla="*/ 56 w 90"/>
                  <a:gd name="T27" fmla="*/ 67 h 90"/>
                  <a:gd name="T28" fmla="*/ 78 w 90"/>
                  <a:gd name="T29" fmla="*/ 75 h 90"/>
                  <a:gd name="T30" fmla="*/ 69 w 90"/>
                  <a:gd name="T31" fmla="*/ 53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6"/>
                      <a:pt x="73" y="34"/>
                      <a:pt x="67" y="34"/>
                    </a:cubicBezTo>
                    <a:cubicBezTo>
                      <a:pt x="76" y="24"/>
                      <a:pt x="75" y="12"/>
                      <a:pt x="75" y="12"/>
                    </a:cubicBezTo>
                    <a:cubicBezTo>
                      <a:pt x="64" y="13"/>
                      <a:pt x="57" y="17"/>
                      <a:pt x="52" y="22"/>
                    </a:cubicBezTo>
                    <a:cubicBezTo>
                      <a:pt x="51" y="9"/>
                      <a:pt x="43" y="0"/>
                      <a:pt x="43" y="0"/>
                    </a:cubicBezTo>
                    <a:cubicBezTo>
                      <a:pt x="36" y="9"/>
                      <a:pt x="33" y="17"/>
                      <a:pt x="33" y="23"/>
                    </a:cubicBezTo>
                    <a:cubicBezTo>
                      <a:pt x="24" y="15"/>
                      <a:pt x="12" y="15"/>
                      <a:pt x="12" y="15"/>
                    </a:cubicBezTo>
                    <a:cubicBezTo>
                      <a:pt x="13" y="26"/>
                      <a:pt x="16" y="33"/>
                      <a:pt x="21" y="38"/>
                    </a:cubicBezTo>
                    <a:cubicBezTo>
                      <a:pt x="8" y="39"/>
                      <a:pt x="0" y="48"/>
                      <a:pt x="0" y="48"/>
                    </a:cubicBezTo>
                    <a:cubicBezTo>
                      <a:pt x="9" y="55"/>
                      <a:pt x="16" y="57"/>
                      <a:pt x="23" y="57"/>
                    </a:cubicBezTo>
                    <a:cubicBezTo>
                      <a:pt x="14" y="67"/>
                      <a:pt x="15" y="79"/>
                      <a:pt x="15" y="79"/>
                    </a:cubicBezTo>
                    <a:cubicBezTo>
                      <a:pt x="26" y="78"/>
                      <a:pt x="33" y="74"/>
                      <a:pt x="37" y="69"/>
                    </a:cubicBezTo>
                    <a:cubicBezTo>
                      <a:pt x="38" y="82"/>
                      <a:pt x="47" y="90"/>
                      <a:pt x="47" y="90"/>
                    </a:cubicBezTo>
                    <a:cubicBezTo>
                      <a:pt x="54" y="82"/>
                      <a:pt x="57" y="74"/>
                      <a:pt x="56" y="67"/>
                    </a:cubicBezTo>
                    <a:cubicBezTo>
                      <a:pt x="66" y="76"/>
                      <a:pt x="78" y="75"/>
                      <a:pt x="78" y="75"/>
                    </a:cubicBezTo>
                    <a:cubicBezTo>
                      <a:pt x="77" y="64"/>
                      <a:pt x="73" y="57"/>
                      <a:pt x="69" y="53"/>
                    </a:cubicBezTo>
                    <a:cubicBezTo>
                      <a:pt x="82" y="52"/>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Oval 152"/>
              <p:cNvSpPr>
                <a:spLocks noChangeArrowheads="1"/>
              </p:cNvSpPr>
              <p:nvPr/>
            </p:nvSpPr>
            <p:spPr bwMode="auto">
              <a:xfrm>
                <a:off x="3293" y="3122"/>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53"/>
              <p:cNvSpPr/>
              <p:nvPr/>
            </p:nvSpPr>
            <p:spPr bwMode="auto">
              <a:xfrm>
                <a:off x="3467" y="3008"/>
                <a:ext cx="236"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9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6" y="24"/>
                      <a:pt x="75" y="12"/>
                      <a:pt x="75" y="12"/>
                    </a:cubicBezTo>
                    <a:cubicBezTo>
                      <a:pt x="64" y="13"/>
                      <a:pt x="57" y="16"/>
                      <a:pt x="52" y="21"/>
                    </a:cubicBezTo>
                    <a:cubicBezTo>
                      <a:pt x="51" y="8"/>
                      <a:pt x="43" y="0"/>
                      <a:pt x="43" y="0"/>
                    </a:cubicBezTo>
                    <a:cubicBezTo>
                      <a:pt x="36" y="9"/>
                      <a:pt x="33" y="16"/>
                      <a:pt x="33" y="23"/>
                    </a:cubicBezTo>
                    <a:cubicBezTo>
                      <a:pt x="24" y="14"/>
                      <a:pt x="12" y="15"/>
                      <a:pt x="12" y="15"/>
                    </a:cubicBezTo>
                    <a:cubicBezTo>
                      <a:pt x="13" y="26"/>
                      <a:pt x="17"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7" y="73"/>
                      <a:pt x="56" y="67"/>
                    </a:cubicBezTo>
                    <a:cubicBezTo>
                      <a:pt x="66" y="75"/>
                      <a:pt x="78" y="75"/>
                      <a:pt x="78" y="75"/>
                    </a:cubicBezTo>
                    <a:cubicBezTo>
                      <a:pt x="77" y="64"/>
                      <a:pt x="73" y="57"/>
                      <a:pt x="69"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Oval 154"/>
              <p:cNvSpPr>
                <a:spLocks noChangeArrowheads="1"/>
              </p:cNvSpPr>
              <p:nvPr/>
            </p:nvSpPr>
            <p:spPr bwMode="auto">
              <a:xfrm>
                <a:off x="3548" y="3094"/>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55"/>
              <p:cNvSpPr/>
              <p:nvPr/>
            </p:nvSpPr>
            <p:spPr bwMode="auto">
              <a:xfrm>
                <a:off x="3608" y="3322"/>
                <a:ext cx="234" cy="251"/>
              </a:xfrm>
              <a:custGeom>
                <a:avLst/>
                <a:gdLst>
                  <a:gd name="T0" fmla="*/ 89 w 89"/>
                  <a:gd name="T1" fmla="*/ 43 h 90"/>
                  <a:gd name="T2" fmla="*/ 66 w 89"/>
                  <a:gd name="T3" fmla="*/ 33 h 90"/>
                  <a:gd name="T4" fmla="*/ 75 w 89"/>
                  <a:gd name="T5" fmla="*/ 12 h 90"/>
                  <a:gd name="T6" fmla="*/ 52 w 89"/>
                  <a:gd name="T7" fmla="*/ 21 h 90"/>
                  <a:gd name="T8" fmla="*/ 42 w 89"/>
                  <a:gd name="T9" fmla="*/ 0 h 90"/>
                  <a:gd name="T10" fmla="*/ 33 w 89"/>
                  <a:gd name="T11" fmla="*/ 23 h 90"/>
                  <a:gd name="T12" fmla="*/ 11 w 89"/>
                  <a:gd name="T13" fmla="*/ 15 h 90"/>
                  <a:gd name="T14" fmla="*/ 21 w 89"/>
                  <a:gd name="T15" fmla="*/ 37 h 90"/>
                  <a:gd name="T16" fmla="*/ 0 w 89"/>
                  <a:gd name="T17" fmla="*/ 47 h 90"/>
                  <a:gd name="T18" fmla="*/ 22 w 89"/>
                  <a:gd name="T19" fmla="*/ 56 h 90"/>
                  <a:gd name="T20" fmla="*/ 14 w 89"/>
                  <a:gd name="T21" fmla="*/ 78 h 90"/>
                  <a:gd name="T22" fmla="*/ 37 w 89"/>
                  <a:gd name="T23" fmla="*/ 69 h 90"/>
                  <a:gd name="T24" fmla="*/ 47 w 89"/>
                  <a:gd name="T25" fmla="*/ 90 h 90"/>
                  <a:gd name="T26" fmla="*/ 56 w 89"/>
                  <a:gd name="T27" fmla="*/ 67 h 90"/>
                  <a:gd name="T28" fmla="*/ 78 w 89"/>
                  <a:gd name="T29" fmla="*/ 75 h 90"/>
                  <a:gd name="T30" fmla="*/ 68 w 89"/>
                  <a:gd name="T31" fmla="*/ 52 h 90"/>
                  <a:gd name="T32" fmla="*/ 89 w 89"/>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0">
                    <a:moveTo>
                      <a:pt x="89" y="43"/>
                    </a:moveTo>
                    <a:cubicBezTo>
                      <a:pt x="81" y="36"/>
                      <a:pt x="73" y="33"/>
                      <a:pt x="66" y="33"/>
                    </a:cubicBezTo>
                    <a:cubicBezTo>
                      <a:pt x="75" y="24"/>
                      <a:pt x="75" y="12"/>
                      <a:pt x="75" y="12"/>
                    </a:cubicBezTo>
                    <a:cubicBezTo>
                      <a:pt x="63" y="13"/>
                      <a:pt x="56" y="16"/>
                      <a:pt x="52" y="21"/>
                    </a:cubicBezTo>
                    <a:cubicBezTo>
                      <a:pt x="51" y="8"/>
                      <a:pt x="42" y="0"/>
                      <a:pt x="42" y="0"/>
                    </a:cubicBezTo>
                    <a:cubicBezTo>
                      <a:pt x="35" y="9"/>
                      <a:pt x="33" y="16"/>
                      <a:pt x="33" y="23"/>
                    </a:cubicBezTo>
                    <a:cubicBezTo>
                      <a:pt x="23" y="14"/>
                      <a:pt x="11" y="15"/>
                      <a:pt x="11" y="15"/>
                    </a:cubicBezTo>
                    <a:cubicBezTo>
                      <a:pt x="12" y="26"/>
                      <a:pt x="16" y="33"/>
                      <a:pt x="21" y="37"/>
                    </a:cubicBezTo>
                    <a:cubicBezTo>
                      <a:pt x="8" y="38"/>
                      <a:pt x="0" y="47"/>
                      <a:pt x="0" y="47"/>
                    </a:cubicBezTo>
                    <a:cubicBezTo>
                      <a:pt x="8" y="54"/>
                      <a:pt x="16" y="57"/>
                      <a:pt x="22" y="56"/>
                    </a:cubicBezTo>
                    <a:cubicBezTo>
                      <a:pt x="14" y="66"/>
                      <a:pt x="14" y="78"/>
                      <a:pt x="14" y="78"/>
                    </a:cubicBezTo>
                    <a:cubicBezTo>
                      <a:pt x="25"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1" y="51"/>
                      <a:pt x="89" y="43"/>
                      <a:pt x="89"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Oval 156"/>
              <p:cNvSpPr>
                <a:spLocks noChangeArrowheads="1"/>
              </p:cNvSpPr>
              <p:nvPr/>
            </p:nvSpPr>
            <p:spPr bwMode="auto">
              <a:xfrm>
                <a:off x="3690" y="3409"/>
                <a:ext cx="71" cy="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7"/>
              <p:cNvSpPr/>
              <p:nvPr/>
            </p:nvSpPr>
            <p:spPr bwMode="auto">
              <a:xfrm>
                <a:off x="3346" y="3403"/>
                <a:ext cx="236" cy="250"/>
              </a:xfrm>
              <a:custGeom>
                <a:avLst/>
                <a:gdLst>
                  <a:gd name="T0" fmla="*/ 90 w 90"/>
                  <a:gd name="T1" fmla="*/ 42 h 90"/>
                  <a:gd name="T2" fmla="*/ 67 w 90"/>
                  <a:gd name="T3" fmla="*/ 33 h 90"/>
                  <a:gd name="T4" fmla="*/ 75 w 90"/>
                  <a:gd name="T5" fmla="*/ 11 h 90"/>
                  <a:gd name="T6" fmla="*/ 53 w 90"/>
                  <a:gd name="T7" fmla="*/ 21 h 90"/>
                  <a:gd name="T8" fmla="*/ 43 w 90"/>
                  <a:gd name="T9" fmla="*/ 0 h 90"/>
                  <a:gd name="T10" fmla="*/ 34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8 w 90"/>
                  <a:gd name="T23" fmla="*/ 68 h 90"/>
                  <a:gd name="T24" fmla="*/ 47 w 90"/>
                  <a:gd name="T25" fmla="*/ 90 h 90"/>
                  <a:gd name="T26" fmla="*/ 57 w 90"/>
                  <a:gd name="T27" fmla="*/ 67 h 90"/>
                  <a:gd name="T28" fmla="*/ 78 w 90"/>
                  <a:gd name="T29" fmla="*/ 75 h 90"/>
                  <a:gd name="T30" fmla="*/ 69 w 90"/>
                  <a:gd name="T31" fmla="*/ 52 h 90"/>
                  <a:gd name="T32" fmla="*/ 90 w 90"/>
                  <a:gd name="T3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2"/>
                    </a:moveTo>
                    <a:cubicBezTo>
                      <a:pt x="81" y="35"/>
                      <a:pt x="74" y="33"/>
                      <a:pt x="67" y="33"/>
                    </a:cubicBezTo>
                    <a:cubicBezTo>
                      <a:pt x="76" y="23"/>
                      <a:pt x="75" y="11"/>
                      <a:pt x="75" y="11"/>
                    </a:cubicBezTo>
                    <a:cubicBezTo>
                      <a:pt x="64" y="12"/>
                      <a:pt x="57" y="16"/>
                      <a:pt x="53" y="21"/>
                    </a:cubicBezTo>
                    <a:cubicBezTo>
                      <a:pt x="52" y="8"/>
                      <a:pt x="43" y="0"/>
                      <a:pt x="43" y="0"/>
                    </a:cubicBezTo>
                    <a:cubicBezTo>
                      <a:pt x="36" y="8"/>
                      <a:pt x="34" y="16"/>
                      <a:pt x="34" y="23"/>
                    </a:cubicBezTo>
                    <a:cubicBezTo>
                      <a:pt x="24" y="14"/>
                      <a:pt x="12" y="15"/>
                      <a:pt x="12" y="15"/>
                    </a:cubicBezTo>
                    <a:cubicBezTo>
                      <a:pt x="13" y="26"/>
                      <a:pt x="17" y="33"/>
                      <a:pt x="21" y="37"/>
                    </a:cubicBezTo>
                    <a:cubicBezTo>
                      <a:pt x="8" y="38"/>
                      <a:pt x="0" y="47"/>
                      <a:pt x="0" y="47"/>
                    </a:cubicBezTo>
                    <a:cubicBezTo>
                      <a:pt x="9" y="54"/>
                      <a:pt x="17" y="56"/>
                      <a:pt x="23" y="56"/>
                    </a:cubicBezTo>
                    <a:cubicBezTo>
                      <a:pt x="15" y="66"/>
                      <a:pt x="15" y="78"/>
                      <a:pt x="15" y="78"/>
                    </a:cubicBezTo>
                    <a:cubicBezTo>
                      <a:pt x="26" y="77"/>
                      <a:pt x="33" y="73"/>
                      <a:pt x="38" y="68"/>
                    </a:cubicBezTo>
                    <a:cubicBezTo>
                      <a:pt x="39" y="81"/>
                      <a:pt x="47" y="90"/>
                      <a:pt x="47" y="90"/>
                    </a:cubicBezTo>
                    <a:cubicBezTo>
                      <a:pt x="55" y="81"/>
                      <a:pt x="57" y="73"/>
                      <a:pt x="57" y="67"/>
                    </a:cubicBezTo>
                    <a:cubicBezTo>
                      <a:pt x="66" y="75"/>
                      <a:pt x="78" y="75"/>
                      <a:pt x="78" y="75"/>
                    </a:cubicBezTo>
                    <a:cubicBezTo>
                      <a:pt x="77" y="64"/>
                      <a:pt x="74" y="57"/>
                      <a:pt x="69" y="52"/>
                    </a:cubicBezTo>
                    <a:cubicBezTo>
                      <a:pt x="82" y="51"/>
                      <a:pt x="90" y="42"/>
                      <a:pt x="90" y="42"/>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Oval 158"/>
              <p:cNvSpPr>
                <a:spLocks noChangeArrowheads="1"/>
              </p:cNvSpPr>
              <p:nvPr/>
            </p:nvSpPr>
            <p:spPr bwMode="auto">
              <a:xfrm>
                <a:off x="3427" y="3489"/>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59"/>
              <p:cNvSpPr/>
              <p:nvPr/>
            </p:nvSpPr>
            <p:spPr bwMode="auto">
              <a:xfrm>
                <a:off x="3080" y="3292"/>
                <a:ext cx="237"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1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8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5" y="24"/>
                      <a:pt x="75" y="12"/>
                      <a:pt x="75" y="12"/>
                    </a:cubicBezTo>
                    <a:cubicBezTo>
                      <a:pt x="64" y="13"/>
                      <a:pt x="57" y="16"/>
                      <a:pt x="52" y="21"/>
                    </a:cubicBezTo>
                    <a:cubicBezTo>
                      <a:pt x="51" y="8"/>
                      <a:pt x="43" y="0"/>
                      <a:pt x="43" y="0"/>
                    </a:cubicBezTo>
                    <a:cubicBezTo>
                      <a:pt x="35" y="9"/>
                      <a:pt x="33" y="16"/>
                      <a:pt x="33" y="23"/>
                    </a:cubicBezTo>
                    <a:cubicBezTo>
                      <a:pt x="23" y="14"/>
                      <a:pt x="11" y="15"/>
                      <a:pt x="11" y="15"/>
                    </a:cubicBezTo>
                    <a:cubicBezTo>
                      <a:pt x="13" y="26"/>
                      <a:pt x="16"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Oval 160"/>
              <p:cNvSpPr>
                <a:spLocks noChangeArrowheads="1"/>
              </p:cNvSpPr>
              <p:nvPr/>
            </p:nvSpPr>
            <p:spPr bwMode="auto">
              <a:xfrm>
                <a:off x="3162" y="3378"/>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61"/>
              <p:cNvSpPr/>
              <p:nvPr/>
            </p:nvSpPr>
            <p:spPr bwMode="auto">
              <a:xfrm>
                <a:off x="2763" y="3903"/>
                <a:ext cx="144" cy="415"/>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62"/>
              <p:cNvSpPr/>
              <p:nvPr/>
            </p:nvSpPr>
            <p:spPr bwMode="auto">
              <a:xfrm>
                <a:off x="2587" y="3937"/>
                <a:ext cx="239" cy="336"/>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3"/>
              <p:cNvSpPr/>
              <p:nvPr/>
            </p:nvSpPr>
            <p:spPr bwMode="auto">
              <a:xfrm>
                <a:off x="2836" y="3692"/>
                <a:ext cx="118" cy="172"/>
              </a:xfrm>
              <a:custGeom>
                <a:avLst/>
                <a:gdLst>
                  <a:gd name="T0" fmla="*/ 34 w 45"/>
                  <a:gd name="T1" fmla="*/ 1 h 62"/>
                  <a:gd name="T2" fmla="*/ 23 w 45"/>
                  <a:gd name="T3" fmla="*/ 9 h 62"/>
                  <a:gd name="T4" fmla="*/ 11 w 45"/>
                  <a:gd name="T5" fmla="*/ 1 h 62"/>
                  <a:gd name="T6" fmla="*/ 23 w 45"/>
                  <a:gd name="T7" fmla="*/ 62 h 62"/>
                  <a:gd name="T8" fmla="*/ 34 w 45"/>
                  <a:gd name="T9" fmla="*/ 1 h 62"/>
                </a:gdLst>
                <a:ahLst/>
                <a:cxnLst>
                  <a:cxn ang="0">
                    <a:pos x="T0" y="T1"/>
                  </a:cxn>
                  <a:cxn ang="0">
                    <a:pos x="T2" y="T3"/>
                  </a:cxn>
                  <a:cxn ang="0">
                    <a:pos x="T4" y="T5"/>
                  </a:cxn>
                  <a:cxn ang="0">
                    <a:pos x="T6" y="T7"/>
                  </a:cxn>
                  <a:cxn ang="0">
                    <a:pos x="T8" y="T9"/>
                  </a:cxn>
                </a:cxnLst>
                <a:rect l="0" t="0" r="r" b="b"/>
                <a:pathLst>
                  <a:path w="45" h="62">
                    <a:moveTo>
                      <a:pt x="34" y="1"/>
                    </a:moveTo>
                    <a:cubicBezTo>
                      <a:pt x="26" y="0"/>
                      <a:pt x="28" y="9"/>
                      <a:pt x="23" y="9"/>
                    </a:cubicBezTo>
                    <a:cubicBezTo>
                      <a:pt x="17" y="9"/>
                      <a:pt x="19" y="0"/>
                      <a:pt x="11" y="1"/>
                    </a:cubicBezTo>
                    <a:cubicBezTo>
                      <a:pt x="3" y="1"/>
                      <a:pt x="0" y="16"/>
                      <a:pt x="23" y="62"/>
                    </a:cubicBezTo>
                    <a:cubicBezTo>
                      <a:pt x="45" y="14"/>
                      <a:pt x="42" y="1"/>
                      <a:pt x="34" y="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64"/>
              <p:cNvSpPr/>
              <p:nvPr/>
            </p:nvSpPr>
            <p:spPr bwMode="auto">
              <a:xfrm>
                <a:off x="2747" y="3706"/>
                <a:ext cx="150" cy="158"/>
              </a:xfrm>
              <a:custGeom>
                <a:avLst/>
                <a:gdLst>
                  <a:gd name="T0" fmla="*/ 22 w 57"/>
                  <a:gd name="T1" fmla="*/ 6 h 57"/>
                  <a:gd name="T2" fmla="*/ 19 w 57"/>
                  <a:gd name="T3" fmla="*/ 19 h 57"/>
                  <a:gd name="T4" fmla="*/ 13 w 57"/>
                  <a:gd name="T5" fmla="*/ 20 h 57"/>
                  <a:gd name="T6" fmla="*/ 5 w 57"/>
                  <a:gd name="T7" fmla="*/ 22 h 57"/>
                  <a:gd name="T8" fmla="*/ 57 w 57"/>
                  <a:gd name="T9" fmla="*/ 57 h 57"/>
                  <a:gd name="T10" fmla="*/ 22 w 57"/>
                  <a:gd name="T11" fmla="*/ 6 h 57"/>
                </a:gdLst>
                <a:ahLst/>
                <a:cxnLst>
                  <a:cxn ang="0">
                    <a:pos x="T0" y="T1"/>
                  </a:cxn>
                  <a:cxn ang="0">
                    <a:pos x="T2" y="T3"/>
                  </a:cxn>
                  <a:cxn ang="0">
                    <a:pos x="T4" y="T5"/>
                  </a:cxn>
                  <a:cxn ang="0">
                    <a:pos x="T6" y="T7"/>
                  </a:cxn>
                  <a:cxn ang="0">
                    <a:pos x="T8" y="T9"/>
                  </a:cxn>
                  <a:cxn ang="0">
                    <a:pos x="T10" y="T11"/>
                  </a:cxn>
                </a:cxnLst>
                <a:rect l="0" t="0" r="r" b="b"/>
                <a:pathLst>
                  <a:path w="57" h="57">
                    <a:moveTo>
                      <a:pt x="22" y="6"/>
                    </a:moveTo>
                    <a:cubicBezTo>
                      <a:pt x="16" y="11"/>
                      <a:pt x="23" y="15"/>
                      <a:pt x="19" y="19"/>
                    </a:cubicBezTo>
                    <a:cubicBezTo>
                      <a:pt x="17" y="21"/>
                      <a:pt x="15" y="20"/>
                      <a:pt x="13" y="20"/>
                    </a:cubicBezTo>
                    <a:cubicBezTo>
                      <a:pt x="11" y="19"/>
                      <a:pt x="8" y="19"/>
                      <a:pt x="5" y="22"/>
                    </a:cubicBezTo>
                    <a:cubicBezTo>
                      <a:pt x="0" y="28"/>
                      <a:pt x="8" y="40"/>
                      <a:pt x="57" y="57"/>
                    </a:cubicBezTo>
                    <a:cubicBezTo>
                      <a:pt x="38" y="7"/>
                      <a:pt x="27" y="0"/>
                      <a:pt x="22" y="6"/>
                    </a:cubicBezTo>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65"/>
              <p:cNvSpPr/>
              <p:nvPr/>
            </p:nvSpPr>
            <p:spPr bwMode="auto">
              <a:xfrm>
                <a:off x="2734" y="3803"/>
                <a:ext cx="163" cy="123"/>
              </a:xfrm>
              <a:custGeom>
                <a:avLst/>
                <a:gdLst>
                  <a:gd name="T0" fmla="*/ 0 w 62"/>
                  <a:gd name="T1" fmla="*/ 10 h 44"/>
                  <a:gd name="T2" fmla="*/ 8 w 62"/>
                  <a:gd name="T3" fmla="*/ 22 h 44"/>
                  <a:gd name="T4" fmla="*/ 0 w 62"/>
                  <a:gd name="T5" fmla="*/ 34 h 44"/>
                  <a:gd name="T6" fmla="*/ 62 w 62"/>
                  <a:gd name="T7" fmla="*/ 22 h 44"/>
                  <a:gd name="T8" fmla="*/ 0 w 62"/>
                  <a:gd name="T9" fmla="*/ 10 h 44"/>
                </a:gdLst>
                <a:ahLst/>
                <a:cxnLst>
                  <a:cxn ang="0">
                    <a:pos x="T0" y="T1"/>
                  </a:cxn>
                  <a:cxn ang="0">
                    <a:pos x="T2" y="T3"/>
                  </a:cxn>
                  <a:cxn ang="0">
                    <a:pos x="T4" y="T5"/>
                  </a:cxn>
                  <a:cxn ang="0">
                    <a:pos x="T6" y="T7"/>
                  </a:cxn>
                  <a:cxn ang="0">
                    <a:pos x="T8" y="T9"/>
                  </a:cxn>
                </a:cxnLst>
                <a:rect l="0" t="0" r="r" b="b"/>
                <a:pathLst>
                  <a:path w="62" h="44">
                    <a:moveTo>
                      <a:pt x="0" y="10"/>
                    </a:moveTo>
                    <a:cubicBezTo>
                      <a:pt x="0" y="18"/>
                      <a:pt x="8" y="17"/>
                      <a:pt x="8" y="22"/>
                    </a:cubicBezTo>
                    <a:cubicBezTo>
                      <a:pt x="8" y="27"/>
                      <a:pt x="0" y="26"/>
                      <a:pt x="0" y="34"/>
                    </a:cubicBezTo>
                    <a:cubicBezTo>
                      <a:pt x="1" y="41"/>
                      <a:pt x="16" y="44"/>
                      <a:pt x="62" y="22"/>
                    </a:cubicBezTo>
                    <a:cubicBezTo>
                      <a:pt x="13" y="0"/>
                      <a:pt x="1" y="3"/>
                      <a:pt x="0"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66"/>
              <p:cNvSpPr/>
              <p:nvPr/>
            </p:nvSpPr>
            <p:spPr bwMode="auto">
              <a:xfrm>
                <a:off x="2747" y="3864"/>
                <a:ext cx="150" cy="159"/>
              </a:xfrm>
              <a:custGeom>
                <a:avLst/>
                <a:gdLst>
                  <a:gd name="T0" fmla="*/ 5 w 57"/>
                  <a:gd name="T1" fmla="*/ 35 h 57"/>
                  <a:gd name="T2" fmla="*/ 19 w 57"/>
                  <a:gd name="T3" fmla="*/ 38 h 57"/>
                  <a:gd name="T4" fmla="*/ 22 w 57"/>
                  <a:gd name="T5" fmla="*/ 51 h 57"/>
                  <a:gd name="T6" fmla="*/ 57 w 57"/>
                  <a:gd name="T7" fmla="*/ 0 h 57"/>
                  <a:gd name="T8" fmla="*/ 5 w 57"/>
                  <a:gd name="T9" fmla="*/ 35 h 57"/>
                </a:gdLst>
                <a:ahLst/>
                <a:cxnLst>
                  <a:cxn ang="0">
                    <a:pos x="T0" y="T1"/>
                  </a:cxn>
                  <a:cxn ang="0">
                    <a:pos x="T2" y="T3"/>
                  </a:cxn>
                  <a:cxn ang="0">
                    <a:pos x="T4" y="T5"/>
                  </a:cxn>
                  <a:cxn ang="0">
                    <a:pos x="T6" y="T7"/>
                  </a:cxn>
                  <a:cxn ang="0">
                    <a:pos x="T8" y="T9"/>
                  </a:cxn>
                </a:cxnLst>
                <a:rect l="0" t="0" r="r" b="b"/>
                <a:pathLst>
                  <a:path w="57" h="57">
                    <a:moveTo>
                      <a:pt x="5" y="35"/>
                    </a:moveTo>
                    <a:cubicBezTo>
                      <a:pt x="10" y="41"/>
                      <a:pt x="15" y="34"/>
                      <a:pt x="19" y="38"/>
                    </a:cubicBezTo>
                    <a:cubicBezTo>
                      <a:pt x="23" y="41"/>
                      <a:pt x="16" y="46"/>
                      <a:pt x="22" y="51"/>
                    </a:cubicBezTo>
                    <a:cubicBezTo>
                      <a:pt x="27" y="57"/>
                      <a:pt x="40" y="48"/>
                      <a:pt x="57" y="0"/>
                    </a:cubicBezTo>
                    <a:cubicBezTo>
                      <a:pt x="7" y="18"/>
                      <a:pt x="0" y="29"/>
                      <a:pt x="5"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67"/>
              <p:cNvSpPr/>
              <p:nvPr/>
            </p:nvSpPr>
            <p:spPr bwMode="auto">
              <a:xfrm>
                <a:off x="2836" y="3864"/>
                <a:ext cx="118" cy="170"/>
              </a:xfrm>
              <a:custGeom>
                <a:avLst/>
                <a:gdLst>
                  <a:gd name="T0" fmla="*/ 11 w 45"/>
                  <a:gd name="T1" fmla="*/ 61 h 61"/>
                  <a:gd name="T2" fmla="*/ 23 w 45"/>
                  <a:gd name="T3" fmla="*/ 53 h 61"/>
                  <a:gd name="T4" fmla="*/ 34 w 45"/>
                  <a:gd name="T5" fmla="*/ 61 h 61"/>
                  <a:gd name="T6" fmla="*/ 23 w 45"/>
                  <a:gd name="T7" fmla="*/ 0 h 61"/>
                  <a:gd name="T8" fmla="*/ 11 w 45"/>
                  <a:gd name="T9" fmla="*/ 61 h 61"/>
                </a:gdLst>
                <a:ahLst/>
                <a:cxnLst>
                  <a:cxn ang="0">
                    <a:pos x="T0" y="T1"/>
                  </a:cxn>
                  <a:cxn ang="0">
                    <a:pos x="T2" y="T3"/>
                  </a:cxn>
                  <a:cxn ang="0">
                    <a:pos x="T4" y="T5"/>
                  </a:cxn>
                  <a:cxn ang="0">
                    <a:pos x="T6" y="T7"/>
                  </a:cxn>
                  <a:cxn ang="0">
                    <a:pos x="T8" y="T9"/>
                  </a:cxn>
                </a:cxnLst>
                <a:rect l="0" t="0" r="r" b="b"/>
                <a:pathLst>
                  <a:path w="45" h="61">
                    <a:moveTo>
                      <a:pt x="11" y="61"/>
                    </a:moveTo>
                    <a:cubicBezTo>
                      <a:pt x="19" y="61"/>
                      <a:pt x="17" y="53"/>
                      <a:pt x="23" y="53"/>
                    </a:cubicBezTo>
                    <a:cubicBezTo>
                      <a:pt x="28" y="53"/>
                      <a:pt x="26" y="61"/>
                      <a:pt x="34" y="61"/>
                    </a:cubicBezTo>
                    <a:cubicBezTo>
                      <a:pt x="42" y="61"/>
                      <a:pt x="45" y="46"/>
                      <a:pt x="23" y="0"/>
                    </a:cubicBezTo>
                    <a:cubicBezTo>
                      <a:pt x="0" y="48"/>
                      <a:pt x="3" y="61"/>
                      <a:pt x="11" y="6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68"/>
              <p:cNvSpPr/>
              <p:nvPr/>
            </p:nvSpPr>
            <p:spPr bwMode="auto">
              <a:xfrm>
                <a:off x="2897" y="3864"/>
                <a:ext cx="147" cy="159"/>
              </a:xfrm>
              <a:custGeom>
                <a:avLst/>
                <a:gdLst>
                  <a:gd name="T0" fmla="*/ 35 w 56"/>
                  <a:gd name="T1" fmla="*/ 51 h 57"/>
                  <a:gd name="T2" fmla="*/ 37 w 56"/>
                  <a:gd name="T3" fmla="*/ 38 h 57"/>
                  <a:gd name="T4" fmla="*/ 51 w 56"/>
                  <a:gd name="T5" fmla="*/ 35 h 57"/>
                  <a:gd name="T6" fmla="*/ 0 w 56"/>
                  <a:gd name="T7" fmla="*/ 0 h 57"/>
                  <a:gd name="T8" fmla="*/ 35 w 56"/>
                  <a:gd name="T9" fmla="*/ 51 h 57"/>
                </a:gdLst>
                <a:ahLst/>
                <a:cxnLst>
                  <a:cxn ang="0">
                    <a:pos x="T0" y="T1"/>
                  </a:cxn>
                  <a:cxn ang="0">
                    <a:pos x="T2" y="T3"/>
                  </a:cxn>
                  <a:cxn ang="0">
                    <a:pos x="T4" y="T5"/>
                  </a:cxn>
                  <a:cxn ang="0">
                    <a:pos x="T6" y="T7"/>
                  </a:cxn>
                  <a:cxn ang="0">
                    <a:pos x="T8" y="T9"/>
                  </a:cxn>
                </a:cxnLst>
                <a:rect l="0" t="0" r="r" b="b"/>
                <a:pathLst>
                  <a:path w="56" h="57">
                    <a:moveTo>
                      <a:pt x="35" y="51"/>
                    </a:moveTo>
                    <a:cubicBezTo>
                      <a:pt x="40" y="46"/>
                      <a:pt x="34" y="41"/>
                      <a:pt x="37" y="38"/>
                    </a:cubicBezTo>
                    <a:cubicBezTo>
                      <a:pt x="41" y="34"/>
                      <a:pt x="46" y="41"/>
                      <a:pt x="51" y="35"/>
                    </a:cubicBezTo>
                    <a:cubicBezTo>
                      <a:pt x="56" y="29"/>
                      <a:pt x="48" y="17"/>
                      <a:pt x="0" y="0"/>
                    </a:cubicBezTo>
                    <a:cubicBezTo>
                      <a:pt x="18" y="50"/>
                      <a:pt x="29" y="57"/>
                      <a:pt x="35" y="5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69"/>
              <p:cNvSpPr/>
              <p:nvPr/>
            </p:nvSpPr>
            <p:spPr bwMode="auto">
              <a:xfrm>
                <a:off x="2897" y="3801"/>
                <a:ext cx="160" cy="125"/>
              </a:xfrm>
              <a:custGeom>
                <a:avLst/>
                <a:gdLst>
                  <a:gd name="T0" fmla="*/ 61 w 61"/>
                  <a:gd name="T1" fmla="*/ 35 h 45"/>
                  <a:gd name="T2" fmla="*/ 53 w 61"/>
                  <a:gd name="T3" fmla="*/ 23 h 45"/>
                  <a:gd name="T4" fmla="*/ 61 w 61"/>
                  <a:gd name="T5" fmla="*/ 11 h 45"/>
                  <a:gd name="T6" fmla="*/ 0 w 61"/>
                  <a:gd name="T7" fmla="*/ 23 h 45"/>
                  <a:gd name="T8" fmla="*/ 61 w 61"/>
                  <a:gd name="T9" fmla="*/ 35 h 45"/>
                </a:gdLst>
                <a:ahLst/>
                <a:cxnLst>
                  <a:cxn ang="0">
                    <a:pos x="T0" y="T1"/>
                  </a:cxn>
                  <a:cxn ang="0">
                    <a:pos x="T2" y="T3"/>
                  </a:cxn>
                  <a:cxn ang="0">
                    <a:pos x="T4" y="T5"/>
                  </a:cxn>
                  <a:cxn ang="0">
                    <a:pos x="T6" y="T7"/>
                  </a:cxn>
                  <a:cxn ang="0">
                    <a:pos x="T8" y="T9"/>
                  </a:cxn>
                </a:cxnLst>
                <a:rect l="0" t="0" r="r" b="b"/>
                <a:pathLst>
                  <a:path w="61" h="45">
                    <a:moveTo>
                      <a:pt x="61" y="35"/>
                    </a:moveTo>
                    <a:cubicBezTo>
                      <a:pt x="61" y="27"/>
                      <a:pt x="53" y="28"/>
                      <a:pt x="53" y="23"/>
                    </a:cubicBezTo>
                    <a:cubicBezTo>
                      <a:pt x="53" y="18"/>
                      <a:pt x="61" y="19"/>
                      <a:pt x="61" y="11"/>
                    </a:cubicBezTo>
                    <a:cubicBezTo>
                      <a:pt x="60" y="4"/>
                      <a:pt x="46" y="0"/>
                      <a:pt x="0" y="23"/>
                    </a:cubicBezTo>
                    <a:cubicBezTo>
                      <a:pt x="48" y="45"/>
                      <a:pt x="60" y="42"/>
                      <a:pt x="61"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70"/>
              <p:cNvSpPr/>
              <p:nvPr/>
            </p:nvSpPr>
            <p:spPr bwMode="auto">
              <a:xfrm>
                <a:off x="2897" y="3706"/>
                <a:ext cx="147" cy="158"/>
              </a:xfrm>
              <a:custGeom>
                <a:avLst/>
                <a:gdLst>
                  <a:gd name="T0" fmla="*/ 51 w 56"/>
                  <a:gd name="T1" fmla="*/ 22 h 57"/>
                  <a:gd name="T2" fmla="*/ 37 w 56"/>
                  <a:gd name="T3" fmla="*/ 19 h 57"/>
                  <a:gd name="T4" fmla="*/ 35 w 56"/>
                  <a:gd name="T5" fmla="*/ 6 h 57"/>
                  <a:gd name="T6" fmla="*/ 0 w 56"/>
                  <a:gd name="T7" fmla="*/ 57 h 57"/>
                  <a:gd name="T8" fmla="*/ 51 w 56"/>
                  <a:gd name="T9" fmla="*/ 22 h 57"/>
                </a:gdLst>
                <a:ahLst/>
                <a:cxnLst>
                  <a:cxn ang="0">
                    <a:pos x="T0" y="T1"/>
                  </a:cxn>
                  <a:cxn ang="0">
                    <a:pos x="T2" y="T3"/>
                  </a:cxn>
                  <a:cxn ang="0">
                    <a:pos x="T4" y="T5"/>
                  </a:cxn>
                  <a:cxn ang="0">
                    <a:pos x="T6" y="T7"/>
                  </a:cxn>
                  <a:cxn ang="0">
                    <a:pos x="T8" y="T9"/>
                  </a:cxn>
                </a:cxnLst>
                <a:rect l="0" t="0" r="r" b="b"/>
                <a:pathLst>
                  <a:path w="56" h="57">
                    <a:moveTo>
                      <a:pt x="51" y="22"/>
                    </a:moveTo>
                    <a:cubicBezTo>
                      <a:pt x="46" y="16"/>
                      <a:pt x="41" y="23"/>
                      <a:pt x="37" y="19"/>
                    </a:cubicBezTo>
                    <a:cubicBezTo>
                      <a:pt x="34" y="15"/>
                      <a:pt x="40" y="11"/>
                      <a:pt x="35" y="6"/>
                    </a:cubicBezTo>
                    <a:cubicBezTo>
                      <a:pt x="29" y="0"/>
                      <a:pt x="16" y="9"/>
                      <a:pt x="0" y="57"/>
                    </a:cubicBezTo>
                    <a:cubicBezTo>
                      <a:pt x="49" y="39"/>
                      <a:pt x="56" y="28"/>
                      <a:pt x="51"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Oval 171"/>
              <p:cNvSpPr>
                <a:spLocks noChangeArrowheads="1"/>
              </p:cNvSpPr>
              <p:nvPr/>
            </p:nvSpPr>
            <p:spPr bwMode="auto">
              <a:xfrm>
                <a:off x="2823" y="3787"/>
                <a:ext cx="147" cy="15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72"/>
              <p:cNvSpPr/>
              <p:nvPr/>
            </p:nvSpPr>
            <p:spPr bwMode="auto">
              <a:xfrm>
                <a:off x="5972"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73"/>
              <p:cNvSpPr/>
              <p:nvPr/>
            </p:nvSpPr>
            <p:spPr bwMode="auto">
              <a:xfrm>
                <a:off x="5893"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Oval 174"/>
              <p:cNvSpPr>
                <a:spLocks noChangeArrowheads="1"/>
              </p:cNvSpPr>
              <p:nvPr/>
            </p:nvSpPr>
            <p:spPr bwMode="auto">
              <a:xfrm>
                <a:off x="5975"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Oval 175"/>
              <p:cNvSpPr>
                <a:spLocks noChangeArrowheads="1"/>
              </p:cNvSpPr>
              <p:nvPr/>
            </p:nvSpPr>
            <p:spPr bwMode="auto">
              <a:xfrm>
                <a:off x="5988" y="3923"/>
                <a:ext cx="57"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76"/>
              <p:cNvSpPr/>
              <p:nvPr/>
            </p:nvSpPr>
            <p:spPr bwMode="auto">
              <a:xfrm>
                <a:off x="6111" y="4009"/>
                <a:ext cx="131"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77"/>
              <p:cNvSpPr/>
              <p:nvPr/>
            </p:nvSpPr>
            <p:spPr bwMode="auto">
              <a:xfrm>
                <a:off x="2148"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78"/>
              <p:cNvSpPr/>
              <p:nvPr/>
            </p:nvSpPr>
            <p:spPr bwMode="auto">
              <a:xfrm>
                <a:off x="2069"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Oval 179"/>
              <p:cNvSpPr>
                <a:spLocks noChangeArrowheads="1"/>
              </p:cNvSpPr>
              <p:nvPr/>
            </p:nvSpPr>
            <p:spPr bwMode="auto">
              <a:xfrm>
                <a:off x="2151"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Oval 180"/>
              <p:cNvSpPr>
                <a:spLocks noChangeArrowheads="1"/>
              </p:cNvSpPr>
              <p:nvPr/>
            </p:nvSpPr>
            <p:spPr bwMode="auto">
              <a:xfrm>
                <a:off x="2164" y="3923"/>
                <a:ext cx="58"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81"/>
              <p:cNvSpPr/>
              <p:nvPr/>
            </p:nvSpPr>
            <p:spPr bwMode="auto">
              <a:xfrm>
                <a:off x="2287" y="4009"/>
                <a:ext cx="132"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82"/>
              <p:cNvSpPr/>
              <p:nvPr/>
            </p:nvSpPr>
            <p:spPr bwMode="auto">
              <a:xfrm>
                <a:off x="3685" y="4062"/>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83"/>
              <p:cNvSpPr/>
              <p:nvPr/>
            </p:nvSpPr>
            <p:spPr bwMode="auto">
              <a:xfrm>
                <a:off x="3585" y="4062"/>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84"/>
              <p:cNvSpPr/>
              <p:nvPr/>
            </p:nvSpPr>
            <p:spPr bwMode="auto">
              <a:xfrm>
                <a:off x="3692" y="4040"/>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85"/>
              <p:cNvSpPr/>
              <p:nvPr/>
            </p:nvSpPr>
            <p:spPr bwMode="auto">
              <a:xfrm>
                <a:off x="1027" y="4006"/>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86"/>
              <p:cNvSpPr/>
              <p:nvPr/>
            </p:nvSpPr>
            <p:spPr bwMode="auto">
              <a:xfrm>
                <a:off x="927" y="4006"/>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87"/>
              <p:cNvSpPr/>
              <p:nvPr/>
            </p:nvSpPr>
            <p:spPr bwMode="auto">
              <a:xfrm>
                <a:off x="1035" y="3984"/>
                <a:ext cx="65"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88"/>
              <p:cNvSpPr/>
              <p:nvPr/>
            </p:nvSpPr>
            <p:spPr bwMode="auto">
              <a:xfrm>
                <a:off x="4777" y="4084"/>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89"/>
              <p:cNvSpPr/>
              <p:nvPr/>
            </p:nvSpPr>
            <p:spPr bwMode="auto">
              <a:xfrm>
                <a:off x="4677" y="4084"/>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90"/>
              <p:cNvSpPr/>
              <p:nvPr/>
            </p:nvSpPr>
            <p:spPr bwMode="auto">
              <a:xfrm>
                <a:off x="4785" y="4062"/>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91"/>
              <p:cNvSpPr/>
              <p:nvPr/>
            </p:nvSpPr>
            <p:spPr bwMode="auto">
              <a:xfrm>
                <a:off x="6678" y="3920"/>
                <a:ext cx="271" cy="314"/>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92"/>
              <p:cNvSpPr/>
              <p:nvPr/>
            </p:nvSpPr>
            <p:spPr bwMode="auto">
              <a:xfrm>
                <a:off x="6529" y="3920"/>
                <a:ext cx="273" cy="314"/>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93"/>
              <p:cNvSpPr/>
              <p:nvPr/>
            </p:nvSpPr>
            <p:spPr bwMode="auto">
              <a:xfrm>
                <a:off x="6689" y="4056"/>
                <a:ext cx="278" cy="178"/>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94"/>
              <p:cNvSpPr/>
              <p:nvPr/>
            </p:nvSpPr>
            <p:spPr bwMode="auto">
              <a:xfrm>
                <a:off x="6502" y="4056"/>
                <a:ext cx="279" cy="178"/>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95"/>
              <p:cNvSpPr/>
              <p:nvPr/>
            </p:nvSpPr>
            <p:spPr bwMode="auto">
              <a:xfrm>
                <a:off x="6686" y="3887"/>
                <a:ext cx="100" cy="297"/>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96"/>
              <p:cNvSpPr/>
              <p:nvPr/>
            </p:nvSpPr>
            <p:spPr bwMode="auto">
              <a:xfrm>
                <a:off x="3046" y="4059"/>
                <a:ext cx="226" cy="264"/>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97"/>
              <p:cNvSpPr/>
              <p:nvPr/>
            </p:nvSpPr>
            <p:spPr bwMode="auto">
              <a:xfrm>
                <a:off x="2923" y="4059"/>
                <a:ext cx="226" cy="264"/>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98"/>
              <p:cNvSpPr/>
              <p:nvPr/>
            </p:nvSpPr>
            <p:spPr bwMode="auto">
              <a:xfrm>
                <a:off x="3057" y="4173"/>
                <a:ext cx="231" cy="150"/>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99"/>
              <p:cNvSpPr/>
              <p:nvPr/>
            </p:nvSpPr>
            <p:spPr bwMode="auto">
              <a:xfrm>
                <a:off x="2899" y="4173"/>
                <a:ext cx="231" cy="150"/>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200"/>
              <p:cNvSpPr/>
              <p:nvPr/>
            </p:nvSpPr>
            <p:spPr bwMode="auto">
              <a:xfrm>
                <a:off x="3054" y="4031"/>
                <a:ext cx="82" cy="251"/>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201"/>
              <p:cNvSpPr/>
              <p:nvPr/>
            </p:nvSpPr>
            <p:spPr bwMode="auto">
              <a:xfrm>
                <a:off x="1523" y="3131"/>
                <a:ext cx="904" cy="622"/>
              </a:xfrm>
              <a:custGeom>
                <a:avLst/>
                <a:gdLst>
                  <a:gd name="T0" fmla="*/ 0 w 344"/>
                  <a:gd name="T1" fmla="*/ 102 h 224"/>
                  <a:gd name="T2" fmla="*/ 177 w 344"/>
                  <a:gd name="T3" fmla="*/ 224 h 224"/>
                  <a:gd name="T4" fmla="*/ 344 w 344"/>
                  <a:gd name="T5" fmla="*/ 98 h 224"/>
                  <a:gd name="T6" fmla="*/ 236 w 344"/>
                  <a:gd name="T7" fmla="*/ 99 h 224"/>
                  <a:gd name="T8" fmla="*/ 171 w 344"/>
                  <a:gd name="T9" fmla="*/ 0 h 224"/>
                  <a:gd name="T10" fmla="*/ 124 w 344"/>
                  <a:gd name="T11" fmla="*/ 100 h 224"/>
                  <a:gd name="T12" fmla="*/ 0 w 344"/>
                  <a:gd name="T13" fmla="*/ 102 h 224"/>
                </a:gdLst>
                <a:ahLst/>
                <a:cxnLst>
                  <a:cxn ang="0">
                    <a:pos x="T0" y="T1"/>
                  </a:cxn>
                  <a:cxn ang="0">
                    <a:pos x="T2" y="T3"/>
                  </a:cxn>
                  <a:cxn ang="0">
                    <a:pos x="T4" y="T5"/>
                  </a:cxn>
                  <a:cxn ang="0">
                    <a:pos x="T6" y="T7"/>
                  </a:cxn>
                  <a:cxn ang="0">
                    <a:pos x="T8" y="T9"/>
                  </a:cxn>
                  <a:cxn ang="0">
                    <a:pos x="T10" y="T11"/>
                  </a:cxn>
                  <a:cxn ang="0">
                    <a:pos x="T12" y="T13"/>
                  </a:cxn>
                </a:cxnLst>
                <a:rect l="0" t="0" r="r" b="b"/>
                <a:pathLst>
                  <a:path w="344" h="224">
                    <a:moveTo>
                      <a:pt x="0" y="102"/>
                    </a:moveTo>
                    <a:cubicBezTo>
                      <a:pt x="35" y="183"/>
                      <a:pt x="114" y="224"/>
                      <a:pt x="177" y="224"/>
                    </a:cubicBezTo>
                    <a:cubicBezTo>
                      <a:pt x="241" y="224"/>
                      <a:pt x="333" y="158"/>
                      <a:pt x="344" y="98"/>
                    </a:cubicBezTo>
                    <a:cubicBezTo>
                      <a:pt x="236" y="99"/>
                      <a:pt x="236" y="99"/>
                      <a:pt x="236" y="99"/>
                    </a:cubicBezTo>
                    <a:cubicBezTo>
                      <a:pt x="171" y="0"/>
                      <a:pt x="171" y="0"/>
                      <a:pt x="171" y="0"/>
                    </a:cubicBezTo>
                    <a:cubicBezTo>
                      <a:pt x="124" y="100"/>
                      <a:pt x="124" y="100"/>
                      <a:pt x="124" y="100"/>
                    </a:cubicBezTo>
                    <a:cubicBezTo>
                      <a:pt x="0" y="102"/>
                      <a:pt x="0" y="102"/>
                      <a:pt x="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202"/>
              <p:cNvSpPr/>
              <p:nvPr/>
            </p:nvSpPr>
            <p:spPr bwMode="auto">
              <a:xfrm>
                <a:off x="1851" y="2889"/>
                <a:ext cx="276" cy="408"/>
              </a:xfrm>
              <a:custGeom>
                <a:avLst/>
                <a:gdLst>
                  <a:gd name="T0" fmla="*/ 51 w 105"/>
                  <a:gd name="T1" fmla="*/ 0 h 147"/>
                  <a:gd name="T2" fmla="*/ 104 w 105"/>
                  <a:gd name="T3" fmla="*/ 94 h 147"/>
                  <a:gd name="T4" fmla="*/ 53 w 105"/>
                  <a:gd name="T5" fmla="*/ 147 h 147"/>
                  <a:gd name="T6" fmla="*/ 0 w 105"/>
                  <a:gd name="T7" fmla="*/ 95 h 147"/>
                  <a:gd name="T8" fmla="*/ 51 w 105"/>
                  <a:gd name="T9" fmla="*/ 0 h 147"/>
                </a:gdLst>
                <a:ahLst/>
                <a:cxnLst>
                  <a:cxn ang="0">
                    <a:pos x="T0" y="T1"/>
                  </a:cxn>
                  <a:cxn ang="0">
                    <a:pos x="T2" y="T3"/>
                  </a:cxn>
                  <a:cxn ang="0">
                    <a:pos x="T4" y="T5"/>
                  </a:cxn>
                  <a:cxn ang="0">
                    <a:pos x="T6" y="T7"/>
                  </a:cxn>
                  <a:cxn ang="0">
                    <a:pos x="T8" y="T9"/>
                  </a:cxn>
                </a:cxnLst>
                <a:rect l="0" t="0" r="r" b="b"/>
                <a:pathLst>
                  <a:path w="105" h="147">
                    <a:moveTo>
                      <a:pt x="51" y="0"/>
                    </a:moveTo>
                    <a:cubicBezTo>
                      <a:pt x="51" y="0"/>
                      <a:pt x="104" y="65"/>
                      <a:pt x="104" y="94"/>
                    </a:cubicBezTo>
                    <a:cubicBezTo>
                      <a:pt x="105" y="123"/>
                      <a:pt x="82" y="146"/>
                      <a:pt x="53" y="147"/>
                    </a:cubicBezTo>
                    <a:cubicBezTo>
                      <a:pt x="24" y="147"/>
                      <a:pt x="0" y="124"/>
                      <a:pt x="0" y="95"/>
                    </a:cubicBezTo>
                    <a:cubicBezTo>
                      <a:pt x="0" y="66"/>
                      <a:pt x="51" y="0"/>
                      <a:pt x="51"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203"/>
              <p:cNvSpPr/>
              <p:nvPr/>
            </p:nvSpPr>
            <p:spPr bwMode="auto">
              <a:xfrm>
                <a:off x="1513" y="3322"/>
                <a:ext cx="388" cy="326"/>
              </a:xfrm>
              <a:custGeom>
                <a:avLst/>
                <a:gdLst>
                  <a:gd name="T0" fmla="*/ 0 w 148"/>
                  <a:gd name="T1" fmla="*/ 28 h 117"/>
                  <a:gd name="T2" fmla="*/ 72 w 148"/>
                  <a:gd name="T3" fmla="*/ 108 h 117"/>
                  <a:gd name="T4" fmla="*/ 139 w 148"/>
                  <a:gd name="T5" fmla="*/ 75 h 117"/>
                  <a:gd name="T6" fmla="*/ 106 w 148"/>
                  <a:gd name="T7" fmla="*/ 9 h 117"/>
                  <a:gd name="T8" fmla="*/ 0 w 148"/>
                  <a:gd name="T9" fmla="*/ 28 h 117"/>
                </a:gdLst>
                <a:ahLst/>
                <a:cxnLst>
                  <a:cxn ang="0">
                    <a:pos x="T0" y="T1"/>
                  </a:cxn>
                  <a:cxn ang="0">
                    <a:pos x="T2" y="T3"/>
                  </a:cxn>
                  <a:cxn ang="0">
                    <a:pos x="T4" y="T5"/>
                  </a:cxn>
                  <a:cxn ang="0">
                    <a:pos x="T6" y="T7"/>
                  </a:cxn>
                  <a:cxn ang="0">
                    <a:pos x="T8" y="T9"/>
                  </a:cxn>
                </a:cxnLst>
                <a:rect l="0" t="0" r="r" b="b"/>
                <a:pathLst>
                  <a:path w="148" h="117">
                    <a:moveTo>
                      <a:pt x="0" y="28"/>
                    </a:moveTo>
                    <a:cubicBezTo>
                      <a:pt x="0" y="28"/>
                      <a:pt x="45" y="99"/>
                      <a:pt x="72" y="108"/>
                    </a:cubicBezTo>
                    <a:cubicBezTo>
                      <a:pt x="100" y="117"/>
                      <a:pt x="129" y="102"/>
                      <a:pt x="139" y="75"/>
                    </a:cubicBezTo>
                    <a:cubicBezTo>
                      <a:pt x="148" y="48"/>
                      <a:pt x="133" y="18"/>
                      <a:pt x="106" y="9"/>
                    </a:cubicBezTo>
                    <a:cubicBezTo>
                      <a:pt x="78" y="0"/>
                      <a:pt x="0" y="28"/>
                      <a:pt x="0" y="28"/>
                    </a:cubicBez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204"/>
              <p:cNvSpPr/>
              <p:nvPr/>
            </p:nvSpPr>
            <p:spPr bwMode="auto">
              <a:xfrm>
                <a:off x="2043" y="3322"/>
                <a:ext cx="389" cy="326"/>
              </a:xfrm>
              <a:custGeom>
                <a:avLst/>
                <a:gdLst>
                  <a:gd name="T0" fmla="*/ 148 w 148"/>
                  <a:gd name="T1" fmla="*/ 28 h 117"/>
                  <a:gd name="T2" fmla="*/ 75 w 148"/>
                  <a:gd name="T3" fmla="*/ 108 h 117"/>
                  <a:gd name="T4" fmla="*/ 9 w 148"/>
                  <a:gd name="T5" fmla="*/ 75 h 117"/>
                  <a:gd name="T6" fmla="*/ 42 w 148"/>
                  <a:gd name="T7" fmla="*/ 9 h 117"/>
                  <a:gd name="T8" fmla="*/ 148 w 148"/>
                  <a:gd name="T9" fmla="*/ 28 h 117"/>
                </a:gdLst>
                <a:ahLst/>
                <a:cxnLst>
                  <a:cxn ang="0">
                    <a:pos x="T0" y="T1"/>
                  </a:cxn>
                  <a:cxn ang="0">
                    <a:pos x="T2" y="T3"/>
                  </a:cxn>
                  <a:cxn ang="0">
                    <a:pos x="T4" y="T5"/>
                  </a:cxn>
                  <a:cxn ang="0">
                    <a:pos x="T6" y="T7"/>
                  </a:cxn>
                  <a:cxn ang="0">
                    <a:pos x="T8" y="T9"/>
                  </a:cxn>
                </a:cxnLst>
                <a:rect l="0" t="0" r="r" b="b"/>
                <a:pathLst>
                  <a:path w="148" h="117">
                    <a:moveTo>
                      <a:pt x="148" y="28"/>
                    </a:moveTo>
                    <a:cubicBezTo>
                      <a:pt x="148" y="28"/>
                      <a:pt x="103" y="99"/>
                      <a:pt x="75" y="108"/>
                    </a:cubicBezTo>
                    <a:cubicBezTo>
                      <a:pt x="48" y="117"/>
                      <a:pt x="19" y="102"/>
                      <a:pt x="9" y="75"/>
                    </a:cubicBezTo>
                    <a:cubicBezTo>
                      <a:pt x="0" y="48"/>
                      <a:pt x="15" y="18"/>
                      <a:pt x="42" y="9"/>
                    </a:cubicBezTo>
                    <a:cubicBezTo>
                      <a:pt x="70" y="0"/>
                      <a:pt x="148" y="28"/>
                      <a:pt x="148" y="2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06"/>
            <p:cNvGrpSpPr/>
            <p:nvPr/>
          </p:nvGrpSpPr>
          <p:grpSpPr bwMode="auto">
            <a:xfrm>
              <a:off x="55" y="2752"/>
              <a:ext cx="7466" cy="1571"/>
              <a:chOff x="55" y="2752"/>
              <a:chExt cx="7466" cy="1571"/>
            </a:xfrm>
          </p:grpSpPr>
          <p:sp>
            <p:nvSpPr>
              <p:cNvPr id="669" name="Freeform 206"/>
              <p:cNvSpPr/>
              <p:nvPr/>
            </p:nvSpPr>
            <p:spPr bwMode="auto">
              <a:xfrm>
                <a:off x="1654" y="3119"/>
                <a:ext cx="326" cy="345"/>
              </a:xfrm>
              <a:custGeom>
                <a:avLst/>
                <a:gdLst>
                  <a:gd name="T0" fmla="*/ 0 w 124"/>
                  <a:gd name="T1" fmla="*/ 0 h 124"/>
                  <a:gd name="T2" fmla="*/ 29 w 124"/>
                  <a:gd name="T3" fmla="*/ 103 h 124"/>
                  <a:gd name="T4" fmla="*/ 103 w 124"/>
                  <a:gd name="T5" fmla="*/ 104 h 124"/>
                  <a:gd name="T6" fmla="*/ 104 w 124"/>
                  <a:gd name="T7" fmla="*/ 30 h 124"/>
                  <a:gd name="T8" fmla="*/ 0 w 124"/>
                  <a:gd name="T9" fmla="*/ 0 h 124"/>
                </a:gdLst>
                <a:ahLst/>
                <a:cxnLst>
                  <a:cxn ang="0">
                    <a:pos x="T0" y="T1"/>
                  </a:cxn>
                  <a:cxn ang="0">
                    <a:pos x="T2" y="T3"/>
                  </a:cxn>
                  <a:cxn ang="0">
                    <a:pos x="T4" y="T5"/>
                  </a:cxn>
                  <a:cxn ang="0">
                    <a:pos x="T6" y="T7"/>
                  </a:cxn>
                  <a:cxn ang="0">
                    <a:pos x="T8" y="T9"/>
                  </a:cxn>
                </a:cxnLst>
                <a:rect l="0" t="0" r="r" b="b"/>
                <a:pathLst>
                  <a:path w="124" h="124">
                    <a:moveTo>
                      <a:pt x="0" y="0"/>
                    </a:moveTo>
                    <a:cubicBezTo>
                      <a:pt x="0" y="0"/>
                      <a:pt x="9" y="83"/>
                      <a:pt x="29" y="103"/>
                    </a:cubicBezTo>
                    <a:cubicBezTo>
                      <a:pt x="50" y="124"/>
                      <a:pt x="83" y="124"/>
                      <a:pt x="103" y="104"/>
                    </a:cubicBezTo>
                    <a:cubicBezTo>
                      <a:pt x="124" y="83"/>
                      <a:pt x="124" y="50"/>
                      <a:pt x="104" y="30"/>
                    </a:cubicBezTo>
                    <a:cubicBezTo>
                      <a:pt x="83" y="9"/>
                      <a:pt x="0" y="0"/>
                      <a:pt x="0"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07"/>
              <p:cNvSpPr/>
              <p:nvPr/>
            </p:nvSpPr>
            <p:spPr bwMode="auto">
              <a:xfrm>
                <a:off x="1977" y="3119"/>
                <a:ext cx="326" cy="345"/>
              </a:xfrm>
              <a:custGeom>
                <a:avLst/>
                <a:gdLst>
                  <a:gd name="T0" fmla="*/ 124 w 124"/>
                  <a:gd name="T1" fmla="*/ 0 h 124"/>
                  <a:gd name="T2" fmla="*/ 95 w 124"/>
                  <a:gd name="T3" fmla="*/ 103 h 124"/>
                  <a:gd name="T4" fmla="*/ 21 w 124"/>
                  <a:gd name="T5" fmla="*/ 104 h 124"/>
                  <a:gd name="T6" fmla="*/ 21 w 124"/>
                  <a:gd name="T7" fmla="*/ 30 h 124"/>
                  <a:gd name="T8" fmla="*/ 124 w 124"/>
                  <a:gd name="T9" fmla="*/ 0 h 124"/>
                </a:gdLst>
                <a:ahLst/>
                <a:cxnLst>
                  <a:cxn ang="0">
                    <a:pos x="T0" y="T1"/>
                  </a:cxn>
                  <a:cxn ang="0">
                    <a:pos x="T2" y="T3"/>
                  </a:cxn>
                  <a:cxn ang="0">
                    <a:pos x="T4" y="T5"/>
                  </a:cxn>
                  <a:cxn ang="0">
                    <a:pos x="T6" y="T7"/>
                  </a:cxn>
                  <a:cxn ang="0">
                    <a:pos x="T8" y="T9"/>
                  </a:cxn>
                </a:cxnLst>
                <a:rect l="0" t="0" r="r" b="b"/>
                <a:pathLst>
                  <a:path w="124" h="124">
                    <a:moveTo>
                      <a:pt x="124" y="0"/>
                    </a:moveTo>
                    <a:cubicBezTo>
                      <a:pt x="124" y="0"/>
                      <a:pt x="115" y="83"/>
                      <a:pt x="95" y="103"/>
                    </a:cubicBezTo>
                    <a:cubicBezTo>
                      <a:pt x="75" y="124"/>
                      <a:pt x="41" y="124"/>
                      <a:pt x="21" y="104"/>
                    </a:cubicBezTo>
                    <a:cubicBezTo>
                      <a:pt x="0" y="83"/>
                      <a:pt x="0" y="50"/>
                      <a:pt x="21" y="30"/>
                    </a:cubicBezTo>
                    <a:cubicBezTo>
                      <a:pt x="41" y="9"/>
                      <a:pt x="124" y="0"/>
                      <a:pt x="124"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08"/>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09"/>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10"/>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11"/>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12"/>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13"/>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14"/>
              <p:cNvSpPr>
                <a:spLocks noEditPoints="1"/>
              </p:cNvSpPr>
              <p:nvPr/>
            </p:nvSpPr>
            <p:spPr bwMode="auto">
              <a:xfrm>
                <a:off x="1985" y="2889"/>
                <a:ext cx="318" cy="286"/>
              </a:xfrm>
              <a:custGeom>
                <a:avLst/>
                <a:gdLst>
                  <a:gd name="T0" fmla="*/ 118 w 121"/>
                  <a:gd name="T1" fmla="*/ 103 h 103"/>
                  <a:gd name="T2" fmla="*/ 119 w 121"/>
                  <a:gd name="T3" fmla="*/ 102 h 103"/>
                  <a:gd name="T4" fmla="*/ 119 w 121"/>
                  <a:gd name="T5" fmla="*/ 102 h 103"/>
                  <a:gd name="T6" fmla="*/ 119 w 121"/>
                  <a:gd name="T7" fmla="*/ 102 h 103"/>
                  <a:gd name="T8" fmla="*/ 119 w 121"/>
                  <a:gd name="T9" fmla="*/ 101 h 103"/>
                  <a:gd name="T10" fmla="*/ 119 w 121"/>
                  <a:gd name="T11" fmla="*/ 101 h 103"/>
                  <a:gd name="T12" fmla="*/ 119 w 121"/>
                  <a:gd name="T13" fmla="*/ 101 h 103"/>
                  <a:gd name="T14" fmla="*/ 119 w 121"/>
                  <a:gd name="T15" fmla="*/ 100 h 103"/>
                  <a:gd name="T16" fmla="*/ 119 w 121"/>
                  <a:gd name="T17" fmla="*/ 100 h 103"/>
                  <a:gd name="T18" fmla="*/ 119 w 121"/>
                  <a:gd name="T19" fmla="*/ 100 h 103"/>
                  <a:gd name="T20" fmla="*/ 119 w 121"/>
                  <a:gd name="T21" fmla="*/ 97 h 103"/>
                  <a:gd name="T22" fmla="*/ 119 w 121"/>
                  <a:gd name="T23" fmla="*/ 97 h 103"/>
                  <a:gd name="T24" fmla="*/ 119 w 121"/>
                  <a:gd name="T25" fmla="*/ 97 h 103"/>
                  <a:gd name="T26" fmla="*/ 121 w 121"/>
                  <a:gd name="T27" fmla="*/ 84 h 103"/>
                  <a:gd name="T28" fmla="*/ 121 w 121"/>
                  <a:gd name="T29" fmla="*/ 84 h 103"/>
                  <a:gd name="T30" fmla="*/ 121 w 121"/>
                  <a:gd name="T31" fmla="*/ 84 h 103"/>
                  <a:gd name="T32" fmla="*/ 121 w 121"/>
                  <a:gd name="T33" fmla="*/ 83 h 103"/>
                  <a:gd name="T34" fmla="*/ 121 w 121"/>
                  <a:gd name="T35" fmla="*/ 83 h 103"/>
                  <a:gd name="T36" fmla="*/ 121 w 121"/>
                  <a:gd name="T37" fmla="*/ 83 h 103"/>
                  <a:gd name="T38" fmla="*/ 121 w 121"/>
                  <a:gd name="T39" fmla="*/ 83 h 103"/>
                  <a:gd name="T40" fmla="*/ 121 w 121"/>
                  <a:gd name="T41" fmla="*/ 83 h 103"/>
                  <a:gd name="T42" fmla="*/ 121 w 121"/>
                  <a:gd name="T43" fmla="*/ 83 h 103"/>
                  <a:gd name="T44" fmla="*/ 121 w 121"/>
                  <a:gd name="T45" fmla="*/ 83 h 103"/>
                  <a:gd name="T46" fmla="*/ 121 w 121"/>
                  <a:gd name="T47" fmla="*/ 83 h 103"/>
                  <a:gd name="T48" fmla="*/ 121 w 121"/>
                  <a:gd name="T49" fmla="*/ 83 h 103"/>
                  <a:gd name="T50" fmla="*/ 121 w 121"/>
                  <a:gd name="T51" fmla="*/ 83 h 103"/>
                  <a:gd name="T52" fmla="*/ 121 w 121"/>
                  <a:gd name="T53" fmla="*/ 83 h 103"/>
                  <a:gd name="T54" fmla="*/ 121 w 121"/>
                  <a:gd name="T55" fmla="*/ 83 h 103"/>
                  <a:gd name="T56" fmla="*/ 121 w 121"/>
                  <a:gd name="T57" fmla="*/ 83 h 103"/>
                  <a:gd name="T58" fmla="*/ 121 w 121"/>
                  <a:gd name="T59" fmla="*/ 83 h 103"/>
                  <a:gd name="T60" fmla="*/ 121 w 121"/>
                  <a:gd name="T61" fmla="*/ 83 h 103"/>
                  <a:gd name="T62" fmla="*/ 121 w 121"/>
                  <a:gd name="T63" fmla="*/ 83 h 103"/>
                  <a:gd name="T64" fmla="*/ 121 w 121"/>
                  <a:gd name="T65" fmla="*/ 83 h 103"/>
                  <a:gd name="T66" fmla="*/ 121 w 121"/>
                  <a:gd name="T67" fmla="*/ 83 h 103"/>
                  <a:gd name="T68" fmla="*/ 121 w 121"/>
                  <a:gd name="T69" fmla="*/ 83 h 103"/>
                  <a:gd name="T70" fmla="*/ 121 w 121"/>
                  <a:gd name="T71" fmla="*/ 83 h 103"/>
                  <a:gd name="T72" fmla="*/ 121 w 121"/>
                  <a:gd name="T73" fmla="*/ 83 h 103"/>
                  <a:gd name="T74" fmla="*/ 0 w 121"/>
                  <a:gd name="T75" fmla="*/ 0 h 103"/>
                  <a:gd name="T76" fmla="*/ 0 w 121"/>
                  <a:gd name="T77" fmla="*/ 0 h 103"/>
                  <a:gd name="T78" fmla="*/ 53 w 121"/>
                  <a:gd name="T79" fmla="*/ 94 h 103"/>
                  <a:gd name="T80" fmla="*/ 0 w 12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03">
                    <a:moveTo>
                      <a:pt x="118" y="103"/>
                    </a:moveTo>
                    <a:cubicBezTo>
                      <a:pt x="118" y="103"/>
                      <a:pt x="118" y="103"/>
                      <a:pt x="118" y="103"/>
                    </a:cubicBezTo>
                    <a:cubicBezTo>
                      <a:pt x="118" y="103"/>
                      <a:pt x="118" y="103"/>
                      <a:pt x="118" y="103"/>
                    </a:cubicBezTo>
                    <a:moveTo>
                      <a:pt x="119" y="102"/>
                    </a:moveTo>
                    <a:cubicBezTo>
                      <a:pt x="119" y="102"/>
                      <a:pt x="118" y="102"/>
                      <a:pt x="118" y="102"/>
                    </a:cubicBezTo>
                    <a:cubicBezTo>
                      <a:pt x="118" y="102"/>
                      <a:pt x="119" y="102"/>
                      <a:pt x="119" y="102"/>
                    </a:cubicBezTo>
                    <a:moveTo>
                      <a:pt x="119" y="102"/>
                    </a:moveTo>
                    <a:cubicBezTo>
                      <a:pt x="119" y="102"/>
                      <a:pt x="119" y="102"/>
                      <a:pt x="119" y="102"/>
                    </a:cubicBezTo>
                    <a:cubicBezTo>
                      <a:pt x="119" y="102"/>
                      <a:pt x="119" y="102"/>
                      <a:pt x="119" y="102"/>
                    </a:cubicBezTo>
                    <a:moveTo>
                      <a:pt x="119" y="101"/>
                    </a:moveTo>
                    <a:cubicBezTo>
                      <a:pt x="119" y="101"/>
                      <a:pt x="119" y="102"/>
                      <a:pt x="119" y="102"/>
                    </a:cubicBezTo>
                    <a:cubicBezTo>
                      <a:pt x="119" y="102"/>
                      <a:pt x="119" y="101"/>
                      <a:pt x="119" y="101"/>
                    </a:cubicBezTo>
                    <a:moveTo>
                      <a:pt x="119" y="101"/>
                    </a:moveTo>
                    <a:cubicBezTo>
                      <a:pt x="119" y="101"/>
                      <a:pt x="119" y="101"/>
                      <a:pt x="119" y="101"/>
                    </a:cubicBezTo>
                    <a:cubicBezTo>
                      <a:pt x="119" y="101"/>
                      <a:pt x="119" y="101"/>
                      <a:pt x="119" y="101"/>
                    </a:cubicBezTo>
                    <a:moveTo>
                      <a:pt x="119" y="100"/>
                    </a:moveTo>
                    <a:cubicBezTo>
                      <a:pt x="119" y="100"/>
                      <a:pt x="119" y="101"/>
                      <a:pt x="119" y="101"/>
                    </a:cubicBezTo>
                    <a:cubicBezTo>
                      <a:pt x="119" y="101"/>
                      <a:pt x="119" y="100"/>
                      <a:pt x="119" y="100"/>
                    </a:cubicBezTo>
                    <a:moveTo>
                      <a:pt x="119" y="98"/>
                    </a:moveTo>
                    <a:cubicBezTo>
                      <a:pt x="119" y="98"/>
                      <a:pt x="119" y="99"/>
                      <a:pt x="119" y="100"/>
                    </a:cubicBezTo>
                    <a:cubicBezTo>
                      <a:pt x="119" y="99"/>
                      <a:pt x="119" y="98"/>
                      <a:pt x="119" y="98"/>
                    </a:cubicBezTo>
                    <a:moveTo>
                      <a:pt x="119" y="97"/>
                    </a:moveTo>
                    <a:cubicBezTo>
                      <a:pt x="119" y="97"/>
                      <a:pt x="119" y="97"/>
                      <a:pt x="119" y="98"/>
                    </a:cubicBezTo>
                    <a:cubicBezTo>
                      <a:pt x="119" y="97"/>
                      <a:pt x="119" y="97"/>
                      <a:pt x="119" y="97"/>
                    </a:cubicBezTo>
                    <a:moveTo>
                      <a:pt x="121" y="84"/>
                    </a:moveTo>
                    <a:cubicBezTo>
                      <a:pt x="121" y="86"/>
                      <a:pt x="120" y="91"/>
                      <a:pt x="119" y="97"/>
                    </a:cubicBezTo>
                    <a:cubicBezTo>
                      <a:pt x="120" y="91"/>
                      <a:pt x="121" y="86"/>
                      <a:pt x="121" y="84"/>
                    </a:cubicBezTo>
                    <a:moveTo>
                      <a:pt x="121" y="84"/>
                    </a:moveTo>
                    <a:cubicBezTo>
                      <a:pt x="121" y="84"/>
                      <a:pt x="121" y="84"/>
                      <a:pt x="121" y="84"/>
                    </a:cubicBezTo>
                    <a:cubicBezTo>
                      <a:pt x="121" y="84"/>
                      <a:pt x="121" y="84"/>
                      <a:pt x="121" y="84"/>
                    </a:cubicBezTo>
                    <a:moveTo>
                      <a:pt x="121" y="84"/>
                    </a:moveTo>
                    <a:cubicBezTo>
                      <a:pt x="121" y="84"/>
                      <a:pt x="121" y="84"/>
                      <a:pt x="121" y="84"/>
                    </a:cubicBezTo>
                    <a:cubicBezTo>
                      <a:pt x="121" y="84"/>
                      <a:pt x="121" y="84"/>
                      <a:pt x="121" y="84"/>
                    </a:cubicBezTo>
                    <a:moveTo>
                      <a:pt x="121" y="83"/>
                    </a:moveTo>
                    <a:cubicBezTo>
                      <a:pt x="121" y="83"/>
                      <a:pt x="121" y="83"/>
                      <a:pt x="121" y="84"/>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0" y="0"/>
                    </a:moveTo>
                    <a:cubicBezTo>
                      <a:pt x="0" y="0"/>
                      <a:pt x="0" y="0"/>
                      <a:pt x="0" y="0"/>
                    </a:cubicBezTo>
                    <a:cubicBezTo>
                      <a:pt x="0" y="0"/>
                      <a:pt x="0" y="0"/>
                      <a:pt x="0" y="0"/>
                    </a:cubicBezTo>
                    <a:cubicBezTo>
                      <a:pt x="0" y="0"/>
                      <a:pt x="53" y="65"/>
                      <a:pt x="53" y="94"/>
                    </a:cubicBezTo>
                    <a:cubicBezTo>
                      <a:pt x="53" y="94"/>
                      <a:pt x="53" y="94"/>
                      <a:pt x="53" y="94"/>
                    </a:cubicBezTo>
                    <a:cubicBezTo>
                      <a:pt x="53" y="94"/>
                      <a:pt x="53" y="94"/>
                      <a:pt x="53" y="94"/>
                    </a:cubicBezTo>
                    <a:cubicBezTo>
                      <a:pt x="53" y="65"/>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15"/>
              <p:cNvSpPr>
                <a:spLocks noEditPoints="1"/>
              </p:cNvSpPr>
              <p:nvPr/>
            </p:nvSpPr>
            <p:spPr bwMode="auto">
              <a:xfrm>
                <a:off x="1972" y="3295"/>
                <a:ext cx="116" cy="328"/>
              </a:xfrm>
              <a:custGeom>
                <a:avLst/>
                <a:gdLst>
                  <a:gd name="T0" fmla="*/ 34 w 44"/>
                  <a:gd name="T1" fmla="*/ 65 h 118"/>
                  <a:gd name="T2" fmla="*/ 16 w 44"/>
                  <a:gd name="T3" fmla="*/ 92 h 118"/>
                  <a:gd name="T4" fmla="*/ 20 w 44"/>
                  <a:gd name="T5" fmla="*/ 118 h 118"/>
                  <a:gd name="T6" fmla="*/ 44 w 44"/>
                  <a:gd name="T7" fmla="*/ 112 h 118"/>
                  <a:gd name="T8" fmla="*/ 43 w 44"/>
                  <a:gd name="T9" fmla="*/ 102 h 118"/>
                  <a:gd name="T10" fmla="*/ 43 w 44"/>
                  <a:gd name="T11" fmla="*/ 99 h 118"/>
                  <a:gd name="T12" fmla="*/ 36 w 44"/>
                  <a:gd name="T13" fmla="*/ 85 h 118"/>
                  <a:gd name="T14" fmla="*/ 34 w 44"/>
                  <a:gd name="T15" fmla="*/ 65 h 118"/>
                  <a:gd name="T16" fmla="*/ 8 w 44"/>
                  <a:gd name="T17" fmla="*/ 1 h 118"/>
                  <a:gd name="T18" fmla="*/ 7 w 44"/>
                  <a:gd name="T19" fmla="*/ 1 h 118"/>
                  <a:gd name="T20" fmla="*/ 6 w 44"/>
                  <a:gd name="T21" fmla="*/ 1 h 118"/>
                  <a:gd name="T22" fmla="*/ 5 w 44"/>
                  <a:gd name="T23" fmla="*/ 1 h 118"/>
                  <a:gd name="T24" fmla="*/ 13 w 44"/>
                  <a:gd name="T25" fmla="*/ 64 h 118"/>
                  <a:gd name="T26" fmla="*/ 31 w 44"/>
                  <a:gd name="T27" fmla="*/ 47 h 118"/>
                  <a:gd name="T28" fmla="*/ 23 w 44"/>
                  <a:gd name="T29" fmla="*/ 41 h 118"/>
                  <a:gd name="T30" fmla="*/ 8 w 44"/>
                  <a:gd name="T31" fmla="*/ 1 h 118"/>
                  <a:gd name="T32" fmla="*/ 0 w 44"/>
                  <a:gd name="T33" fmla="*/ 0 h 118"/>
                  <a:gd name="T34" fmla="*/ 0 w 44"/>
                  <a:gd name="T35" fmla="*/ 22 h 118"/>
                  <a:gd name="T36" fmla="*/ 2 w 44"/>
                  <a:gd name="T37" fmla="*/ 1 h 118"/>
                  <a:gd name="T38" fmla="*/ 0 w 44"/>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18">
                    <a:moveTo>
                      <a:pt x="34" y="65"/>
                    </a:moveTo>
                    <a:cubicBezTo>
                      <a:pt x="16" y="92"/>
                      <a:pt x="16" y="92"/>
                      <a:pt x="16" y="92"/>
                    </a:cubicBezTo>
                    <a:cubicBezTo>
                      <a:pt x="20" y="118"/>
                      <a:pt x="20" y="118"/>
                      <a:pt x="20" y="118"/>
                    </a:cubicBezTo>
                    <a:cubicBezTo>
                      <a:pt x="44" y="112"/>
                      <a:pt x="44" y="112"/>
                      <a:pt x="44" y="112"/>
                    </a:cubicBezTo>
                    <a:cubicBezTo>
                      <a:pt x="44" y="109"/>
                      <a:pt x="43" y="105"/>
                      <a:pt x="43" y="102"/>
                    </a:cubicBezTo>
                    <a:cubicBezTo>
                      <a:pt x="43" y="101"/>
                      <a:pt x="43" y="100"/>
                      <a:pt x="43" y="99"/>
                    </a:cubicBezTo>
                    <a:cubicBezTo>
                      <a:pt x="40" y="95"/>
                      <a:pt x="38" y="90"/>
                      <a:pt x="36" y="85"/>
                    </a:cubicBezTo>
                    <a:cubicBezTo>
                      <a:pt x="34" y="78"/>
                      <a:pt x="33" y="71"/>
                      <a:pt x="34" y="65"/>
                    </a:cubicBezTo>
                    <a:moveTo>
                      <a:pt x="8" y="1"/>
                    </a:moveTo>
                    <a:cubicBezTo>
                      <a:pt x="7" y="1"/>
                      <a:pt x="7" y="1"/>
                      <a:pt x="7" y="1"/>
                    </a:cubicBezTo>
                    <a:cubicBezTo>
                      <a:pt x="7" y="1"/>
                      <a:pt x="6" y="1"/>
                      <a:pt x="6" y="1"/>
                    </a:cubicBezTo>
                    <a:cubicBezTo>
                      <a:pt x="6" y="1"/>
                      <a:pt x="6" y="1"/>
                      <a:pt x="5" y="1"/>
                    </a:cubicBezTo>
                    <a:cubicBezTo>
                      <a:pt x="13" y="64"/>
                      <a:pt x="13" y="64"/>
                      <a:pt x="13" y="64"/>
                    </a:cubicBezTo>
                    <a:cubicBezTo>
                      <a:pt x="31" y="47"/>
                      <a:pt x="31" y="47"/>
                      <a:pt x="31" y="47"/>
                    </a:cubicBezTo>
                    <a:cubicBezTo>
                      <a:pt x="28" y="45"/>
                      <a:pt x="25" y="43"/>
                      <a:pt x="23" y="41"/>
                    </a:cubicBezTo>
                    <a:cubicBezTo>
                      <a:pt x="12" y="30"/>
                      <a:pt x="7" y="15"/>
                      <a:pt x="8" y="1"/>
                    </a:cubicBezTo>
                    <a:moveTo>
                      <a:pt x="0" y="0"/>
                    </a:moveTo>
                    <a:cubicBezTo>
                      <a:pt x="0" y="22"/>
                      <a:pt x="0" y="22"/>
                      <a:pt x="0" y="22"/>
                    </a:cubicBezTo>
                    <a:cubicBezTo>
                      <a:pt x="2" y="1"/>
                      <a:pt x="2" y="1"/>
                      <a:pt x="2" y="1"/>
                    </a:cubicBezTo>
                    <a:cubicBezTo>
                      <a:pt x="1" y="1"/>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16"/>
              <p:cNvSpPr/>
              <p:nvPr/>
            </p:nvSpPr>
            <p:spPr bwMode="auto">
              <a:xfrm>
                <a:off x="1972" y="2889"/>
                <a:ext cx="153" cy="408"/>
              </a:xfrm>
              <a:custGeom>
                <a:avLst/>
                <a:gdLst>
                  <a:gd name="T0" fmla="*/ 5 w 58"/>
                  <a:gd name="T1" fmla="*/ 0 h 147"/>
                  <a:gd name="T2" fmla="*/ 5 w 58"/>
                  <a:gd name="T3" fmla="*/ 0 h 147"/>
                  <a:gd name="T4" fmla="*/ 0 w 58"/>
                  <a:gd name="T5" fmla="*/ 7 h 147"/>
                  <a:gd name="T6" fmla="*/ 0 w 58"/>
                  <a:gd name="T7" fmla="*/ 146 h 147"/>
                  <a:gd name="T8" fmla="*/ 2 w 58"/>
                  <a:gd name="T9" fmla="*/ 147 h 147"/>
                  <a:gd name="T10" fmla="*/ 3 w 58"/>
                  <a:gd name="T11" fmla="*/ 131 h 147"/>
                  <a:gd name="T12" fmla="*/ 5 w 58"/>
                  <a:gd name="T13" fmla="*/ 147 h 147"/>
                  <a:gd name="T14" fmla="*/ 6 w 58"/>
                  <a:gd name="T15" fmla="*/ 147 h 147"/>
                  <a:gd name="T16" fmla="*/ 7 w 58"/>
                  <a:gd name="T17" fmla="*/ 147 h 147"/>
                  <a:gd name="T18" fmla="*/ 8 w 58"/>
                  <a:gd name="T19" fmla="*/ 147 h 147"/>
                  <a:gd name="T20" fmla="*/ 23 w 58"/>
                  <a:gd name="T21" fmla="*/ 113 h 147"/>
                  <a:gd name="T22" fmla="*/ 58 w 58"/>
                  <a:gd name="T23" fmla="*/ 96 h 147"/>
                  <a:gd name="T24" fmla="*/ 58 w 58"/>
                  <a:gd name="T25" fmla="*/ 94 h 147"/>
                  <a:gd name="T26" fmla="*/ 58 w 58"/>
                  <a:gd name="T27" fmla="*/ 94 h 147"/>
                  <a:gd name="T28" fmla="*/ 5 w 5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47">
                    <a:moveTo>
                      <a:pt x="5" y="0"/>
                    </a:moveTo>
                    <a:cubicBezTo>
                      <a:pt x="5" y="0"/>
                      <a:pt x="5" y="0"/>
                      <a:pt x="5" y="0"/>
                    </a:cubicBezTo>
                    <a:cubicBezTo>
                      <a:pt x="5" y="0"/>
                      <a:pt x="3" y="3"/>
                      <a:pt x="0" y="7"/>
                    </a:cubicBezTo>
                    <a:cubicBezTo>
                      <a:pt x="0" y="146"/>
                      <a:pt x="0" y="146"/>
                      <a:pt x="0" y="146"/>
                    </a:cubicBezTo>
                    <a:cubicBezTo>
                      <a:pt x="0" y="146"/>
                      <a:pt x="1" y="147"/>
                      <a:pt x="2" y="147"/>
                    </a:cubicBezTo>
                    <a:cubicBezTo>
                      <a:pt x="3" y="131"/>
                      <a:pt x="3" y="131"/>
                      <a:pt x="3" y="131"/>
                    </a:cubicBezTo>
                    <a:cubicBezTo>
                      <a:pt x="5" y="147"/>
                      <a:pt x="5" y="147"/>
                      <a:pt x="5" y="147"/>
                    </a:cubicBezTo>
                    <a:cubicBezTo>
                      <a:pt x="6" y="147"/>
                      <a:pt x="6" y="147"/>
                      <a:pt x="6" y="147"/>
                    </a:cubicBezTo>
                    <a:cubicBezTo>
                      <a:pt x="6" y="147"/>
                      <a:pt x="7" y="147"/>
                      <a:pt x="7" y="147"/>
                    </a:cubicBezTo>
                    <a:cubicBezTo>
                      <a:pt x="7" y="147"/>
                      <a:pt x="7" y="147"/>
                      <a:pt x="8" y="147"/>
                    </a:cubicBezTo>
                    <a:cubicBezTo>
                      <a:pt x="8" y="134"/>
                      <a:pt x="13" y="122"/>
                      <a:pt x="23" y="113"/>
                    </a:cubicBezTo>
                    <a:cubicBezTo>
                      <a:pt x="29" y="106"/>
                      <a:pt x="43" y="100"/>
                      <a:pt x="58" y="96"/>
                    </a:cubicBezTo>
                    <a:cubicBezTo>
                      <a:pt x="58" y="95"/>
                      <a:pt x="58" y="95"/>
                      <a:pt x="58" y="94"/>
                    </a:cubicBezTo>
                    <a:cubicBezTo>
                      <a:pt x="58" y="94"/>
                      <a:pt x="58" y="94"/>
                      <a:pt x="58" y="94"/>
                    </a:cubicBezTo>
                    <a:cubicBezTo>
                      <a:pt x="58" y="65"/>
                      <a:pt x="5" y="0"/>
                      <a:pt x="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17"/>
              <p:cNvSpPr/>
              <p:nvPr/>
            </p:nvSpPr>
            <p:spPr bwMode="auto">
              <a:xfrm>
                <a:off x="2059" y="3442"/>
                <a:ext cx="102" cy="128"/>
              </a:xfrm>
              <a:custGeom>
                <a:avLst/>
                <a:gdLst>
                  <a:gd name="T0" fmla="*/ 9 w 39"/>
                  <a:gd name="T1" fmla="*/ 0 h 46"/>
                  <a:gd name="T2" fmla="*/ 1 w 39"/>
                  <a:gd name="T3" fmla="*/ 12 h 46"/>
                  <a:gd name="T4" fmla="*/ 3 w 39"/>
                  <a:gd name="T5" fmla="*/ 32 h 46"/>
                  <a:gd name="T6" fmla="*/ 10 w 39"/>
                  <a:gd name="T7" fmla="*/ 46 h 46"/>
                  <a:gd name="T8" fmla="*/ 39 w 39"/>
                  <a:gd name="T9" fmla="*/ 1 h 46"/>
                  <a:gd name="T10" fmla="*/ 27 w 39"/>
                  <a:gd name="T11" fmla="*/ 3 h 46"/>
                  <a:gd name="T12" fmla="*/ 9 w 39"/>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9" h="46">
                    <a:moveTo>
                      <a:pt x="9" y="0"/>
                    </a:moveTo>
                    <a:cubicBezTo>
                      <a:pt x="1" y="12"/>
                      <a:pt x="1" y="12"/>
                      <a:pt x="1" y="12"/>
                    </a:cubicBezTo>
                    <a:cubicBezTo>
                      <a:pt x="0" y="18"/>
                      <a:pt x="1" y="25"/>
                      <a:pt x="3" y="32"/>
                    </a:cubicBezTo>
                    <a:cubicBezTo>
                      <a:pt x="5" y="37"/>
                      <a:pt x="7" y="42"/>
                      <a:pt x="10" y="46"/>
                    </a:cubicBezTo>
                    <a:cubicBezTo>
                      <a:pt x="12" y="29"/>
                      <a:pt x="22" y="14"/>
                      <a:pt x="39" y="1"/>
                    </a:cubicBezTo>
                    <a:cubicBezTo>
                      <a:pt x="35" y="2"/>
                      <a:pt x="31" y="3"/>
                      <a:pt x="27" y="3"/>
                    </a:cubicBezTo>
                    <a:cubicBezTo>
                      <a:pt x="21" y="3"/>
                      <a:pt x="14" y="2"/>
                      <a:pt x="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18"/>
              <p:cNvSpPr/>
              <p:nvPr/>
            </p:nvSpPr>
            <p:spPr bwMode="auto">
              <a:xfrm>
                <a:off x="1991" y="3119"/>
                <a:ext cx="312" cy="331"/>
              </a:xfrm>
              <a:custGeom>
                <a:avLst/>
                <a:gdLst>
                  <a:gd name="T0" fmla="*/ 119 w 119"/>
                  <a:gd name="T1" fmla="*/ 0 h 119"/>
                  <a:gd name="T2" fmla="*/ 51 w 119"/>
                  <a:gd name="T3" fmla="*/ 13 h 119"/>
                  <a:gd name="T4" fmla="*/ 16 w 119"/>
                  <a:gd name="T5" fmla="*/ 30 h 119"/>
                  <a:gd name="T6" fmla="*/ 16 w 119"/>
                  <a:gd name="T7" fmla="*/ 104 h 119"/>
                  <a:gd name="T8" fmla="*/ 58 w 119"/>
                  <a:gd name="T9" fmla="*/ 79 h 119"/>
                  <a:gd name="T10" fmla="*/ 53 w 119"/>
                  <a:gd name="T11" fmla="*/ 119 h 119"/>
                  <a:gd name="T12" fmla="*/ 76 w 119"/>
                  <a:gd name="T13" fmla="*/ 110 h 119"/>
                  <a:gd name="T14" fmla="*/ 116 w 119"/>
                  <a:gd name="T15" fmla="*/ 20 h 119"/>
                  <a:gd name="T16" fmla="*/ 116 w 119"/>
                  <a:gd name="T17" fmla="*/ 19 h 119"/>
                  <a:gd name="T18" fmla="*/ 117 w 119"/>
                  <a:gd name="T19" fmla="*/ 19 h 119"/>
                  <a:gd name="T20" fmla="*/ 117 w 119"/>
                  <a:gd name="T21" fmla="*/ 19 h 119"/>
                  <a:gd name="T22" fmla="*/ 117 w 119"/>
                  <a:gd name="T23" fmla="*/ 18 h 119"/>
                  <a:gd name="T24" fmla="*/ 117 w 119"/>
                  <a:gd name="T25" fmla="*/ 18 h 119"/>
                  <a:gd name="T26" fmla="*/ 117 w 119"/>
                  <a:gd name="T27" fmla="*/ 17 h 119"/>
                  <a:gd name="T28" fmla="*/ 117 w 119"/>
                  <a:gd name="T29" fmla="*/ 15 h 119"/>
                  <a:gd name="T30" fmla="*/ 117 w 119"/>
                  <a:gd name="T31" fmla="*/ 14 h 119"/>
                  <a:gd name="T32" fmla="*/ 119 w 119"/>
                  <a:gd name="T33" fmla="*/ 1 h 119"/>
                  <a:gd name="T34" fmla="*/ 119 w 119"/>
                  <a:gd name="T35" fmla="*/ 1 h 119"/>
                  <a:gd name="T36" fmla="*/ 119 w 119"/>
                  <a:gd name="T37" fmla="*/ 1 h 119"/>
                  <a:gd name="T38" fmla="*/ 119 w 119"/>
                  <a:gd name="T39" fmla="*/ 0 h 119"/>
                  <a:gd name="T40" fmla="*/ 119 w 119"/>
                  <a:gd name="T41" fmla="*/ 0 h 119"/>
                  <a:gd name="T42" fmla="*/ 119 w 119"/>
                  <a:gd name="T43" fmla="*/ 0 h 119"/>
                  <a:gd name="T44" fmla="*/ 119 w 119"/>
                  <a:gd name="T45" fmla="*/ 0 h 119"/>
                  <a:gd name="T46" fmla="*/ 119 w 119"/>
                  <a:gd name="T47" fmla="*/ 0 h 119"/>
                  <a:gd name="T48" fmla="*/ 119 w 119"/>
                  <a:gd name="T49" fmla="*/ 0 h 119"/>
                  <a:gd name="T50" fmla="*/ 119 w 119"/>
                  <a:gd name="T51" fmla="*/ 0 h 119"/>
                  <a:gd name="T52" fmla="*/ 119 w 119"/>
                  <a:gd name="T53" fmla="*/ 0 h 119"/>
                  <a:gd name="T54" fmla="*/ 119 w 119"/>
                  <a:gd name="T55" fmla="*/ 0 h 119"/>
                  <a:gd name="T56" fmla="*/ 119 w 119"/>
                  <a:gd name="T57" fmla="*/ 0 h 119"/>
                  <a:gd name="T58" fmla="*/ 119 w 119"/>
                  <a:gd name="T59" fmla="*/ 0 h 119"/>
                  <a:gd name="T60" fmla="*/ 119 w 119"/>
                  <a:gd name="T61" fmla="*/ 0 h 119"/>
                  <a:gd name="T62" fmla="*/ 119 w 119"/>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119">
                    <a:moveTo>
                      <a:pt x="119" y="0"/>
                    </a:moveTo>
                    <a:cubicBezTo>
                      <a:pt x="119" y="0"/>
                      <a:pt x="119" y="0"/>
                      <a:pt x="119" y="0"/>
                    </a:cubicBezTo>
                    <a:cubicBezTo>
                      <a:pt x="119" y="0"/>
                      <a:pt x="119" y="0"/>
                      <a:pt x="119" y="0"/>
                    </a:cubicBezTo>
                    <a:cubicBezTo>
                      <a:pt x="118" y="0"/>
                      <a:pt x="82" y="4"/>
                      <a:pt x="51" y="13"/>
                    </a:cubicBezTo>
                    <a:cubicBezTo>
                      <a:pt x="51" y="13"/>
                      <a:pt x="51" y="13"/>
                      <a:pt x="51" y="13"/>
                    </a:cubicBezTo>
                    <a:cubicBezTo>
                      <a:pt x="36" y="17"/>
                      <a:pt x="22" y="23"/>
                      <a:pt x="16" y="30"/>
                    </a:cubicBezTo>
                    <a:cubicBezTo>
                      <a:pt x="6" y="39"/>
                      <a:pt x="1" y="51"/>
                      <a:pt x="1" y="64"/>
                    </a:cubicBezTo>
                    <a:cubicBezTo>
                      <a:pt x="0" y="78"/>
                      <a:pt x="5" y="93"/>
                      <a:pt x="16" y="104"/>
                    </a:cubicBezTo>
                    <a:cubicBezTo>
                      <a:pt x="18" y="106"/>
                      <a:pt x="21" y="108"/>
                      <a:pt x="24" y="110"/>
                    </a:cubicBezTo>
                    <a:cubicBezTo>
                      <a:pt x="58" y="79"/>
                      <a:pt x="58" y="79"/>
                      <a:pt x="58" y="79"/>
                    </a:cubicBezTo>
                    <a:cubicBezTo>
                      <a:pt x="35" y="116"/>
                      <a:pt x="35" y="116"/>
                      <a:pt x="35" y="116"/>
                    </a:cubicBezTo>
                    <a:cubicBezTo>
                      <a:pt x="40" y="118"/>
                      <a:pt x="47" y="119"/>
                      <a:pt x="53" y="119"/>
                    </a:cubicBezTo>
                    <a:cubicBezTo>
                      <a:pt x="57" y="119"/>
                      <a:pt x="61" y="118"/>
                      <a:pt x="65" y="117"/>
                    </a:cubicBezTo>
                    <a:cubicBezTo>
                      <a:pt x="68" y="115"/>
                      <a:pt x="72" y="112"/>
                      <a:pt x="76" y="110"/>
                    </a:cubicBezTo>
                    <a:cubicBezTo>
                      <a:pt x="79" y="80"/>
                      <a:pt x="93" y="53"/>
                      <a:pt x="114" y="35"/>
                    </a:cubicBezTo>
                    <a:cubicBezTo>
                      <a:pt x="115" y="30"/>
                      <a:pt x="116" y="25"/>
                      <a:pt x="116" y="20"/>
                    </a:cubicBezTo>
                    <a:cubicBezTo>
                      <a:pt x="116" y="20"/>
                      <a:pt x="116" y="20"/>
                      <a:pt x="116" y="20"/>
                    </a:cubicBezTo>
                    <a:cubicBezTo>
                      <a:pt x="116" y="20"/>
                      <a:pt x="116" y="19"/>
                      <a:pt x="116" y="19"/>
                    </a:cubicBezTo>
                    <a:cubicBezTo>
                      <a:pt x="116" y="19"/>
                      <a:pt x="117" y="19"/>
                      <a:pt x="117" y="19"/>
                    </a:cubicBezTo>
                    <a:cubicBezTo>
                      <a:pt x="117" y="19"/>
                      <a:pt x="117" y="19"/>
                      <a:pt x="117" y="19"/>
                    </a:cubicBezTo>
                    <a:cubicBezTo>
                      <a:pt x="117" y="19"/>
                      <a:pt x="117" y="19"/>
                      <a:pt x="117" y="19"/>
                    </a:cubicBezTo>
                    <a:cubicBezTo>
                      <a:pt x="117" y="19"/>
                      <a:pt x="117" y="19"/>
                      <a:pt x="117" y="19"/>
                    </a:cubicBezTo>
                    <a:cubicBezTo>
                      <a:pt x="117" y="19"/>
                      <a:pt x="117" y="18"/>
                      <a:pt x="117" y="18"/>
                    </a:cubicBezTo>
                    <a:cubicBezTo>
                      <a:pt x="117" y="18"/>
                      <a:pt x="117" y="18"/>
                      <a:pt x="117" y="18"/>
                    </a:cubicBezTo>
                    <a:cubicBezTo>
                      <a:pt x="117" y="18"/>
                      <a:pt x="117" y="18"/>
                      <a:pt x="117" y="18"/>
                    </a:cubicBezTo>
                    <a:cubicBezTo>
                      <a:pt x="117" y="18"/>
                      <a:pt x="117" y="18"/>
                      <a:pt x="117" y="18"/>
                    </a:cubicBezTo>
                    <a:cubicBezTo>
                      <a:pt x="117" y="18"/>
                      <a:pt x="117" y="17"/>
                      <a:pt x="117" y="17"/>
                    </a:cubicBezTo>
                    <a:cubicBezTo>
                      <a:pt x="117" y="17"/>
                      <a:pt x="117" y="17"/>
                      <a:pt x="117" y="17"/>
                    </a:cubicBezTo>
                    <a:cubicBezTo>
                      <a:pt x="117" y="16"/>
                      <a:pt x="117" y="15"/>
                      <a:pt x="117" y="15"/>
                    </a:cubicBezTo>
                    <a:cubicBezTo>
                      <a:pt x="117" y="15"/>
                      <a:pt x="117" y="15"/>
                      <a:pt x="117" y="15"/>
                    </a:cubicBezTo>
                    <a:cubicBezTo>
                      <a:pt x="117" y="14"/>
                      <a:pt x="117" y="14"/>
                      <a:pt x="117" y="14"/>
                    </a:cubicBezTo>
                    <a:cubicBezTo>
                      <a:pt x="117" y="14"/>
                      <a:pt x="117" y="14"/>
                      <a:pt x="117" y="14"/>
                    </a:cubicBezTo>
                    <a:cubicBezTo>
                      <a:pt x="118" y="8"/>
                      <a:pt x="119" y="3"/>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19"/>
              <p:cNvSpPr/>
              <p:nvPr/>
            </p:nvSpPr>
            <p:spPr bwMode="auto">
              <a:xfrm>
                <a:off x="2014" y="3753"/>
                <a:ext cx="13" cy="492"/>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20"/>
              <p:cNvSpPr/>
              <p:nvPr/>
            </p:nvSpPr>
            <p:spPr bwMode="auto">
              <a:xfrm>
                <a:off x="2012" y="3648"/>
                <a:ext cx="144" cy="105"/>
              </a:xfrm>
              <a:custGeom>
                <a:avLst/>
                <a:gdLst>
                  <a:gd name="T0" fmla="*/ 35 w 55"/>
                  <a:gd name="T1" fmla="*/ 0 h 38"/>
                  <a:gd name="T2" fmla="*/ 0 w 55"/>
                  <a:gd name="T3" fmla="*/ 23 h 38"/>
                  <a:gd name="T4" fmla="*/ 1 w 55"/>
                  <a:gd name="T5" fmla="*/ 38 h 38"/>
                  <a:gd name="T6" fmla="*/ 1 w 55"/>
                  <a:gd name="T7" fmla="*/ 38 h 38"/>
                  <a:gd name="T8" fmla="*/ 1 w 55"/>
                  <a:gd name="T9" fmla="*/ 38 h 38"/>
                  <a:gd name="T10" fmla="*/ 55 w 55"/>
                  <a:gd name="T11" fmla="*/ 21 h 38"/>
                  <a:gd name="T12" fmla="*/ 35 w 5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5" y="0"/>
                    </a:moveTo>
                    <a:cubicBezTo>
                      <a:pt x="0" y="23"/>
                      <a:pt x="0" y="23"/>
                      <a:pt x="0" y="23"/>
                    </a:cubicBezTo>
                    <a:cubicBezTo>
                      <a:pt x="1" y="38"/>
                      <a:pt x="1" y="38"/>
                      <a:pt x="1" y="38"/>
                    </a:cubicBezTo>
                    <a:cubicBezTo>
                      <a:pt x="1" y="38"/>
                      <a:pt x="1" y="38"/>
                      <a:pt x="1" y="38"/>
                    </a:cubicBezTo>
                    <a:cubicBezTo>
                      <a:pt x="1" y="38"/>
                      <a:pt x="1" y="38"/>
                      <a:pt x="1" y="38"/>
                    </a:cubicBezTo>
                    <a:cubicBezTo>
                      <a:pt x="18" y="36"/>
                      <a:pt x="37" y="30"/>
                      <a:pt x="55" y="21"/>
                    </a:cubicBezTo>
                    <a:cubicBezTo>
                      <a:pt x="47" y="15"/>
                      <a:pt x="40" y="8"/>
                      <a:pt x="3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21"/>
              <p:cNvSpPr/>
              <p:nvPr/>
            </p:nvSpPr>
            <p:spPr bwMode="auto">
              <a:xfrm>
                <a:off x="1972" y="3253"/>
                <a:ext cx="132" cy="992"/>
              </a:xfrm>
              <a:custGeom>
                <a:avLst/>
                <a:gdLst>
                  <a:gd name="T0" fmla="*/ 3 w 50"/>
                  <a:gd name="T1" fmla="*/ 0 h 357"/>
                  <a:gd name="T2" fmla="*/ 2 w 50"/>
                  <a:gd name="T3" fmla="*/ 16 h 357"/>
                  <a:gd name="T4" fmla="*/ 0 w 50"/>
                  <a:gd name="T5" fmla="*/ 37 h 357"/>
                  <a:gd name="T6" fmla="*/ 0 w 50"/>
                  <a:gd name="T7" fmla="*/ 85 h 357"/>
                  <a:gd name="T8" fmla="*/ 3 w 50"/>
                  <a:gd name="T9" fmla="*/ 88 h 357"/>
                  <a:gd name="T10" fmla="*/ 0 w 50"/>
                  <a:gd name="T11" fmla="*/ 123 h 357"/>
                  <a:gd name="T12" fmla="*/ 0 w 50"/>
                  <a:gd name="T13" fmla="*/ 123 h 357"/>
                  <a:gd name="T14" fmla="*/ 0 w 50"/>
                  <a:gd name="T15" fmla="*/ 357 h 357"/>
                  <a:gd name="T16" fmla="*/ 21 w 50"/>
                  <a:gd name="T17" fmla="*/ 357 h 357"/>
                  <a:gd name="T18" fmla="*/ 16 w 50"/>
                  <a:gd name="T19" fmla="*/ 180 h 357"/>
                  <a:gd name="T20" fmla="*/ 15 w 50"/>
                  <a:gd name="T21" fmla="*/ 165 h 357"/>
                  <a:gd name="T22" fmla="*/ 50 w 50"/>
                  <a:gd name="T23" fmla="*/ 142 h 357"/>
                  <a:gd name="T24" fmla="*/ 44 w 50"/>
                  <a:gd name="T25" fmla="*/ 127 h 357"/>
                  <a:gd name="T26" fmla="*/ 20 w 50"/>
                  <a:gd name="T27" fmla="*/ 133 h 357"/>
                  <a:gd name="T28" fmla="*/ 16 w 50"/>
                  <a:gd name="T29" fmla="*/ 107 h 357"/>
                  <a:gd name="T30" fmla="*/ 5 w 50"/>
                  <a:gd name="T31" fmla="*/ 123 h 357"/>
                  <a:gd name="T32" fmla="*/ 3 w 50"/>
                  <a:gd name="T33" fmla="*/ 88 h 357"/>
                  <a:gd name="T34" fmla="*/ 13 w 50"/>
                  <a:gd name="T35" fmla="*/ 79 h 357"/>
                  <a:gd name="T36" fmla="*/ 5 w 50"/>
                  <a:gd name="T37" fmla="*/ 16 h 357"/>
                  <a:gd name="T38" fmla="*/ 3 w 50"/>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7">
                    <a:moveTo>
                      <a:pt x="3" y="0"/>
                    </a:moveTo>
                    <a:cubicBezTo>
                      <a:pt x="2" y="16"/>
                      <a:pt x="2" y="16"/>
                      <a:pt x="2" y="16"/>
                    </a:cubicBezTo>
                    <a:cubicBezTo>
                      <a:pt x="0" y="37"/>
                      <a:pt x="0" y="37"/>
                      <a:pt x="0" y="37"/>
                    </a:cubicBezTo>
                    <a:cubicBezTo>
                      <a:pt x="0" y="85"/>
                      <a:pt x="0" y="85"/>
                      <a:pt x="0" y="85"/>
                    </a:cubicBezTo>
                    <a:cubicBezTo>
                      <a:pt x="3" y="88"/>
                      <a:pt x="3" y="88"/>
                      <a:pt x="3" y="88"/>
                    </a:cubicBezTo>
                    <a:cubicBezTo>
                      <a:pt x="0" y="123"/>
                      <a:pt x="0" y="123"/>
                      <a:pt x="0" y="123"/>
                    </a:cubicBezTo>
                    <a:cubicBezTo>
                      <a:pt x="0" y="123"/>
                      <a:pt x="0" y="123"/>
                      <a:pt x="0" y="123"/>
                    </a:cubicBezTo>
                    <a:cubicBezTo>
                      <a:pt x="0" y="357"/>
                      <a:pt x="0" y="357"/>
                      <a:pt x="0" y="357"/>
                    </a:cubicBezTo>
                    <a:cubicBezTo>
                      <a:pt x="21" y="357"/>
                      <a:pt x="21" y="357"/>
                      <a:pt x="21" y="357"/>
                    </a:cubicBezTo>
                    <a:cubicBezTo>
                      <a:pt x="16" y="180"/>
                      <a:pt x="16" y="180"/>
                      <a:pt x="16" y="180"/>
                    </a:cubicBezTo>
                    <a:cubicBezTo>
                      <a:pt x="15" y="165"/>
                      <a:pt x="15" y="165"/>
                      <a:pt x="15" y="165"/>
                    </a:cubicBezTo>
                    <a:cubicBezTo>
                      <a:pt x="50" y="142"/>
                      <a:pt x="50" y="142"/>
                      <a:pt x="50" y="142"/>
                    </a:cubicBezTo>
                    <a:cubicBezTo>
                      <a:pt x="48" y="137"/>
                      <a:pt x="45" y="132"/>
                      <a:pt x="44" y="127"/>
                    </a:cubicBezTo>
                    <a:cubicBezTo>
                      <a:pt x="20" y="133"/>
                      <a:pt x="20" y="133"/>
                      <a:pt x="20" y="133"/>
                    </a:cubicBezTo>
                    <a:cubicBezTo>
                      <a:pt x="16" y="107"/>
                      <a:pt x="16" y="107"/>
                      <a:pt x="16" y="107"/>
                    </a:cubicBezTo>
                    <a:cubicBezTo>
                      <a:pt x="5" y="123"/>
                      <a:pt x="5" y="123"/>
                      <a:pt x="5" y="123"/>
                    </a:cubicBezTo>
                    <a:cubicBezTo>
                      <a:pt x="3" y="88"/>
                      <a:pt x="3" y="88"/>
                      <a:pt x="3" y="88"/>
                    </a:cubicBezTo>
                    <a:cubicBezTo>
                      <a:pt x="13" y="79"/>
                      <a:pt x="13" y="79"/>
                      <a:pt x="13" y="79"/>
                    </a:cubicBezTo>
                    <a:cubicBezTo>
                      <a:pt x="5" y="16"/>
                      <a:pt x="5" y="16"/>
                      <a:pt x="5" y="16"/>
                    </a:cubicBezTo>
                    <a:cubicBezTo>
                      <a:pt x="3" y="0"/>
                      <a:pt x="3" y="0"/>
                      <a:pt x="3"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22"/>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23"/>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24"/>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25"/>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26"/>
              <p:cNvSpPr/>
              <p:nvPr/>
            </p:nvSpPr>
            <p:spPr bwMode="auto">
              <a:xfrm>
                <a:off x="5525" y="3953"/>
                <a:ext cx="268" cy="309"/>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27"/>
              <p:cNvSpPr/>
              <p:nvPr/>
            </p:nvSpPr>
            <p:spPr bwMode="auto">
              <a:xfrm>
                <a:off x="5381" y="3953"/>
                <a:ext cx="268" cy="309"/>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28"/>
              <p:cNvSpPr/>
              <p:nvPr/>
            </p:nvSpPr>
            <p:spPr bwMode="auto">
              <a:xfrm>
                <a:off x="5533" y="3920"/>
                <a:ext cx="100" cy="295"/>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29"/>
              <p:cNvSpPr/>
              <p:nvPr/>
            </p:nvSpPr>
            <p:spPr bwMode="auto">
              <a:xfrm>
                <a:off x="5455" y="3675"/>
                <a:ext cx="333" cy="354"/>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Oval 230"/>
              <p:cNvSpPr>
                <a:spLocks noChangeArrowheads="1"/>
              </p:cNvSpPr>
              <p:nvPr/>
            </p:nvSpPr>
            <p:spPr bwMode="auto">
              <a:xfrm>
                <a:off x="5562" y="3789"/>
                <a:ext cx="116" cy="1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Oval 231"/>
              <p:cNvSpPr>
                <a:spLocks noChangeArrowheads="1"/>
              </p:cNvSpPr>
              <p:nvPr/>
            </p:nvSpPr>
            <p:spPr bwMode="auto">
              <a:xfrm>
                <a:off x="5583" y="3812"/>
                <a:ext cx="76" cy="8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32"/>
              <p:cNvSpPr/>
              <p:nvPr/>
            </p:nvSpPr>
            <p:spPr bwMode="auto">
              <a:xfrm>
                <a:off x="3186" y="4029"/>
                <a:ext cx="189" cy="189"/>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33"/>
              <p:cNvSpPr/>
              <p:nvPr/>
            </p:nvSpPr>
            <p:spPr bwMode="auto">
              <a:xfrm>
                <a:off x="3073" y="4029"/>
                <a:ext cx="186" cy="189"/>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34"/>
              <p:cNvSpPr/>
              <p:nvPr/>
            </p:nvSpPr>
            <p:spPr bwMode="auto">
              <a:xfrm>
                <a:off x="3186" y="4003"/>
                <a:ext cx="70" cy="217"/>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35"/>
              <p:cNvSpPr/>
              <p:nvPr/>
            </p:nvSpPr>
            <p:spPr bwMode="auto">
              <a:xfrm>
                <a:off x="3128" y="3826"/>
                <a:ext cx="241" cy="255"/>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Oval 236"/>
              <p:cNvSpPr>
                <a:spLocks noChangeArrowheads="1"/>
              </p:cNvSpPr>
              <p:nvPr/>
            </p:nvSpPr>
            <p:spPr bwMode="auto">
              <a:xfrm>
                <a:off x="3207" y="3909"/>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Oval 237"/>
              <p:cNvSpPr>
                <a:spLocks noChangeArrowheads="1"/>
              </p:cNvSpPr>
              <p:nvPr/>
            </p:nvSpPr>
            <p:spPr bwMode="auto">
              <a:xfrm>
                <a:off x="3220" y="3926"/>
                <a:ext cx="55"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38"/>
              <p:cNvSpPr/>
              <p:nvPr/>
            </p:nvSpPr>
            <p:spPr bwMode="auto">
              <a:xfrm>
                <a:off x="1413" y="3898"/>
                <a:ext cx="281" cy="347"/>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39"/>
              <p:cNvSpPr/>
              <p:nvPr/>
            </p:nvSpPr>
            <p:spPr bwMode="auto">
              <a:xfrm>
                <a:off x="1232" y="3898"/>
                <a:ext cx="281" cy="347"/>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40"/>
              <p:cNvSpPr/>
              <p:nvPr/>
            </p:nvSpPr>
            <p:spPr bwMode="auto">
              <a:xfrm>
                <a:off x="1426" y="4051"/>
                <a:ext cx="289" cy="194"/>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41"/>
              <p:cNvSpPr/>
              <p:nvPr/>
            </p:nvSpPr>
            <p:spPr bwMode="auto">
              <a:xfrm>
                <a:off x="1200" y="4051"/>
                <a:ext cx="289" cy="194"/>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42"/>
              <p:cNvSpPr/>
              <p:nvPr/>
            </p:nvSpPr>
            <p:spPr bwMode="auto">
              <a:xfrm>
                <a:off x="1421" y="3864"/>
                <a:ext cx="81" cy="326"/>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43"/>
              <p:cNvSpPr/>
              <p:nvPr/>
            </p:nvSpPr>
            <p:spPr bwMode="auto">
              <a:xfrm>
                <a:off x="1641" y="3965"/>
                <a:ext cx="226" cy="241"/>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Oval 244"/>
              <p:cNvSpPr>
                <a:spLocks noChangeArrowheads="1"/>
              </p:cNvSpPr>
              <p:nvPr/>
            </p:nvSpPr>
            <p:spPr bwMode="auto">
              <a:xfrm>
                <a:off x="1715" y="4045"/>
                <a:ext cx="79" cy="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Oval 245"/>
              <p:cNvSpPr>
                <a:spLocks noChangeArrowheads="1"/>
              </p:cNvSpPr>
              <p:nvPr/>
            </p:nvSpPr>
            <p:spPr bwMode="auto">
              <a:xfrm>
                <a:off x="1728" y="4059"/>
                <a:ext cx="53"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46"/>
              <p:cNvSpPr/>
              <p:nvPr/>
            </p:nvSpPr>
            <p:spPr bwMode="auto">
              <a:xfrm>
                <a:off x="1641"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Oval 247"/>
              <p:cNvSpPr>
                <a:spLocks noChangeArrowheads="1"/>
              </p:cNvSpPr>
              <p:nvPr/>
            </p:nvSpPr>
            <p:spPr bwMode="auto">
              <a:xfrm>
                <a:off x="1715" y="3823"/>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Oval 248"/>
              <p:cNvSpPr>
                <a:spLocks noChangeArrowheads="1"/>
              </p:cNvSpPr>
              <p:nvPr/>
            </p:nvSpPr>
            <p:spPr bwMode="auto">
              <a:xfrm>
                <a:off x="1728" y="3837"/>
                <a:ext cx="53"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49"/>
              <p:cNvSpPr/>
              <p:nvPr/>
            </p:nvSpPr>
            <p:spPr bwMode="auto">
              <a:xfrm>
                <a:off x="1389" y="3675"/>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Oval 250"/>
              <p:cNvSpPr>
                <a:spLocks noChangeArrowheads="1"/>
              </p:cNvSpPr>
              <p:nvPr/>
            </p:nvSpPr>
            <p:spPr bwMode="auto">
              <a:xfrm>
                <a:off x="1463" y="3756"/>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Oval 251"/>
              <p:cNvSpPr>
                <a:spLocks noChangeArrowheads="1"/>
              </p:cNvSpPr>
              <p:nvPr/>
            </p:nvSpPr>
            <p:spPr bwMode="auto">
              <a:xfrm>
                <a:off x="1476" y="3770"/>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52"/>
              <p:cNvSpPr/>
              <p:nvPr/>
            </p:nvSpPr>
            <p:spPr bwMode="auto">
              <a:xfrm>
                <a:off x="1095"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Oval 253"/>
              <p:cNvSpPr>
                <a:spLocks noChangeArrowheads="1"/>
              </p:cNvSpPr>
              <p:nvPr/>
            </p:nvSpPr>
            <p:spPr bwMode="auto">
              <a:xfrm>
                <a:off x="1169" y="3823"/>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Oval 254"/>
              <p:cNvSpPr>
                <a:spLocks noChangeArrowheads="1"/>
              </p:cNvSpPr>
              <p:nvPr/>
            </p:nvSpPr>
            <p:spPr bwMode="auto">
              <a:xfrm>
                <a:off x="1182" y="3837"/>
                <a:ext cx="52"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55"/>
              <p:cNvSpPr/>
              <p:nvPr/>
            </p:nvSpPr>
            <p:spPr bwMode="auto">
              <a:xfrm>
                <a:off x="1032" y="3909"/>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Oval 256"/>
              <p:cNvSpPr>
                <a:spLocks noChangeArrowheads="1"/>
              </p:cNvSpPr>
              <p:nvPr/>
            </p:nvSpPr>
            <p:spPr bwMode="auto">
              <a:xfrm>
                <a:off x="1106" y="3990"/>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Oval 257"/>
              <p:cNvSpPr>
                <a:spLocks noChangeArrowheads="1"/>
              </p:cNvSpPr>
              <p:nvPr/>
            </p:nvSpPr>
            <p:spPr bwMode="auto">
              <a:xfrm>
                <a:off x="1119" y="4003"/>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58"/>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59"/>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60"/>
              <p:cNvSpPr/>
              <p:nvPr/>
            </p:nvSpPr>
            <p:spPr bwMode="auto">
              <a:xfrm>
                <a:off x="6534" y="2789"/>
                <a:ext cx="987" cy="936"/>
              </a:xfrm>
              <a:custGeom>
                <a:avLst/>
                <a:gdLst>
                  <a:gd name="T0" fmla="*/ 376 w 376"/>
                  <a:gd name="T1" fmla="*/ 156 h 337"/>
                  <a:gd name="T2" fmla="*/ 358 w 376"/>
                  <a:gd name="T3" fmla="*/ 112 h 337"/>
                  <a:gd name="T4" fmla="*/ 314 w 376"/>
                  <a:gd name="T5" fmla="*/ 94 h 337"/>
                  <a:gd name="T6" fmla="*/ 304 w 376"/>
                  <a:gd name="T7" fmla="*/ 95 h 337"/>
                  <a:gd name="T8" fmla="*/ 306 w 376"/>
                  <a:gd name="T9" fmla="*/ 79 h 337"/>
                  <a:gd name="T10" fmla="*/ 239 w 376"/>
                  <a:gd name="T11" fmla="*/ 12 h 337"/>
                  <a:gd name="T12" fmla="*/ 191 w 376"/>
                  <a:gd name="T13" fmla="*/ 33 h 337"/>
                  <a:gd name="T14" fmla="*/ 143 w 376"/>
                  <a:gd name="T15" fmla="*/ 0 h 337"/>
                  <a:gd name="T16" fmla="*/ 95 w 376"/>
                  <a:gd name="T17" fmla="*/ 74 h 337"/>
                  <a:gd name="T18" fmla="*/ 91 w 376"/>
                  <a:gd name="T19" fmla="*/ 74 h 337"/>
                  <a:gd name="T20" fmla="*/ 47 w 376"/>
                  <a:gd name="T21" fmla="*/ 152 h 337"/>
                  <a:gd name="T22" fmla="*/ 63 w 376"/>
                  <a:gd name="T23" fmla="*/ 247 h 337"/>
                  <a:gd name="T24" fmla="*/ 79 w 376"/>
                  <a:gd name="T25" fmla="*/ 245 h 337"/>
                  <a:gd name="T26" fmla="*/ 73 w 376"/>
                  <a:gd name="T27" fmla="*/ 269 h 337"/>
                  <a:gd name="T28" fmla="*/ 131 w 376"/>
                  <a:gd name="T29" fmla="*/ 327 h 337"/>
                  <a:gd name="T30" fmla="*/ 166 w 376"/>
                  <a:gd name="T31" fmla="*/ 315 h 337"/>
                  <a:gd name="T32" fmla="*/ 211 w 376"/>
                  <a:gd name="T33" fmla="*/ 337 h 337"/>
                  <a:gd name="T34" fmla="*/ 264 w 376"/>
                  <a:gd name="T35" fmla="*/ 298 h 337"/>
                  <a:gd name="T36" fmla="*/ 283 w 376"/>
                  <a:gd name="T37" fmla="*/ 301 h 337"/>
                  <a:gd name="T38" fmla="*/ 323 w 376"/>
                  <a:gd name="T39" fmla="*/ 285 h 337"/>
                  <a:gd name="T40" fmla="*/ 339 w 376"/>
                  <a:gd name="T41" fmla="*/ 245 h 337"/>
                  <a:gd name="T42" fmla="*/ 331 w 376"/>
                  <a:gd name="T43" fmla="*/ 216 h 337"/>
                  <a:gd name="T44" fmla="*/ 358 w 376"/>
                  <a:gd name="T45" fmla="*/ 200 h 337"/>
                  <a:gd name="T46" fmla="*/ 376 w 376"/>
                  <a:gd name="T47" fmla="*/ 15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337">
                    <a:moveTo>
                      <a:pt x="376" y="156"/>
                    </a:moveTo>
                    <a:cubicBezTo>
                      <a:pt x="376" y="140"/>
                      <a:pt x="370" y="124"/>
                      <a:pt x="358" y="112"/>
                    </a:cubicBezTo>
                    <a:cubicBezTo>
                      <a:pt x="347" y="101"/>
                      <a:pt x="331" y="94"/>
                      <a:pt x="314" y="94"/>
                    </a:cubicBezTo>
                    <a:cubicBezTo>
                      <a:pt x="311" y="94"/>
                      <a:pt x="308" y="95"/>
                      <a:pt x="304" y="95"/>
                    </a:cubicBezTo>
                    <a:cubicBezTo>
                      <a:pt x="306" y="90"/>
                      <a:pt x="306" y="85"/>
                      <a:pt x="306" y="79"/>
                    </a:cubicBezTo>
                    <a:cubicBezTo>
                      <a:pt x="306" y="43"/>
                      <a:pt x="276" y="12"/>
                      <a:pt x="239" y="12"/>
                    </a:cubicBezTo>
                    <a:cubicBezTo>
                      <a:pt x="221" y="12"/>
                      <a:pt x="203" y="20"/>
                      <a:pt x="191" y="33"/>
                    </a:cubicBezTo>
                    <a:cubicBezTo>
                      <a:pt x="184" y="15"/>
                      <a:pt x="168" y="0"/>
                      <a:pt x="143" y="0"/>
                    </a:cubicBezTo>
                    <a:cubicBezTo>
                      <a:pt x="99" y="0"/>
                      <a:pt x="83" y="43"/>
                      <a:pt x="95" y="74"/>
                    </a:cubicBezTo>
                    <a:cubicBezTo>
                      <a:pt x="93" y="74"/>
                      <a:pt x="92" y="74"/>
                      <a:pt x="91" y="74"/>
                    </a:cubicBezTo>
                    <a:cubicBezTo>
                      <a:pt x="46" y="74"/>
                      <a:pt x="32" y="121"/>
                      <a:pt x="47" y="152"/>
                    </a:cubicBezTo>
                    <a:cubicBezTo>
                      <a:pt x="0" y="167"/>
                      <a:pt x="6" y="247"/>
                      <a:pt x="63" y="247"/>
                    </a:cubicBezTo>
                    <a:cubicBezTo>
                      <a:pt x="69" y="247"/>
                      <a:pt x="74" y="246"/>
                      <a:pt x="79" y="245"/>
                    </a:cubicBezTo>
                    <a:cubicBezTo>
                      <a:pt x="75" y="252"/>
                      <a:pt x="73" y="260"/>
                      <a:pt x="73" y="269"/>
                    </a:cubicBezTo>
                    <a:cubicBezTo>
                      <a:pt x="73" y="301"/>
                      <a:pt x="99" y="327"/>
                      <a:pt x="131" y="327"/>
                    </a:cubicBezTo>
                    <a:cubicBezTo>
                      <a:pt x="144" y="327"/>
                      <a:pt x="157" y="322"/>
                      <a:pt x="166" y="315"/>
                    </a:cubicBezTo>
                    <a:cubicBezTo>
                      <a:pt x="177" y="328"/>
                      <a:pt x="193" y="337"/>
                      <a:pt x="211" y="337"/>
                    </a:cubicBezTo>
                    <a:cubicBezTo>
                      <a:pt x="236" y="337"/>
                      <a:pt x="257" y="320"/>
                      <a:pt x="264" y="298"/>
                    </a:cubicBezTo>
                    <a:cubicBezTo>
                      <a:pt x="270" y="300"/>
                      <a:pt x="276" y="301"/>
                      <a:pt x="283" y="301"/>
                    </a:cubicBezTo>
                    <a:cubicBezTo>
                      <a:pt x="298" y="301"/>
                      <a:pt x="312" y="295"/>
                      <a:pt x="323" y="285"/>
                    </a:cubicBezTo>
                    <a:cubicBezTo>
                      <a:pt x="333" y="274"/>
                      <a:pt x="339" y="260"/>
                      <a:pt x="339" y="245"/>
                    </a:cubicBezTo>
                    <a:cubicBezTo>
                      <a:pt x="339" y="235"/>
                      <a:pt x="336" y="225"/>
                      <a:pt x="331" y="216"/>
                    </a:cubicBezTo>
                    <a:cubicBezTo>
                      <a:pt x="341" y="213"/>
                      <a:pt x="351" y="208"/>
                      <a:pt x="358" y="200"/>
                    </a:cubicBezTo>
                    <a:cubicBezTo>
                      <a:pt x="370" y="189"/>
                      <a:pt x="376" y="173"/>
                      <a:pt x="376" y="156"/>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61"/>
              <p:cNvSpPr/>
              <p:nvPr/>
            </p:nvSpPr>
            <p:spPr bwMode="auto">
              <a:xfrm>
                <a:off x="6676" y="2897"/>
                <a:ext cx="693" cy="748"/>
              </a:xfrm>
              <a:custGeom>
                <a:avLst/>
                <a:gdLst>
                  <a:gd name="T0" fmla="*/ 251 w 264"/>
                  <a:gd name="T1" fmla="*/ 123 h 269"/>
                  <a:gd name="T2" fmla="*/ 251 w 264"/>
                  <a:gd name="T3" fmla="*/ 122 h 269"/>
                  <a:gd name="T4" fmla="*/ 258 w 264"/>
                  <a:gd name="T5" fmla="*/ 95 h 269"/>
                  <a:gd name="T6" fmla="*/ 251 w 264"/>
                  <a:gd name="T7" fmla="*/ 69 h 269"/>
                  <a:gd name="T8" fmla="*/ 232 w 264"/>
                  <a:gd name="T9" fmla="*/ 50 h 269"/>
                  <a:gd name="T10" fmla="*/ 212 w 264"/>
                  <a:gd name="T11" fmla="*/ 42 h 269"/>
                  <a:gd name="T12" fmla="*/ 197 w 264"/>
                  <a:gd name="T13" fmla="*/ 40 h 269"/>
                  <a:gd name="T14" fmla="*/ 179 w 264"/>
                  <a:gd name="T15" fmla="*/ 43 h 269"/>
                  <a:gd name="T16" fmla="*/ 173 w 264"/>
                  <a:gd name="T17" fmla="*/ 29 h 269"/>
                  <a:gd name="T18" fmla="*/ 173 w 264"/>
                  <a:gd name="T19" fmla="*/ 28 h 269"/>
                  <a:gd name="T20" fmla="*/ 153 w 264"/>
                  <a:gd name="T21" fmla="*/ 8 h 269"/>
                  <a:gd name="T22" fmla="*/ 125 w 264"/>
                  <a:gd name="T23" fmla="*/ 0 h 269"/>
                  <a:gd name="T24" fmla="*/ 97 w 264"/>
                  <a:gd name="T25" fmla="*/ 8 h 269"/>
                  <a:gd name="T26" fmla="*/ 77 w 264"/>
                  <a:gd name="T27" fmla="*/ 28 h 269"/>
                  <a:gd name="T28" fmla="*/ 76 w 264"/>
                  <a:gd name="T29" fmla="*/ 29 h 269"/>
                  <a:gd name="T30" fmla="*/ 69 w 264"/>
                  <a:gd name="T31" fmla="*/ 50 h 269"/>
                  <a:gd name="T32" fmla="*/ 16 w 264"/>
                  <a:gd name="T33" fmla="*/ 107 h 269"/>
                  <a:gd name="T34" fmla="*/ 23 w 264"/>
                  <a:gd name="T35" fmla="*/ 134 h 269"/>
                  <a:gd name="T36" fmla="*/ 6 w 264"/>
                  <a:gd name="T37" fmla="*/ 149 h 269"/>
                  <a:gd name="T38" fmla="*/ 6 w 264"/>
                  <a:gd name="T39" fmla="*/ 185 h 269"/>
                  <a:gd name="T40" fmla="*/ 43 w 264"/>
                  <a:gd name="T41" fmla="*/ 202 h 269"/>
                  <a:gd name="T42" fmla="*/ 39 w 264"/>
                  <a:gd name="T43" fmla="*/ 212 h 269"/>
                  <a:gd name="T44" fmla="*/ 51 w 264"/>
                  <a:gd name="T45" fmla="*/ 253 h 269"/>
                  <a:gd name="T46" fmla="*/ 92 w 264"/>
                  <a:gd name="T47" fmla="*/ 265 h 269"/>
                  <a:gd name="T48" fmla="*/ 111 w 264"/>
                  <a:gd name="T49" fmla="*/ 253 h 269"/>
                  <a:gd name="T50" fmla="*/ 118 w 264"/>
                  <a:gd name="T51" fmla="*/ 245 h 269"/>
                  <a:gd name="T52" fmla="*/ 153 w 264"/>
                  <a:gd name="T53" fmla="*/ 267 h 269"/>
                  <a:gd name="T54" fmla="*/ 193 w 264"/>
                  <a:gd name="T55" fmla="*/ 227 h 269"/>
                  <a:gd name="T56" fmla="*/ 192 w 264"/>
                  <a:gd name="T57" fmla="*/ 225 h 269"/>
                  <a:gd name="T58" fmla="*/ 194 w 264"/>
                  <a:gd name="T59" fmla="*/ 224 h 269"/>
                  <a:gd name="T60" fmla="*/ 200 w 264"/>
                  <a:gd name="T61" fmla="*/ 216 h 269"/>
                  <a:gd name="T62" fmla="*/ 221 w 264"/>
                  <a:gd name="T63" fmla="*/ 214 h 269"/>
                  <a:gd name="T64" fmla="*/ 237 w 264"/>
                  <a:gd name="T65" fmla="*/ 207 h 269"/>
                  <a:gd name="T66" fmla="*/ 264 w 264"/>
                  <a:gd name="T67" fmla="*/ 159 h 269"/>
                  <a:gd name="T68" fmla="*/ 251 w 264"/>
                  <a:gd name="T69" fmla="*/ 1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69">
                    <a:moveTo>
                      <a:pt x="251" y="123"/>
                    </a:moveTo>
                    <a:cubicBezTo>
                      <a:pt x="251" y="122"/>
                      <a:pt x="251" y="122"/>
                      <a:pt x="251" y="122"/>
                    </a:cubicBezTo>
                    <a:cubicBezTo>
                      <a:pt x="256" y="114"/>
                      <a:pt x="258" y="105"/>
                      <a:pt x="258" y="95"/>
                    </a:cubicBezTo>
                    <a:cubicBezTo>
                      <a:pt x="258" y="86"/>
                      <a:pt x="256" y="77"/>
                      <a:pt x="251" y="69"/>
                    </a:cubicBezTo>
                    <a:cubicBezTo>
                      <a:pt x="246" y="61"/>
                      <a:pt x="240" y="54"/>
                      <a:pt x="232" y="50"/>
                    </a:cubicBezTo>
                    <a:cubicBezTo>
                      <a:pt x="226" y="47"/>
                      <a:pt x="219" y="43"/>
                      <a:pt x="212" y="42"/>
                    </a:cubicBezTo>
                    <a:cubicBezTo>
                      <a:pt x="207" y="42"/>
                      <a:pt x="202" y="41"/>
                      <a:pt x="197" y="40"/>
                    </a:cubicBezTo>
                    <a:cubicBezTo>
                      <a:pt x="191" y="40"/>
                      <a:pt x="185" y="41"/>
                      <a:pt x="179" y="43"/>
                    </a:cubicBezTo>
                    <a:cubicBezTo>
                      <a:pt x="178" y="38"/>
                      <a:pt x="176" y="33"/>
                      <a:pt x="173" y="29"/>
                    </a:cubicBezTo>
                    <a:cubicBezTo>
                      <a:pt x="173" y="28"/>
                      <a:pt x="173" y="28"/>
                      <a:pt x="173" y="28"/>
                    </a:cubicBezTo>
                    <a:cubicBezTo>
                      <a:pt x="168" y="20"/>
                      <a:pt x="161" y="13"/>
                      <a:pt x="153" y="8"/>
                    </a:cubicBezTo>
                    <a:cubicBezTo>
                      <a:pt x="144" y="3"/>
                      <a:pt x="135" y="1"/>
                      <a:pt x="125" y="0"/>
                    </a:cubicBezTo>
                    <a:cubicBezTo>
                      <a:pt x="115" y="1"/>
                      <a:pt x="105" y="3"/>
                      <a:pt x="97" y="8"/>
                    </a:cubicBezTo>
                    <a:cubicBezTo>
                      <a:pt x="88" y="13"/>
                      <a:pt x="82" y="20"/>
                      <a:pt x="77" y="28"/>
                    </a:cubicBezTo>
                    <a:cubicBezTo>
                      <a:pt x="76" y="29"/>
                      <a:pt x="76" y="29"/>
                      <a:pt x="76" y="29"/>
                    </a:cubicBezTo>
                    <a:cubicBezTo>
                      <a:pt x="73" y="35"/>
                      <a:pt x="70" y="43"/>
                      <a:pt x="69" y="50"/>
                    </a:cubicBezTo>
                    <a:cubicBezTo>
                      <a:pt x="40" y="52"/>
                      <a:pt x="16" y="77"/>
                      <a:pt x="16" y="107"/>
                    </a:cubicBezTo>
                    <a:cubicBezTo>
                      <a:pt x="16" y="117"/>
                      <a:pt x="19" y="126"/>
                      <a:pt x="23" y="134"/>
                    </a:cubicBezTo>
                    <a:cubicBezTo>
                      <a:pt x="16" y="137"/>
                      <a:pt x="10" y="142"/>
                      <a:pt x="6" y="149"/>
                    </a:cubicBezTo>
                    <a:cubicBezTo>
                      <a:pt x="0" y="160"/>
                      <a:pt x="0" y="174"/>
                      <a:pt x="6" y="185"/>
                    </a:cubicBezTo>
                    <a:cubicBezTo>
                      <a:pt x="14" y="198"/>
                      <a:pt x="29" y="205"/>
                      <a:pt x="43" y="202"/>
                    </a:cubicBezTo>
                    <a:cubicBezTo>
                      <a:pt x="42" y="205"/>
                      <a:pt x="40" y="208"/>
                      <a:pt x="39" y="212"/>
                    </a:cubicBezTo>
                    <a:cubicBezTo>
                      <a:pt x="35" y="226"/>
                      <a:pt x="40" y="243"/>
                      <a:pt x="51" y="253"/>
                    </a:cubicBezTo>
                    <a:cubicBezTo>
                      <a:pt x="61" y="264"/>
                      <a:pt x="78" y="269"/>
                      <a:pt x="92" y="265"/>
                    </a:cubicBezTo>
                    <a:cubicBezTo>
                      <a:pt x="100" y="263"/>
                      <a:pt x="106" y="259"/>
                      <a:pt x="111" y="253"/>
                    </a:cubicBezTo>
                    <a:cubicBezTo>
                      <a:pt x="114" y="251"/>
                      <a:pt x="116" y="248"/>
                      <a:pt x="118" y="245"/>
                    </a:cubicBezTo>
                    <a:cubicBezTo>
                      <a:pt x="125" y="258"/>
                      <a:pt x="138" y="267"/>
                      <a:pt x="153" y="267"/>
                    </a:cubicBezTo>
                    <a:cubicBezTo>
                      <a:pt x="175" y="267"/>
                      <a:pt x="193" y="249"/>
                      <a:pt x="193" y="227"/>
                    </a:cubicBezTo>
                    <a:cubicBezTo>
                      <a:pt x="193" y="226"/>
                      <a:pt x="193" y="226"/>
                      <a:pt x="192" y="225"/>
                    </a:cubicBezTo>
                    <a:cubicBezTo>
                      <a:pt x="193" y="225"/>
                      <a:pt x="193" y="224"/>
                      <a:pt x="194" y="224"/>
                    </a:cubicBezTo>
                    <a:cubicBezTo>
                      <a:pt x="200" y="216"/>
                      <a:pt x="200" y="216"/>
                      <a:pt x="200" y="216"/>
                    </a:cubicBezTo>
                    <a:cubicBezTo>
                      <a:pt x="207" y="216"/>
                      <a:pt x="214" y="215"/>
                      <a:pt x="221" y="214"/>
                    </a:cubicBezTo>
                    <a:cubicBezTo>
                      <a:pt x="225" y="212"/>
                      <a:pt x="232" y="209"/>
                      <a:pt x="237" y="207"/>
                    </a:cubicBezTo>
                    <a:cubicBezTo>
                      <a:pt x="254" y="198"/>
                      <a:pt x="264" y="178"/>
                      <a:pt x="264" y="159"/>
                    </a:cubicBezTo>
                    <a:cubicBezTo>
                      <a:pt x="264" y="146"/>
                      <a:pt x="259" y="133"/>
                      <a:pt x="251" y="12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62"/>
              <p:cNvSpPr/>
              <p:nvPr/>
            </p:nvSpPr>
            <p:spPr bwMode="auto">
              <a:xfrm>
                <a:off x="7064" y="3725"/>
                <a:ext cx="19" cy="376"/>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63"/>
              <p:cNvSpPr/>
              <p:nvPr/>
            </p:nvSpPr>
            <p:spPr bwMode="auto">
              <a:xfrm>
                <a:off x="7083" y="4101"/>
                <a:ext cx="2" cy="78"/>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64"/>
              <p:cNvSpPr/>
              <p:nvPr/>
            </p:nvSpPr>
            <p:spPr bwMode="auto">
              <a:xfrm>
                <a:off x="7085" y="4179"/>
                <a:ext cx="3" cy="61"/>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65"/>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66"/>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67"/>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68"/>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69"/>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70"/>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71"/>
              <p:cNvSpPr/>
              <p:nvPr/>
            </p:nvSpPr>
            <p:spPr bwMode="auto">
              <a:xfrm>
                <a:off x="7015" y="3706"/>
                <a:ext cx="73" cy="534"/>
              </a:xfrm>
              <a:custGeom>
                <a:avLst/>
                <a:gdLst>
                  <a:gd name="T0" fmla="*/ 0 w 28"/>
                  <a:gd name="T1" fmla="*/ 0 h 192"/>
                  <a:gd name="T2" fmla="*/ 0 w 28"/>
                  <a:gd name="T3" fmla="*/ 189 h 192"/>
                  <a:gd name="T4" fmla="*/ 7 w 28"/>
                  <a:gd name="T5" fmla="*/ 190 h 192"/>
                  <a:gd name="T6" fmla="*/ 25 w 28"/>
                  <a:gd name="T7" fmla="*/ 192 h 192"/>
                  <a:gd name="T8" fmla="*/ 28 w 28"/>
                  <a:gd name="T9" fmla="*/ 192 h 192"/>
                  <a:gd name="T10" fmla="*/ 27 w 28"/>
                  <a:gd name="T11" fmla="*/ 170 h 192"/>
                  <a:gd name="T12" fmla="*/ 26 w 28"/>
                  <a:gd name="T13" fmla="*/ 142 h 192"/>
                  <a:gd name="T14" fmla="*/ 19 w 28"/>
                  <a:gd name="T15" fmla="*/ 7 h 192"/>
                  <a:gd name="T16" fmla="*/ 0 w 2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2">
                    <a:moveTo>
                      <a:pt x="0" y="0"/>
                    </a:moveTo>
                    <a:cubicBezTo>
                      <a:pt x="0" y="189"/>
                      <a:pt x="0" y="189"/>
                      <a:pt x="0" y="189"/>
                    </a:cubicBezTo>
                    <a:cubicBezTo>
                      <a:pt x="7" y="190"/>
                      <a:pt x="7" y="190"/>
                      <a:pt x="7" y="190"/>
                    </a:cubicBezTo>
                    <a:cubicBezTo>
                      <a:pt x="25" y="192"/>
                      <a:pt x="25" y="192"/>
                      <a:pt x="25" y="192"/>
                    </a:cubicBezTo>
                    <a:cubicBezTo>
                      <a:pt x="28" y="192"/>
                      <a:pt x="28" y="192"/>
                      <a:pt x="28" y="192"/>
                    </a:cubicBezTo>
                    <a:cubicBezTo>
                      <a:pt x="27" y="170"/>
                      <a:pt x="27" y="170"/>
                      <a:pt x="27" y="170"/>
                    </a:cubicBezTo>
                    <a:cubicBezTo>
                      <a:pt x="26" y="142"/>
                      <a:pt x="26" y="142"/>
                      <a:pt x="26" y="142"/>
                    </a:cubicBezTo>
                    <a:cubicBezTo>
                      <a:pt x="19" y="7"/>
                      <a:pt x="19" y="7"/>
                      <a:pt x="19" y="7"/>
                    </a:cubicBezTo>
                    <a:cubicBezTo>
                      <a:pt x="12" y="6"/>
                      <a:pt x="6" y="3"/>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72"/>
              <p:cNvSpPr/>
              <p:nvPr/>
            </p:nvSpPr>
            <p:spPr bwMode="auto">
              <a:xfrm>
                <a:off x="7015" y="2822"/>
                <a:ext cx="506" cy="903"/>
              </a:xfrm>
              <a:custGeom>
                <a:avLst/>
                <a:gdLst>
                  <a:gd name="T0" fmla="*/ 56 w 193"/>
                  <a:gd name="T1" fmla="*/ 0 h 325"/>
                  <a:gd name="T2" fmla="*/ 8 w 193"/>
                  <a:gd name="T3" fmla="*/ 21 h 325"/>
                  <a:gd name="T4" fmla="*/ 8 w 193"/>
                  <a:gd name="T5" fmla="*/ 21 h 325"/>
                  <a:gd name="T6" fmla="*/ 0 w 193"/>
                  <a:gd name="T7" fmla="*/ 6 h 325"/>
                  <a:gd name="T8" fmla="*/ 0 w 193"/>
                  <a:gd name="T9" fmla="*/ 28 h 325"/>
                  <a:gd name="T10" fmla="*/ 24 w 193"/>
                  <a:gd name="T11" fmla="*/ 35 h 325"/>
                  <a:gd name="T12" fmla="*/ 44 w 193"/>
                  <a:gd name="T13" fmla="*/ 55 h 325"/>
                  <a:gd name="T14" fmla="*/ 44 w 193"/>
                  <a:gd name="T15" fmla="*/ 56 h 325"/>
                  <a:gd name="T16" fmla="*/ 50 w 193"/>
                  <a:gd name="T17" fmla="*/ 70 h 325"/>
                  <a:gd name="T18" fmla="*/ 68 w 193"/>
                  <a:gd name="T19" fmla="*/ 67 h 325"/>
                  <a:gd name="T20" fmla="*/ 83 w 193"/>
                  <a:gd name="T21" fmla="*/ 69 h 325"/>
                  <a:gd name="T22" fmla="*/ 103 w 193"/>
                  <a:gd name="T23" fmla="*/ 77 h 325"/>
                  <a:gd name="T24" fmla="*/ 122 w 193"/>
                  <a:gd name="T25" fmla="*/ 96 h 325"/>
                  <a:gd name="T26" fmla="*/ 129 w 193"/>
                  <a:gd name="T27" fmla="*/ 122 h 325"/>
                  <a:gd name="T28" fmla="*/ 122 w 193"/>
                  <a:gd name="T29" fmla="*/ 149 h 325"/>
                  <a:gd name="T30" fmla="*/ 122 w 193"/>
                  <a:gd name="T31" fmla="*/ 150 h 325"/>
                  <a:gd name="T32" fmla="*/ 135 w 193"/>
                  <a:gd name="T33" fmla="*/ 186 h 325"/>
                  <a:gd name="T34" fmla="*/ 108 w 193"/>
                  <a:gd name="T35" fmla="*/ 234 h 325"/>
                  <a:gd name="T36" fmla="*/ 92 w 193"/>
                  <a:gd name="T37" fmla="*/ 241 h 325"/>
                  <a:gd name="T38" fmla="*/ 76 w 193"/>
                  <a:gd name="T39" fmla="*/ 243 h 325"/>
                  <a:gd name="T40" fmla="*/ 71 w 193"/>
                  <a:gd name="T41" fmla="*/ 243 h 325"/>
                  <a:gd name="T42" fmla="*/ 65 w 193"/>
                  <a:gd name="T43" fmla="*/ 251 h 325"/>
                  <a:gd name="T44" fmla="*/ 63 w 193"/>
                  <a:gd name="T45" fmla="*/ 252 h 325"/>
                  <a:gd name="T46" fmla="*/ 64 w 193"/>
                  <a:gd name="T47" fmla="*/ 254 h 325"/>
                  <a:gd name="T48" fmla="*/ 24 w 193"/>
                  <a:gd name="T49" fmla="*/ 294 h 325"/>
                  <a:gd name="T50" fmla="*/ 0 w 193"/>
                  <a:gd name="T51" fmla="*/ 285 h 325"/>
                  <a:gd name="T52" fmla="*/ 0 w 193"/>
                  <a:gd name="T53" fmla="*/ 318 h 325"/>
                  <a:gd name="T54" fmla="*/ 19 w 193"/>
                  <a:gd name="T55" fmla="*/ 325 h 325"/>
                  <a:gd name="T56" fmla="*/ 19 w 193"/>
                  <a:gd name="T57" fmla="*/ 325 h 325"/>
                  <a:gd name="T58" fmla="*/ 19 w 193"/>
                  <a:gd name="T59" fmla="*/ 325 h 325"/>
                  <a:gd name="T60" fmla="*/ 28 w 193"/>
                  <a:gd name="T61" fmla="*/ 325 h 325"/>
                  <a:gd name="T62" fmla="*/ 81 w 193"/>
                  <a:gd name="T63" fmla="*/ 286 h 325"/>
                  <a:gd name="T64" fmla="*/ 100 w 193"/>
                  <a:gd name="T65" fmla="*/ 289 h 325"/>
                  <a:gd name="T66" fmla="*/ 140 w 193"/>
                  <a:gd name="T67" fmla="*/ 273 h 325"/>
                  <a:gd name="T68" fmla="*/ 156 w 193"/>
                  <a:gd name="T69" fmla="*/ 233 h 325"/>
                  <a:gd name="T70" fmla="*/ 148 w 193"/>
                  <a:gd name="T71" fmla="*/ 204 h 325"/>
                  <a:gd name="T72" fmla="*/ 148 w 193"/>
                  <a:gd name="T73" fmla="*/ 204 h 325"/>
                  <a:gd name="T74" fmla="*/ 148 w 193"/>
                  <a:gd name="T75" fmla="*/ 204 h 325"/>
                  <a:gd name="T76" fmla="*/ 175 w 193"/>
                  <a:gd name="T77" fmla="*/ 188 h 325"/>
                  <a:gd name="T78" fmla="*/ 193 w 193"/>
                  <a:gd name="T79" fmla="*/ 144 h 325"/>
                  <a:gd name="T80" fmla="*/ 175 w 193"/>
                  <a:gd name="T81" fmla="*/ 100 h 325"/>
                  <a:gd name="T82" fmla="*/ 131 w 193"/>
                  <a:gd name="T83" fmla="*/ 82 h 325"/>
                  <a:gd name="T84" fmla="*/ 121 w 193"/>
                  <a:gd name="T85" fmla="*/ 83 h 325"/>
                  <a:gd name="T86" fmla="*/ 121 w 193"/>
                  <a:gd name="T87" fmla="*/ 83 h 325"/>
                  <a:gd name="T88" fmla="*/ 121 w 193"/>
                  <a:gd name="T89" fmla="*/ 83 h 325"/>
                  <a:gd name="T90" fmla="*/ 123 w 193"/>
                  <a:gd name="T91" fmla="*/ 67 h 325"/>
                  <a:gd name="T92" fmla="*/ 56 w 193"/>
                  <a:gd name="T9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325">
                    <a:moveTo>
                      <a:pt x="56" y="0"/>
                    </a:moveTo>
                    <a:cubicBezTo>
                      <a:pt x="38" y="0"/>
                      <a:pt x="20" y="8"/>
                      <a:pt x="8" y="21"/>
                    </a:cubicBezTo>
                    <a:cubicBezTo>
                      <a:pt x="8" y="21"/>
                      <a:pt x="8" y="21"/>
                      <a:pt x="8" y="21"/>
                    </a:cubicBezTo>
                    <a:cubicBezTo>
                      <a:pt x="6" y="16"/>
                      <a:pt x="4" y="11"/>
                      <a:pt x="0" y="6"/>
                    </a:cubicBezTo>
                    <a:cubicBezTo>
                      <a:pt x="0" y="28"/>
                      <a:pt x="0" y="28"/>
                      <a:pt x="0" y="28"/>
                    </a:cubicBezTo>
                    <a:cubicBezTo>
                      <a:pt x="8" y="28"/>
                      <a:pt x="16" y="31"/>
                      <a:pt x="24" y="35"/>
                    </a:cubicBezTo>
                    <a:cubicBezTo>
                      <a:pt x="32" y="40"/>
                      <a:pt x="39" y="47"/>
                      <a:pt x="44" y="55"/>
                    </a:cubicBezTo>
                    <a:cubicBezTo>
                      <a:pt x="44" y="56"/>
                      <a:pt x="44" y="56"/>
                      <a:pt x="44" y="56"/>
                    </a:cubicBezTo>
                    <a:cubicBezTo>
                      <a:pt x="47" y="60"/>
                      <a:pt x="49" y="65"/>
                      <a:pt x="50" y="70"/>
                    </a:cubicBezTo>
                    <a:cubicBezTo>
                      <a:pt x="56" y="68"/>
                      <a:pt x="62" y="67"/>
                      <a:pt x="68" y="67"/>
                    </a:cubicBezTo>
                    <a:cubicBezTo>
                      <a:pt x="73" y="68"/>
                      <a:pt x="78" y="69"/>
                      <a:pt x="83" y="69"/>
                    </a:cubicBezTo>
                    <a:cubicBezTo>
                      <a:pt x="90" y="70"/>
                      <a:pt x="97" y="74"/>
                      <a:pt x="103" y="77"/>
                    </a:cubicBezTo>
                    <a:cubicBezTo>
                      <a:pt x="111" y="81"/>
                      <a:pt x="117" y="88"/>
                      <a:pt x="122" y="96"/>
                    </a:cubicBezTo>
                    <a:cubicBezTo>
                      <a:pt x="127" y="104"/>
                      <a:pt x="129" y="113"/>
                      <a:pt x="129" y="122"/>
                    </a:cubicBezTo>
                    <a:cubicBezTo>
                      <a:pt x="129" y="132"/>
                      <a:pt x="127" y="141"/>
                      <a:pt x="122" y="149"/>
                    </a:cubicBezTo>
                    <a:cubicBezTo>
                      <a:pt x="122" y="150"/>
                      <a:pt x="122" y="150"/>
                      <a:pt x="122" y="150"/>
                    </a:cubicBezTo>
                    <a:cubicBezTo>
                      <a:pt x="130" y="160"/>
                      <a:pt x="135" y="173"/>
                      <a:pt x="135" y="186"/>
                    </a:cubicBezTo>
                    <a:cubicBezTo>
                      <a:pt x="135" y="205"/>
                      <a:pt x="125" y="225"/>
                      <a:pt x="108" y="234"/>
                    </a:cubicBezTo>
                    <a:cubicBezTo>
                      <a:pt x="103" y="236"/>
                      <a:pt x="96" y="239"/>
                      <a:pt x="92" y="241"/>
                    </a:cubicBezTo>
                    <a:cubicBezTo>
                      <a:pt x="87" y="242"/>
                      <a:pt x="81" y="243"/>
                      <a:pt x="76" y="243"/>
                    </a:cubicBezTo>
                    <a:cubicBezTo>
                      <a:pt x="74" y="243"/>
                      <a:pt x="73" y="243"/>
                      <a:pt x="71" y="243"/>
                    </a:cubicBezTo>
                    <a:cubicBezTo>
                      <a:pt x="65" y="251"/>
                      <a:pt x="65" y="251"/>
                      <a:pt x="65" y="251"/>
                    </a:cubicBezTo>
                    <a:cubicBezTo>
                      <a:pt x="64" y="251"/>
                      <a:pt x="64" y="252"/>
                      <a:pt x="63" y="252"/>
                    </a:cubicBezTo>
                    <a:cubicBezTo>
                      <a:pt x="64" y="253"/>
                      <a:pt x="64" y="253"/>
                      <a:pt x="64" y="254"/>
                    </a:cubicBezTo>
                    <a:cubicBezTo>
                      <a:pt x="64" y="276"/>
                      <a:pt x="46" y="294"/>
                      <a:pt x="24" y="294"/>
                    </a:cubicBezTo>
                    <a:cubicBezTo>
                      <a:pt x="15" y="294"/>
                      <a:pt x="7" y="290"/>
                      <a:pt x="0" y="285"/>
                    </a:cubicBezTo>
                    <a:cubicBezTo>
                      <a:pt x="0" y="318"/>
                      <a:pt x="0" y="318"/>
                      <a:pt x="0" y="318"/>
                    </a:cubicBezTo>
                    <a:cubicBezTo>
                      <a:pt x="6" y="321"/>
                      <a:pt x="12" y="324"/>
                      <a:pt x="19" y="325"/>
                    </a:cubicBezTo>
                    <a:cubicBezTo>
                      <a:pt x="19" y="325"/>
                      <a:pt x="19" y="325"/>
                      <a:pt x="19" y="325"/>
                    </a:cubicBezTo>
                    <a:cubicBezTo>
                      <a:pt x="19" y="325"/>
                      <a:pt x="19" y="325"/>
                      <a:pt x="19" y="325"/>
                    </a:cubicBezTo>
                    <a:cubicBezTo>
                      <a:pt x="22" y="325"/>
                      <a:pt x="25" y="325"/>
                      <a:pt x="28" y="325"/>
                    </a:cubicBezTo>
                    <a:cubicBezTo>
                      <a:pt x="53" y="325"/>
                      <a:pt x="74" y="308"/>
                      <a:pt x="81" y="286"/>
                    </a:cubicBezTo>
                    <a:cubicBezTo>
                      <a:pt x="87" y="288"/>
                      <a:pt x="93" y="289"/>
                      <a:pt x="100" y="289"/>
                    </a:cubicBezTo>
                    <a:cubicBezTo>
                      <a:pt x="115" y="289"/>
                      <a:pt x="129" y="283"/>
                      <a:pt x="140" y="273"/>
                    </a:cubicBezTo>
                    <a:cubicBezTo>
                      <a:pt x="150" y="262"/>
                      <a:pt x="156" y="248"/>
                      <a:pt x="156" y="233"/>
                    </a:cubicBezTo>
                    <a:cubicBezTo>
                      <a:pt x="156" y="223"/>
                      <a:pt x="153" y="213"/>
                      <a:pt x="148" y="204"/>
                    </a:cubicBezTo>
                    <a:cubicBezTo>
                      <a:pt x="148" y="204"/>
                      <a:pt x="148" y="204"/>
                      <a:pt x="148" y="204"/>
                    </a:cubicBezTo>
                    <a:cubicBezTo>
                      <a:pt x="148" y="204"/>
                      <a:pt x="148" y="204"/>
                      <a:pt x="148" y="204"/>
                    </a:cubicBezTo>
                    <a:cubicBezTo>
                      <a:pt x="158" y="201"/>
                      <a:pt x="168" y="196"/>
                      <a:pt x="175" y="188"/>
                    </a:cubicBezTo>
                    <a:cubicBezTo>
                      <a:pt x="187" y="177"/>
                      <a:pt x="193" y="161"/>
                      <a:pt x="193" y="144"/>
                    </a:cubicBezTo>
                    <a:cubicBezTo>
                      <a:pt x="193" y="128"/>
                      <a:pt x="187" y="112"/>
                      <a:pt x="175" y="100"/>
                    </a:cubicBezTo>
                    <a:cubicBezTo>
                      <a:pt x="164" y="89"/>
                      <a:pt x="148" y="82"/>
                      <a:pt x="131" y="82"/>
                    </a:cubicBezTo>
                    <a:cubicBezTo>
                      <a:pt x="128" y="82"/>
                      <a:pt x="125" y="83"/>
                      <a:pt x="121" y="83"/>
                    </a:cubicBezTo>
                    <a:cubicBezTo>
                      <a:pt x="121" y="83"/>
                      <a:pt x="121" y="83"/>
                      <a:pt x="121" y="83"/>
                    </a:cubicBezTo>
                    <a:cubicBezTo>
                      <a:pt x="121" y="83"/>
                      <a:pt x="121" y="83"/>
                      <a:pt x="121" y="83"/>
                    </a:cubicBezTo>
                    <a:cubicBezTo>
                      <a:pt x="123" y="78"/>
                      <a:pt x="123" y="73"/>
                      <a:pt x="123" y="67"/>
                    </a:cubicBezTo>
                    <a:cubicBezTo>
                      <a:pt x="123" y="31"/>
                      <a:pt x="93" y="0"/>
                      <a:pt x="5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73"/>
              <p:cNvSpPr/>
              <p:nvPr/>
            </p:nvSpPr>
            <p:spPr bwMode="auto">
              <a:xfrm>
                <a:off x="7015" y="2900"/>
                <a:ext cx="354" cy="739"/>
              </a:xfrm>
              <a:custGeom>
                <a:avLst/>
                <a:gdLst>
                  <a:gd name="T0" fmla="*/ 0 w 135"/>
                  <a:gd name="T1" fmla="*/ 0 h 266"/>
                  <a:gd name="T2" fmla="*/ 0 w 135"/>
                  <a:gd name="T3" fmla="*/ 257 h 266"/>
                  <a:gd name="T4" fmla="*/ 24 w 135"/>
                  <a:gd name="T5" fmla="*/ 266 h 266"/>
                  <a:gd name="T6" fmla="*/ 64 w 135"/>
                  <a:gd name="T7" fmla="*/ 226 h 266"/>
                  <a:gd name="T8" fmla="*/ 63 w 135"/>
                  <a:gd name="T9" fmla="*/ 224 h 266"/>
                  <a:gd name="T10" fmla="*/ 65 w 135"/>
                  <a:gd name="T11" fmla="*/ 223 h 266"/>
                  <a:gd name="T12" fmla="*/ 71 w 135"/>
                  <a:gd name="T13" fmla="*/ 215 h 266"/>
                  <a:gd name="T14" fmla="*/ 76 w 135"/>
                  <a:gd name="T15" fmla="*/ 215 h 266"/>
                  <a:gd name="T16" fmla="*/ 92 w 135"/>
                  <a:gd name="T17" fmla="*/ 213 h 266"/>
                  <a:gd name="T18" fmla="*/ 108 w 135"/>
                  <a:gd name="T19" fmla="*/ 206 h 266"/>
                  <a:gd name="T20" fmla="*/ 135 w 135"/>
                  <a:gd name="T21" fmla="*/ 158 h 266"/>
                  <a:gd name="T22" fmla="*/ 122 w 135"/>
                  <a:gd name="T23" fmla="*/ 122 h 266"/>
                  <a:gd name="T24" fmla="*/ 122 w 135"/>
                  <a:gd name="T25" fmla="*/ 121 h 266"/>
                  <a:gd name="T26" fmla="*/ 129 w 135"/>
                  <a:gd name="T27" fmla="*/ 94 h 266"/>
                  <a:gd name="T28" fmla="*/ 122 w 135"/>
                  <a:gd name="T29" fmla="*/ 68 h 266"/>
                  <a:gd name="T30" fmla="*/ 103 w 135"/>
                  <a:gd name="T31" fmla="*/ 49 h 266"/>
                  <a:gd name="T32" fmla="*/ 83 w 135"/>
                  <a:gd name="T33" fmla="*/ 41 h 266"/>
                  <a:gd name="T34" fmla="*/ 68 w 135"/>
                  <a:gd name="T35" fmla="*/ 39 h 266"/>
                  <a:gd name="T36" fmla="*/ 50 w 135"/>
                  <a:gd name="T37" fmla="*/ 42 h 266"/>
                  <a:gd name="T38" fmla="*/ 44 w 135"/>
                  <a:gd name="T39" fmla="*/ 28 h 266"/>
                  <a:gd name="T40" fmla="*/ 44 w 135"/>
                  <a:gd name="T41" fmla="*/ 27 h 266"/>
                  <a:gd name="T42" fmla="*/ 24 w 135"/>
                  <a:gd name="T43" fmla="*/ 7 h 266"/>
                  <a:gd name="T44" fmla="*/ 0 w 135"/>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266">
                    <a:moveTo>
                      <a:pt x="0" y="0"/>
                    </a:moveTo>
                    <a:cubicBezTo>
                      <a:pt x="0" y="257"/>
                      <a:pt x="0" y="257"/>
                      <a:pt x="0" y="257"/>
                    </a:cubicBezTo>
                    <a:cubicBezTo>
                      <a:pt x="7" y="262"/>
                      <a:pt x="15" y="266"/>
                      <a:pt x="24" y="266"/>
                    </a:cubicBezTo>
                    <a:cubicBezTo>
                      <a:pt x="46" y="266"/>
                      <a:pt x="64" y="248"/>
                      <a:pt x="64" y="226"/>
                    </a:cubicBezTo>
                    <a:cubicBezTo>
                      <a:pt x="64" y="225"/>
                      <a:pt x="64" y="225"/>
                      <a:pt x="63" y="224"/>
                    </a:cubicBezTo>
                    <a:cubicBezTo>
                      <a:pt x="64" y="224"/>
                      <a:pt x="64" y="223"/>
                      <a:pt x="65" y="223"/>
                    </a:cubicBezTo>
                    <a:cubicBezTo>
                      <a:pt x="71" y="215"/>
                      <a:pt x="71" y="215"/>
                      <a:pt x="71" y="215"/>
                    </a:cubicBezTo>
                    <a:cubicBezTo>
                      <a:pt x="73" y="215"/>
                      <a:pt x="74" y="215"/>
                      <a:pt x="76" y="215"/>
                    </a:cubicBezTo>
                    <a:cubicBezTo>
                      <a:pt x="81" y="215"/>
                      <a:pt x="87" y="214"/>
                      <a:pt x="92" y="213"/>
                    </a:cubicBezTo>
                    <a:cubicBezTo>
                      <a:pt x="96" y="211"/>
                      <a:pt x="103" y="208"/>
                      <a:pt x="108" y="206"/>
                    </a:cubicBezTo>
                    <a:cubicBezTo>
                      <a:pt x="125" y="197"/>
                      <a:pt x="135" y="177"/>
                      <a:pt x="135" y="158"/>
                    </a:cubicBezTo>
                    <a:cubicBezTo>
                      <a:pt x="135" y="145"/>
                      <a:pt x="130" y="132"/>
                      <a:pt x="122" y="122"/>
                    </a:cubicBezTo>
                    <a:cubicBezTo>
                      <a:pt x="122" y="121"/>
                      <a:pt x="122" y="121"/>
                      <a:pt x="122" y="121"/>
                    </a:cubicBezTo>
                    <a:cubicBezTo>
                      <a:pt x="127" y="113"/>
                      <a:pt x="129" y="104"/>
                      <a:pt x="129" y="94"/>
                    </a:cubicBezTo>
                    <a:cubicBezTo>
                      <a:pt x="129" y="85"/>
                      <a:pt x="127" y="76"/>
                      <a:pt x="122" y="68"/>
                    </a:cubicBezTo>
                    <a:cubicBezTo>
                      <a:pt x="117" y="60"/>
                      <a:pt x="111" y="53"/>
                      <a:pt x="103" y="49"/>
                    </a:cubicBezTo>
                    <a:cubicBezTo>
                      <a:pt x="97" y="46"/>
                      <a:pt x="90" y="42"/>
                      <a:pt x="83" y="41"/>
                    </a:cubicBezTo>
                    <a:cubicBezTo>
                      <a:pt x="78" y="41"/>
                      <a:pt x="73" y="40"/>
                      <a:pt x="68" y="39"/>
                    </a:cubicBezTo>
                    <a:cubicBezTo>
                      <a:pt x="62" y="39"/>
                      <a:pt x="56" y="40"/>
                      <a:pt x="50" y="42"/>
                    </a:cubicBezTo>
                    <a:cubicBezTo>
                      <a:pt x="49" y="37"/>
                      <a:pt x="47" y="32"/>
                      <a:pt x="44" y="28"/>
                    </a:cubicBezTo>
                    <a:cubicBezTo>
                      <a:pt x="44" y="27"/>
                      <a:pt x="44" y="27"/>
                      <a:pt x="44" y="27"/>
                    </a:cubicBezTo>
                    <a:cubicBezTo>
                      <a:pt x="39" y="19"/>
                      <a:pt x="32" y="12"/>
                      <a:pt x="24" y="7"/>
                    </a:cubicBezTo>
                    <a:cubicBezTo>
                      <a:pt x="16" y="3"/>
                      <a:pt x="8"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74"/>
              <p:cNvSpPr/>
              <p:nvPr/>
            </p:nvSpPr>
            <p:spPr bwMode="auto">
              <a:xfrm>
                <a:off x="6660" y="3194"/>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75"/>
              <p:cNvSpPr/>
              <p:nvPr/>
            </p:nvSpPr>
            <p:spPr bwMode="auto">
              <a:xfrm>
                <a:off x="6755" y="3297"/>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76"/>
              <p:cNvSpPr/>
              <p:nvPr/>
            </p:nvSpPr>
            <p:spPr bwMode="auto">
              <a:xfrm>
                <a:off x="6818" y="2905"/>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77"/>
              <p:cNvSpPr/>
              <p:nvPr/>
            </p:nvSpPr>
            <p:spPr bwMode="auto">
              <a:xfrm>
                <a:off x="6912" y="3008"/>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78"/>
              <p:cNvSpPr/>
              <p:nvPr/>
            </p:nvSpPr>
            <p:spPr bwMode="auto">
              <a:xfrm>
                <a:off x="7141" y="3003"/>
                <a:ext cx="246"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79"/>
              <p:cNvSpPr/>
              <p:nvPr/>
            </p:nvSpPr>
            <p:spPr bwMode="auto">
              <a:xfrm>
                <a:off x="7235" y="3097"/>
                <a:ext cx="63" cy="67"/>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80"/>
              <p:cNvSpPr/>
              <p:nvPr/>
            </p:nvSpPr>
            <p:spPr bwMode="auto">
              <a:xfrm>
                <a:off x="6930" y="3314"/>
                <a:ext cx="247"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81"/>
              <p:cNvSpPr/>
              <p:nvPr/>
            </p:nvSpPr>
            <p:spPr bwMode="auto">
              <a:xfrm>
                <a:off x="7025" y="3409"/>
                <a:ext cx="63" cy="66"/>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82"/>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83"/>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284"/>
              <p:cNvSpPr/>
              <p:nvPr/>
            </p:nvSpPr>
            <p:spPr bwMode="auto">
              <a:xfrm>
                <a:off x="1032" y="2964"/>
                <a:ext cx="460" cy="481"/>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285"/>
              <p:cNvSpPr/>
              <p:nvPr/>
            </p:nvSpPr>
            <p:spPr bwMode="auto">
              <a:xfrm>
                <a:off x="260" y="2839"/>
                <a:ext cx="465" cy="633"/>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86"/>
              <p:cNvSpPr/>
              <p:nvPr/>
            </p:nvSpPr>
            <p:spPr bwMode="auto">
              <a:xfrm>
                <a:off x="496" y="2752"/>
                <a:ext cx="799" cy="821"/>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87"/>
              <p:cNvSpPr>
                <a:spLocks noEditPoints="1"/>
              </p:cNvSpPr>
              <p:nvPr/>
            </p:nvSpPr>
            <p:spPr bwMode="auto">
              <a:xfrm>
                <a:off x="911" y="2802"/>
                <a:ext cx="568" cy="726"/>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88"/>
              <p:cNvSpPr/>
              <p:nvPr/>
            </p:nvSpPr>
            <p:spPr bwMode="auto">
              <a:xfrm>
                <a:off x="869" y="3567"/>
                <a:ext cx="71" cy="728"/>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89"/>
              <p:cNvSpPr/>
              <p:nvPr/>
            </p:nvSpPr>
            <p:spPr bwMode="auto">
              <a:xfrm>
                <a:off x="1198" y="2991"/>
                <a:ext cx="281" cy="44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90"/>
              <p:cNvSpPr/>
              <p:nvPr/>
            </p:nvSpPr>
            <p:spPr bwMode="auto">
              <a:xfrm>
                <a:off x="869" y="2772"/>
                <a:ext cx="426" cy="801"/>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91"/>
              <p:cNvSpPr/>
              <p:nvPr/>
            </p:nvSpPr>
            <p:spPr bwMode="auto">
              <a:xfrm>
                <a:off x="536" y="3061"/>
                <a:ext cx="78"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92"/>
              <p:cNvSpPr/>
              <p:nvPr/>
            </p:nvSpPr>
            <p:spPr bwMode="auto">
              <a:xfrm>
                <a:off x="475" y="3069"/>
                <a:ext cx="100"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93"/>
              <p:cNvSpPr/>
              <p:nvPr/>
            </p:nvSpPr>
            <p:spPr bwMode="auto">
              <a:xfrm>
                <a:off x="465"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94"/>
              <p:cNvSpPr/>
              <p:nvPr/>
            </p:nvSpPr>
            <p:spPr bwMode="auto">
              <a:xfrm>
                <a:off x="475" y="3175"/>
                <a:ext cx="100"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95"/>
              <p:cNvSpPr/>
              <p:nvPr/>
            </p:nvSpPr>
            <p:spPr bwMode="auto">
              <a:xfrm>
                <a:off x="536" y="3175"/>
                <a:ext cx="78"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296"/>
              <p:cNvSpPr/>
              <p:nvPr/>
            </p:nvSpPr>
            <p:spPr bwMode="auto">
              <a:xfrm>
                <a:off x="575"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297"/>
              <p:cNvSpPr/>
              <p:nvPr/>
            </p:nvSpPr>
            <p:spPr bwMode="auto">
              <a:xfrm>
                <a:off x="575" y="3133"/>
                <a:ext cx="110"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98"/>
              <p:cNvSpPr/>
              <p:nvPr/>
            </p:nvSpPr>
            <p:spPr bwMode="auto">
              <a:xfrm>
                <a:off x="575"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Oval 299"/>
              <p:cNvSpPr>
                <a:spLocks noChangeArrowheads="1"/>
              </p:cNvSpPr>
              <p:nvPr/>
            </p:nvSpPr>
            <p:spPr bwMode="auto">
              <a:xfrm>
                <a:off x="525"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00"/>
              <p:cNvSpPr/>
              <p:nvPr/>
            </p:nvSpPr>
            <p:spPr bwMode="auto">
              <a:xfrm>
                <a:off x="1082" y="3061"/>
                <a:ext cx="79"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01"/>
              <p:cNvSpPr/>
              <p:nvPr/>
            </p:nvSpPr>
            <p:spPr bwMode="auto">
              <a:xfrm>
                <a:off x="1022" y="3069"/>
                <a:ext cx="99"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02"/>
              <p:cNvSpPr/>
              <p:nvPr/>
            </p:nvSpPr>
            <p:spPr bwMode="auto">
              <a:xfrm>
                <a:off x="1011"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03"/>
              <p:cNvSpPr/>
              <p:nvPr/>
            </p:nvSpPr>
            <p:spPr bwMode="auto">
              <a:xfrm>
                <a:off x="1022" y="3175"/>
                <a:ext cx="99"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04"/>
              <p:cNvSpPr/>
              <p:nvPr/>
            </p:nvSpPr>
            <p:spPr bwMode="auto">
              <a:xfrm>
                <a:off x="1082" y="3175"/>
                <a:ext cx="79"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05"/>
              <p:cNvSpPr/>
              <p:nvPr/>
            </p:nvSpPr>
            <p:spPr bwMode="auto">
              <a:xfrm>
                <a:off x="1121"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06"/>
              <p:cNvSpPr/>
              <p:nvPr/>
            </p:nvSpPr>
            <p:spPr bwMode="auto">
              <a:xfrm>
                <a:off x="1121" y="3133"/>
                <a:ext cx="111"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07"/>
              <p:cNvSpPr/>
              <p:nvPr/>
            </p:nvSpPr>
            <p:spPr bwMode="auto">
              <a:xfrm>
                <a:off x="1121"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Oval 308"/>
              <p:cNvSpPr>
                <a:spLocks noChangeArrowheads="1"/>
              </p:cNvSpPr>
              <p:nvPr/>
            </p:nvSpPr>
            <p:spPr bwMode="auto">
              <a:xfrm>
                <a:off x="1071"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09"/>
              <p:cNvSpPr/>
              <p:nvPr/>
            </p:nvSpPr>
            <p:spPr bwMode="auto">
              <a:xfrm>
                <a:off x="798" y="2883"/>
                <a:ext cx="69"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10"/>
              <p:cNvSpPr/>
              <p:nvPr/>
            </p:nvSpPr>
            <p:spPr bwMode="auto">
              <a:xfrm>
                <a:off x="746" y="2889"/>
                <a:ext cx="86" cy="91"/>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11"/>
              <p:cNvSpPr/>
              <p:nvPr/>
            </p:nvSpPr>
            <p:spPr bwMode="auto">
              <a:xfrm>
                <a:off x="738" y="2944"/>
                <a:ext cx="94" cy="73"/>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12"/>
              <p:cNvSpPr/>
              <p:nvPr/>
            </p:nvSpPr>
            <p:spPr bwMode="auto">
              <a:xfrm>
                <a:off x="746" y="2980"/>
                <a:ext cx="86"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13"/>
              <p:cNvSpPr/>
              <p:nvPr/>
            </p:nvSpPr>
            <p:spPr bwMode="auto">
              <a:xfrm>
                <a:off x="798" y="2980"/>
                <a:ext cx="69"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14"/>
              <p:cNvSpPr/>
              <p:nvPr/>
            </p:nvSpPr>
            <p:spPr bwMode="auto">
              <a:xfrm>
                <a:off x="832" y="2980"/>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15"/>
              <p:cNvSpPr/>
              <p:nvPr/>
            </p:nvSpPr>
            <p:spPr bwMode="auto">
              <a:xfrm>
                <a:off x="832" y="2944"/>
                <a:ext cx="92" cy="73"/>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16"/>
              <p:cNvSpPr/>
              <p:nvPr/>
            </p:nvSpPr>
            <p:spPr bwMode="auto">
              <a:xfrm>
                <a:off x="832" y="2889"/>
                <a:ext cx="87" cy="91"/>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Oval 317"/>
              <p:cNvSpPr>
                <a:spLocks noChangeArrowheads="1"/>
              </p:cNvSpPr>
              <p:nvPr/>
            </p:nvSpPr>
            <p:spPr bwMode="auto">
              <a:xfrm>
                <a:off x="790" y="2936"/>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18"/>
              <p:cNvSpPr/>
              <p:nvPr/>
            </p:nvSpPr>
            <p:spPr bwMode="auto">
              <a:xfrm>
                <a:off x="809" y="3217"/>
                <a:ext cx="68"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19"/>
              <p:cNvSpPr/>
              <p:nvPr/>
            </p:nvSpPr>
            <p:spPr bwMode="auto">
              <a:xfrm>
                <a:off x="756" y="3222"/>
                <a:ext cx="87" cy="92"/>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20"/>
              <p:cNvSpPr/>
              <p:nvPr/>
            </p:nvSpPr>
            <p:spPr bwMode="auto">
              <a:xfrm>
                <a:off x="748" y="3278"/>
                <a:ext cx="95" cy="72"/>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1"/>
              <p:cNvSpPr/>
              <p:nvPr/>
            </p:nvSpPr>
            <p:spPr bwMode="auto">
              <a:xfrm>
                <a:off x="756" y="3314"/>
                <a:ext cx="87"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22"/>
              <p:cNvSpPr/>
              <p:nvPr/>
            </p:nvSpPr>
            <p:spPr bwMode="auto">
              <a:xfrm>
                <a:off x="809" y="3314"/>
                <a:ext cx="68"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23"/>
              <p:cNvSpPr/>
              <p:nvPr/>
            </p:nvSpPr>
            <p:spPr bwMode="auto">
              <a:xfrm>
                <a:off x="843" y="3314"/>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24"/>
              <p:cNvSpPr/>
              <p:nvPr/>
            </p:nvSpPr>
            <p:spPr bwMode="auto">
              <a:xfrm>
                <a:off x="843" y="3278"/>
                <a:ext cx="92" cy="72"/>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25"/>
              <p:cNvSpPr/>
              <p:nvPr/>
            </p:nvSpPr>
            <p:spPr bwMode="auto">
              <a:xfrm>
                <a:off x="843" y="3222"/>
                <a:ext cx="87" cy="92"/>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Oval 326"/>
              <p:cNvSpPr>
                <a:spLocks noChangeArrowheads="1"/>
              </p:cNvSpPr>
              <p:nvPr/>
            </p:nvSpPr>
            <p:spPr bwMode="auto">
              <a:xfrm>
                <a:off x="801" y="3270"/>
                <a:ext cx="84"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27"/>
              <p:cNvSpPr/>
              <p:nvPr/>
            </p:nvSpPr>
            <p:spPr bwMode="auto">
              <a:xfrm>
                <a:off x="5187" y="3953"/>
                <a:ext cx="302" cy="351"/>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28"/>
              <p:cNvSpPr/>
              <p:nvPr/>
            </p:nvSpPr>
            <p:spPr bwMode="auto">
              <a:xfrm>
                <a:off x="5024" y="3953"/>
                <a:ext cx="302" cy="351"/>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29"/>
              <p:cNvSpPr/>
              <p:nvPr/>
            </p:nvSpPr>
            <p:spPr bwMode="auto">
              <a:xfrm>
                <a:off x="5200" y="4104"/>
                <a:ext cx="310" cy="2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30"/>
              <p:cNvSpPr/>
              <p:nvPr/>
            </p:nvSpPr>
            <p:spPr bwMode="auto">
              <a:xfrm>
                <a:off x="4992" y="4104"/>
                <a:ext cx="310" cy="2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31"/>
              <p:cNvSpPr/>
              <p:nvPr/>
            </p:nvSpPr>
            <p:spPr bwMode="auto">
              <a:xfrm>
                <a:off x="5197" y="3917"/>
                <a:ext cx="110" cy="331"/>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32"/>
              <p:cNvSpPr/>
              <p:nvPr/>
            </p:nvSpPr>
            <p:spPr bwMode="auto">
              <a:xfrm>
                <a:off x="2085" y="3142"/>
                <a:ext cx="806" cy="664"/>
              </a:xfrm>
              <a:custGeom>
                <a:avLst/>
                <a:gdLst>
                  <a:gd name="T0" fmla="*/ 260 w 307"/>
                  <a:gd name="T1" fmla="*/ 98 h 239"/>
                  <a:gd name="T2" fmla="*/ 150 w 307"/>
                  <a:gd name="T3" fmla="*/ 0 h 239"/>
                  <a:gd name="T4" fmla="*/ 40 w 307"/>
                  <a:gd name="T5" fmla="*/ 102 h 239"/>
                  <a:gd name="T6" fmla="*/ 0 w 307"/>
                  <a:gd name="T7" fmla="*/ 157 h 239"/>
                  <a:gd name="T8" fmla="*/ 154 w 307"/>
                  <a:gd name="T9" fmla="*/ 239 h 239"/>
                  <a:gd name="T10" fmla="*/ 307 w 307"/>
                  <a:gd name="T11" fmla="*/ 157 h 239"/>
                  <a:gd name="T12" fmla="*/ 260 w 307"/>
                  <a:gd name="T13" fmla="*/ 98 h 239"/>
                </a:gdLst>
                <a:ahLst/>
                <a:cxnLst>
                  <a:cxn ang="0">
                    <a:pos x="T0" y="T1"/>
                  </a:cxn>
                  <a:cxn ang="0">
                    <a:pos x="T2" y="T3"/>
                  </a:cxn>
                  <a:cxn ang="0">
                    <a:pos x="T4" y="T5"/>
                  </a:cxn>
                  <a:cxn ang="0">
                    <a:pos x="T6" y="T7"/>
                  </a:cxn>
                  <a:cxn ang="0">
                    <a:pos x="T8" y="T9"/>
                  </a:cxn>
                  <a:cxn ang="0">
                    <a:pos x="T10" y="T11"/>
                  </a:cxn>
                  <a:cxn ang="0">
                    <a:pos x="T12" y="T13"/>
                  </a:cxn>
                </a:cxnLst>
                <a:rect l="0" t="0" r="r" b="b"/>
                <a:pathLst>
                  <a:path w="307" h="239">
                    <a:moveTo>
                      <a:pt x="260" y="98"/>
                    </a:moveTo>
                    <a:cubicBezTo>
                      <a:pt x="254" y="43"/>
                      <a:pt x="207" y="0"/>
                      <a:pt x="150" y="0"/>
                    </a:cubicBezTo>
                    <a:cubicBezTo>
                      <a:pt x="92" y="0"/>
                      <a:pt x="45" y="45"/>
                      <a:pt x="40" y="102"/>
                    </a:cubicBezTo>
                    <a:cubicBezTo>
                      <a:pt x="15" y="116"/>
                      <a:pt x="0" y="136"/>
                      <a:pt x="0" y="157"/>
                    </a:cubicBezTo>
                    <a:cubicBezTo>
                      <a:pt x="0" y="202"/>
                      <a:pt x="69" y="239"/>
                      <a:pt x="154" y="239"/>
                    </a:cubicBezTo>
                    <a:cubicBezTo>
                      <a:pt x="238" y="239"/>
                      <a:pt x="307" y="202"/>
                      <a:pt x="307" y="157"/>
                    </a:cubicBezTo>
                    <a:cubicBezTo>
                      <a:pt x="307" y="134"/>
                      <a:pt x="289" y="113"/>
                      <a:pt x="260" y="9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33"/>
              <p:cNvSpPr/>
              <p:nvPr/>
            </p:nvSpPr>
            <p:spPr bwMode="auto">
              <a:xfrm>
                <a:off x="2138" y="3236"/>
                <a:ext cx="701" cy="578"/>
              </a:xfrm>
              <a:custGeom>
                <a:avLst/>
                <a:gdLst>
                  <a:gd name="T0" fmla="*/ 226 w 267"/>
                  <a:gd name="T1" fmla="*/ 86 h 208"/>
                  <a:gd name="T2" fmla="*/ 131 w 267"/>
                  <a:gd name="T3" fmla="*/ 0 h 208"/>
                  <a:gd name="T4" fmla="*/ 35 w 267"/>
                  <a:gd name="T5" fmla="*/ 89 h 208"/>
                  <a:gd name="T6" fmla="*/ 0 w 267"/>
                  <a:gd name="T7" fmla="*/ 137 h 208"/>
                  <a:gd name="T8" fmla="*/ 134 w 267"/>
                  <a:gd name="T9" fmla="*/ 208 h 208"/>
                  <a:gd name="T10" fmla="*/ 267 w 267"/>
                  <a:gd name="T11" fmla="*/ 137 h 208"/>
                  <a:gd name="T12" fmla="*/ 226 w 267"/>
                  <a:gd name="T13" fmla="*/ 86 h 208"/>
                </a:gdLst>
                <a:ahLst/>
                <a:cxnLst>
                  <a:cxn ang="0">
                    <a:pos x="T0" y="T1"/>
                  </a:cxn>
                  <a:cxn ang="0">
                    <a:pos x="T2" y="T3"/>
                  </a:cxn>
                  <a:cxn ang="0">
                    <a:pos x="T4" y="T5"/>
                  </a:cxn>
                  <a:cxn ang="0">
                    <a:pos x="T6" y="T7"/>
                  </a:cxn>
                  <a:cxn ang="0">
                    <a:pos x="T8" y="T9"/>
                  </a:cxn>
                  <a:cxn ang="0">
                    <a:pos x="T10" y="T11"/>
                  </a:cxn>
                  <a:cxn ang="0">
                    <a:pos x="T12" y="T13"/>
                  </a:cxn>
                </a:cxnLst>
                <a:rect l="0" t="0" r="r" b="b"/>
                <a:pathLst>
                  <a:path w="267" h="208">
                    <a:moveTo>
                      <a:pt x="226" y="86"/>
                    </a:moveTo>
                    <a:cubicBezTo>
                      <a:pt x="221" y="38"/>
                      <a:pt x="180" y="0"/>
                      <a:pt x="131" y="0"/>
                    </a:cubicBezTo>
                    <a:cubicBezTo>
                      <a:pt x="80" y="0"/>
                      <a:pt x="39" y="39"/>
                      <a:pt x="35" y="89"/>
                    </a:cubicBezTo>
                    <a:cubicBezTo>
                      <a:pt x="14" y="102"/>
                      <a:pt x="0" y="119"/>
                      <a:pt x="0" y="137"/>
                    </a:cubicBezTo>
                    <a:cubicBezTo>
                      <a:pt x="0" y="176"/>
                      <a:pt x="60" y="208"/>
                      <a:pt x="134" y="208"/>
                    </a:cubicBezTo>
                    <a:cubicBezTo>
                      <a:pt x="207" y="208"/>
                      <a:pt x="267" y="176"/>
                      <a:pt x="267" y="137"/>
                    </a:cubicBezTo>
                    <a:cubicBezTo>
                      <a:pt x="267" y="117"/>
                      <a:pt x="251" y="99"/>
                      <a:pt x="226" y="8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34"/>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35"/>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36"/>
              <p:cNvSpPr>
                <a:spLocks noEditPoints="1"/>
              </p:cNvSpPr>
              <p:nvPr/>
            </p:nvSpPr>
            <p:spPr bwMode="auto">
              <a:xfrm>
                <a:off x="2524" y="3578"/>
                <a:ext cx="367" cy="298"/>
              </a:xfrm>
              <a:custGeom>
                <a:avLst/>
                <a:gdLst>
                  <a:gd name="T0" fmla="*/ 22 w 140"/>
                  <a:gd name="T1" fmla="*/ 83 h 107"/>
                  <a:gd name="T2" fmla="*/ 22 w 140"/>
                  <a:gd name="T3" fmla="*/ 83 h 107"/>
                  <a:gd name="T4" fmla="*/ 0 w 140"/>
                  <a:gd name="T5" fmla="*/ 107 h 107"/>
                  <a:gd name="T6" fmla="*/ 22 w 140"/>
                  <a:gd name="T7" fmla="*/ 83 h 107"/>
                  <a:gd name="T8" fmla="*/ 140 w 140"/>
                  <a:gd name="T9" fmla="*/ 2 h 107"/>
                  <a:gd name="T10" fmla="*/ 140 w 140"/>
                  <a:gd name="T11" fmla="*/ 2 h 107"/>
                  <a:gd name="T12" fmla="*/ 140 w 140"/>
                  <a:gd name="T13" fmla="*/ 2 h 107"/>
                  <a:gd name="T14" fmla="*/ 140 w 140"/>
                  <a:gd name="T15" fmla="*/ 2 h 107"/>
                  <a:gd name="T16" fmla="*/ 140 w 140"/>
                  <a:gd name="T17" fmla="*/ 2 h 107"/>
                  <a:gd name="T18" fmla="*/ 140 w 140"/>
                  <a:gd name="T19" fmla="*/ 2 h 107"/>
                  <a:gd name="T20" fmla="*/ 140 w 140"/>
                  <a:gd name="T21" fmla="*/ 1 h 107"/>
                  <a:gd name="T22" fmla="*/ 140 w 140"/>
                  <a:gd name="T23" fmla="*/ 1 h 107"/>
                  <a:gd name="T24" fmla="*/ 140 w 140"/>
                  <a:gd name="T25" fmla="*/ 1 h 107"/>
                  <a:gd name="T26" fmla="*/ 140 w 140"/>
                  <a:gd name="T27" fmla="*/ 1 h 107"/>
                  <a:gd name="T28" fmla="*/ 140 w 140"/>
                  <a:gd name="T29" fmla="*/ 1 h 107"/>
                  <a:gd name="T30" fmla="*/ 140 w 140"/>
                  <a:gd name="T31" fmla="*/ 1 h 107"/>
                  <a:gd name="T32" fmla="*/ 140 w 140"/>
                  <a:gd name="T33" fmla="*/ 1 h 107"/>
                  <a:gd name="T34" fmla="*/ 140 w 140"/>
                  <a:gd name="T35" fmla="*/ 1 h 107"/>
                  <a:gd name="T36" fmla="*/ 140 w 140"/>
                  <a:gd name="T37" fmla="*/ 1 h 107"/>
                  <a:gd name="T38" fmla="*/ 140 w 140"/>
                  <a:gd name="T39" fmla="*/ 1 h 107"/>
                  <a:gd name="T40" fmla="*/ 140 w 140"/>
                  <a:gd name="T41" fmla="*/ 1 h 107"/>
                  <a:gd name="T42" fmla="*/ 140 w 140"/>
                  <a:gd name="T43" fmla="*/ 1 h 107"/>
                  <a:gd name="T44" fmla="*/ 140 w 140"/>
                  <a:gd name="T45" fmla="*/ 1 h 107"/>
                  <a:gd name="T46" fmla="*/ 140 w 140"/>
                  <a:gd name="T47" fmla="*/ 1 h 107"/>
                  <a:gd name="T48" fmla="*/ 140 w 140"/>
                  <a:gd name="T49" fmla="*/ 1 h 107"/>
                  <a:gd name="T50" fmla="*/ 140 w 140"/>
                  <a:gd name="T51" fmla="*/ 0 h 107"/>
                  <a:gd name="T52" fmla="*/ 140 w 140"/>
                  <a:gd name="T53" fmla="*/ 0 h 107"/>
                  <a:gd name="T54" fmla="*/ 140 w 140"/>
                  <a:gd name="T55" fmla="*/ 0 h 107"/>
                  <a:gd name="T56" fmla="*/ 140 w 140"/>
                  <a:gd name="T57" fmla="*/ 0 h 107"/>
                  <a:gd name="T58" fmla="*/ 140 w 140"/>
                  <a:gd name="T59" fmla="*/ 0 h 107"/>
                  <a:gd name="T60" fmla="*/ 140 w 140"/>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7">
                    <a:moveTo>
                      <a:pt x="22" y="83"/>
                    </a:moveTo>
                    <a:cubicBezTo>
                      <a:pt x="22" y="83"/>
                      <a:pt x="22" y="83"/>
                      <a:pt x="22" y="83"/>
                    </a:cubicBezTo>
                    <a:cubicBezTo>
                      <a:pt x="0" y="107"/>
                      <a:pt x="0" y="107"/>
                      <a:pt x="0" y="107"/>
                    </a:cubicBezTo>
                    <a:cubicBezTo>
                      <a:pt x="22" y="83"/>
                      <a:pt x="22" y="83"/>
                      <a:pt x="22" y="83"/>
                    </a:cubicBezTo>
                    <a:moveTo>
                      <a:pt x="140" y="2"/>
                    </a:moveTo>
                    <a:cubicBezTo>
                      <a:pt x="140" y="2"/>
                      <a:pt x="140" y="2"/>
                      <a:pt x="140" y="2"/>
                    </a:cubicBezTo>
                    <a:cubicBezTo>
                      <a:pt x="140" y="2"/>
                      <a:pt x="140" y="2"/>
                      <a:pt x="140" y="2"/>
                    </a:cubicBezTo>
                    <a:moveTo>
                      <a:pt x="140" y="2"/>
                    </a:moveTo>
                    <a:cubicBezTo>
                      <a:pt x="140" y="2"/>
                      <a:pt x="140" y="2"/>
                      <a:pt x="140" y="2"/>
                    </a:cubicBezTo>
                    <a:cubicBezTo>
                      <a:pt x="140" y="2"/>
                      <a:pt x="140" y="2"/>
                      <a:pt x="140" y="2"/>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0"/>
                    </a:moveTo>
                    <a:cubicBezTo>
                      <a:pt x="140" y="0"/>
                      <a:pt x="140" y="0"/>
                      <a:pt x="140" y="0"/>
                    </a:cubicBezTo>
                    <a:cubicBezTo>
                      <a:pt x="140" y="0"/>
                      <a:pt x="140" y="0"/>
                      <a:pt x="140" y="0"/>
                    </a:cubicBezTo>
                    <a:moveTo>
                      <a:pt x="140" y="0"/>
                    </a:moveTo>
                    <a:cubicBezTo>
                      <a:pt x="140" y="0"/>
                      <a:pt x="140" y="0"/>
                      <a:pt x="140" y="0"/>
                    </a:cubicBezTo>
                    <a:cubicBezTo>
                      <a:pt x="140" y="0"/>
                      <a:pt x="140" y="0"/>
                      <a:pt x="1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37"/>
              <p:cNvSpPr/>
              <p:nvPr/>
            </p:nvSpPr>
            <p:spPr bwMode="auto">
              <a:xfrm>
                <a:off x="2487" y="3142"/>
                <a:ext cx="404" cy="620"/>
              </a:xfrm>
              <a:custGeom>
                <a:avLst/>
                <a:gdLst>
                  <a:gd name="T0" fmla="*/ 0 w 154"/>
                  <a:gd name="T1" fmla="*/ 0 h 223"/>
                  <a:gd name="T2" fmla="*/ 0 w 154"/>
                  <a:gd name="T3" fmla="*/ 34 h 223"/>
                  <a:gd name="T4" fmla="*/ 93 w 154"/>
                  <a:gd name="T5" fmla="*/ 120 h 223"/>
                  <a:gd name="T6" fmla="*/ 134 w 154"/>
                  <a:gd name="T7" fmla="*/ 171 h 223"/>
                  <a:gd name="T8" fmla="*/ 91 w 154"/>
                  <a:gd name="T9" fmla="*/ 223 h 223"/>
                  <a:gd name="T10" fmla="*/ 154 w 154"/>
                  <a:gd name="T11" fmla="*/ 159 h 223"/>
                  <a:gd name="T12" fmla="*/ 154 w 154"/>
                  <a:gd name="T13" fmla="*/ 159 h 223"/>
                  <a:gd name="T14" fmla="*/ 154 w 154"/>
                  <a:gd name="T15" fmla="*/ 159 h 223"/>
                  <a:gd name="T16" fmla="*/ 154 w 154"/>
                  <a:gd name="T17" fmla="*/ 159 h 223"/>
                  <a:gd name="T18" fmla="*/ 154 w 154"/>
                  <a:gd name="T19" fmla="*/ 158 h 223"/>
                  <a:gd name="T20" fmla="*/ 154 w 154"/>
                  <a:gd name="T21" fmla="*/ 158 h 223"/>
                  <a:gd name="T22" fmla="*/ 154 w 154"/>
                  <a:gd name="T23" fmla="*/ 158 h 223"/>
                  <a:gd name="T24" fmla="*/ 154 w 154"/>
                  <a:gd name="T25" fmla="*/ 158 h 223"/>
                  <a:gd name="T26" fmla="*/ 154 w 154"/>
                  <a:gd name="T27" fmla="*/ 158 h 223"/>
                  <a:gd name="T28" fmla="*/ 154 w 154"/>
                  <a:gd name="T29" fmla="*/ 158 h 223"/>
                  <a:gd name="T30" fmla="*/ 154 w 154"/>
                  <a:gd name="T31" fmla="*/ 158 h 223"/>
                  <a:gd name="T32" fmla="*/ 154 w 154"/>
                  <a:gd name="T33" fmla="*/ 158 h 223"/>
                  <a:gd name="T34" fmla="*/ 154 w 154"/>
                  <a:gd name="T35" fmla="*/ 158 h 223"/>
                  <a:gd name="T36" fmla="*/ 154 w 154"/>
                  <a:gd name="T37" fmla="*/ 158 h 223"/>
                  <a:gd name="T38" fmla="*/ 154 w 154"/>
                  <a:gd name="T39" fmla="*/ 157 h 223"/>
                  <a:gd name="T40" fmla="*/ 154 w 154"/>
                  <a:gd name="T41" fmla="*/ 157 h 223"/>
                  <a:gd name="T42" fmla="*/ 154 w 154"/>
                  <a:gd name="T43" fmla="*/ 157 h 223"/>
                  <a:gd name="T44" fmla="*/ 154 w 154"/>
                  <a:gd name="T45" fmla="*/ 157 h 223"/>
                  <a:gd name="T46" fmla="*/ 154 w 154"/>
                  <a:gd name="T47" fmla="*/ 157 h 223"/>
                  <a:gd name="T48" fmla="*/ 154 w 154"/>
                  <a:gd name="T49" fmla="*/ 157 h 223"/>
                  <a:gd name="T50" fmla="*/ 106 w 154"/>
                  <a:gd name="T51" fmla="*/ 98 h 223"/>
                  <a:gd name="T52" fmla="*/ 0 w 154"/>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23">
                    <a:moveTo>
                      <a:pt x="0" y="0"/>
                    </a:moveTo>
                    <a:cubicBezTo>
                      <a:pt x="0" y="34"/>
                      <a:pt x="0" y="34"/>
                      <a:pt x="0" y="34"/>
                    </a:cubicBezTo>
                    <a:cubicBezTo>
                      <a:pt x="49" y="35"/>
                      <a:pt x="88" y="72"/>
                      <a:pt x="93" y="120"/>
                    </a:cubicBezTo>
                    <a:cubicBezTo>
                      <a:pt x="118" y="133"/>
                      <a:pt x="134" y="151"/>
                      <a:pt x="134" y="171"/>
                    </a:cubicBezTo>
                    <a:cubicBezTo>
                      <a:pt x="134" y="192"/>
                      <a:pt x="118" y="210"/>
                      <a:pt x="91" y="223"/>
                    </a:cubicBezTo>
                    <a:cubicBezTo>
                      <a:pt x="128" y="209"/>
                      <a:pt x="153" y="185"/>
                      <a:pt x="154" y="159"/>
                    </a:cubicBezTo>
                    <a:cubicBezTo>
                      <a:pt x="154" y="159"/>
                      <a:pt x="154" y="159"/>
                      <a:pt x="154" y="159"/>
                    </a:cubicBezTo>
                    <a:cubicBezTo>
                      <a:pt x="154" y="159"/>
                      <a:pt x="154" y="159"/>
                      <a:pt x="154" y="159"/>
                    </a:cubicBezTo>
                    <a:cubicBezTo>
                      <a:pt x="154" y="159"/>
                      <a:pt x="154" y="159"/>
                      <a:pt x="154" y="159"/>
                    </a:cubicBezTo>
                    <a:cubicBezTo>
                      <a:pt x="154" y="159"/>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34"/>
                      <a:pt x="135" y="113"/>
                      <a:pt x="106" y="98"/>
                    </a:cubicBezTo>
                    <a:cubicBezTo>
                      <a:pt x="101" y="44"/>
                      <a:pt x="56"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38"/>
              <p:cNvSpPr/>
              <p:nvPr/>
            </p:nvSpPr>
            <p:spPr bwMode="auto">
              <a:xfrm>
                <a:off x="2487" y="3236"/>
                <a:ext cx="352" cy="573"/>
              </a:xfrm>
              <a:custGeom>
                <a:avLst/>
                <a:gdLst>
                  <a:gd name="T0" fmla="*/ 0 w 134"/>
                  <a:gd name="T1" fmla="*/ 0 h 206"/>
                  <a:gd name="T2" fmla="*/ 0 w 134"/>
                  <a:gd name="T3" fmla="*/ 0 h 206"/>
                  <a:gd name="T4" fmla="*/ 0 w 134"/>
                  <a:gd name="T5" fmla="*/ 147 h 206"/>
                  <a:gd name="T6" fmla="*/ 1 w 134"/>
                  <a:gd name="T7" fmla="*/ 144 h 206"/>
                  <a:gd name="T8" fmla="*/ 13 w 134"/>
                  <a:gd name="T9" fmla="*/ 205 h 206"/>
                  <a:gd name="T10" fmla="*/ 90 w 134"/>
                  <a:gd name="T11" fmla="*/ 147 h 206"/>
                  <a:gd name="T12" fmla="*/ 36 w 134"/>
                  <a:gd name="T13" fmla="*/ 206 h 206"/>
                  <a:gd name="T14" fmla="*/ 36 w 134"/>
                  <a:gd name="T15" fmla="*/ 206 h 206"/>
                  <a:gd name="T16" fmla="*/ 36 w 134"/>
                  <a:gd name="T17" fmla="*/ 206 h 206"/>
                  <a:gd name="T18" fmla="*/ 91 w 134"/>
                  <a:gd name="T19" fmla="*/ 189 h 206"/>
                  <a:gd name="T20" fmla="*/ 91 w 134"/>
                  <a:gd name="T21" fmla="*/ 189 h 206"/>
                  <a:gd name="T22" fmla="*/ 134 w 134"/>
                  <a:gd name="T23" fmla="*/ 137 h 206"/>
                  <a:gd name="T24" fmla="*/ 93 w 134"/>
                  <a:gd name="T25" fmla="*/ 86 h 206"/>
                  <a:gd name="T26" fmla="*/ 0 w 134"/>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206">
                    <a:moveTo>
                      <a:pt x="0" y="0"/>
                    </a:moveTo>
                    <a:cubicBezTo>
                      <a:pt x="0" y="0"/>
                      <a:pt x="0" y="0"/>
                      <a:pt x="0" y="0"/>
                    </a:cubicBezTo>
                    <a:cubicBezTo>
                      <a:pt x="0" y="147"/>
                      <a:pt x="0" y="147"/>
                      <a:pt x="0" y="147"/>
                    </a:cubicBezTo>
                    <a:cubicBezTo>
                      <a:pt x="1" y="144"/>
                      <a:pt x="1" y="144"/>
                      <a:pt x="1" y="144"/>
                    </a:cubicBezTo>
                    <a:cubicBezTo>
                      <a:pt x="13" y="205"/>
                      <a:pt x="13" y="205"/>
                      <a:pt x="13" y="205"/>
                    </a:cubicBezTo>
                    <a:cubicBezTo>
                      <a:pt x="90" y="147"/>
                      <a:pt x="90" y="147"/>
                      <a:pt x="90" y="147"/>
                    </a:cubicBezTo>
                    <a:cubicBezTo>
                      <a:pt x="36" y="206"/>
                      <a:pt x="36" y="206"/>
                      <a:pt x="36" y="206"/>
                    </a:cubicBezTo>
                    <a:cubicBezTo>
                      <a:pt x="36" y="206"/>
                      <a:pt x="36" y="206"/>
                      <a:pt x="36" y="206"/>
                    </a:cubicBezTo>
                    <a:cubicBezTo>
                      <a:pt x="36" y="206"/>
                      <a:pt x="36" y="206"/>
                      <a:pt x="36" y="206"/>
                    </a:cubicBezTo>
                    <a:cubicBezTo>
                      <a:pt x="57" y="203"/>
                      <a:pt x="76" y="197"/>
                      <a:pt x="91" y="189"/>
                    </a:cubicBezTo>
                    <a:cubicBezTo>
                      <a:pt x="91" y="189"/>
                      <a:pt x="91" y="189"/>
                      <a:pt x="91" y="189"/>
                    </a:cubicBezTo>
                    <a:cubicBezTo>
                      <a:pt x="118" y="176"/>
                      <a:pt x="134" y="158"/>
                      <a:pt x="134" y="137"/>
                    </a:cubicBezTo>
                    <a:cubicBezTo>
                      <a:pt x="134" y="117"/>
                      <a:pt x="118" y="99"/>
                      <a:pt x="93" y="86"/>
                    </a:cubicBezTo>
                    <a:cubicBezTo>
                      <a:pt x="88" y="38"/>
                      <a:pt x="49" y="1"/>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39"/>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40"/>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41"/>
              <p:cNvSpPr/>
              <p:nvPr/>
            </p:nvSpPr>
            <p:spPr bwMode="auto">
              <a:xfrm>
                <a:off x="2203" y="3517"/>
                <a:ext cx="116" cy="97"/>
              </a:xfrm>
              <a:custGeom>
                <a:avLst/>
                <a:gdLst>
                  <a:gd name="T0" fmla="*/ 20 w 44"/>
                  <a:gd name="T1" fmla="*/ 0 h 35"/>
                  <a:gd name="T2" fmla="*/ 20 w 44"/>
                  <a:gd name="T3" fmla="*/ 35 h 35"/>
                  <a:gd name="T4" fmla="*/ 20 w 44"/>
                  <a:gd name="T5" fmla="*/ 0 h 35"/>
                </a:gdLst>
                <a:ahLst/>
                <a:cxnLst>
                  <a:cxn ang="0">
                    <a:pos x="T0" y="T1"/>
                  </a:cxn>
                  <a:cxn ang="0">
                    <a:pos x="T2" y="T3"/>
                  </a:cxn>
                  <a:cxn ang="0">
                    <a:pos x="T4" y="T5"/>
                  </a:cxn>
                </a:cxnLst>
                <a:rect l="0" t="0" r="r" b="b"/>
                <a:pathLst>
                  <a:path w="44" h="35">
                    <a:moveTo>
                      <a:pt x="20" y="0"/>
                    </a:moveTo>
                    <a:cubicBezTo>
                      <a:pt x="0" y="0"/>
                      <a:pt x="0" y="35"/>
                      <a:pt x="20" y="35"/>
                    </a:cubicBezTo>
                    <a:cubicBezTo>
                      <a:pt x="44" y="35"/>
                      <a:pt x="44"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42"/>
              <p:cNvSpPr/>
              <p:nvPr/>
            </p:nvSpPr>
            <p:spPr bwMode="auto">
              <a:xfrm>
                <a:off x="2287" y="3342"/>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43"/>
              <p:cNvSpPr/>
              <p:nvPr/>
            </p:nvSpPr>
            <p:spPr bwMode="auto">
              <a:xfrm>
                <a:off x="2476" y="3292"/>
                <a:ext cx="95" cy="80"/>
              </a:xfrm>
              <a:custGeom>
                <a:avLst/>
                <a:gdLst>
                  <a:gd name="T0" fmla="*/ 16 w 36"/>
                  <a:gd name="T1" fmla="*/ 0 h 29"/>
                  <a:gd name="T2" fmla="*/ 16 w 36"/>
                  <a:gd name="T3" fmla="*/ 29 h 29"/>
                  <a:gd name="T4" fmla="*/ 16 w 36"/>
                  <a:gd name="T5" fmla="*/ 0 h 29"/>
                </a:gdLst>
                <a:ahLst/>
                <a:cxnLst>
                  <a:cxn ang="0">
                    <a:pos x="T0" y="T1"/>
                  </a:cxn>
                  <a:cxn ang="0">
                    <a:pos x="T2" y="T3"/>
                  </a:cxn>
                  <a:cxn ang="0">
                    <a:pos x="T4" y="T5"/>
                  </a:cxn>
                </a:cxnLst>
                <a:rect l="0" t="0" r="r" b="b"/>
                <a:pathLst>
                  <a:path w="36" h="29">
                    <a:moveTo>
                      <a:pt x="16" y="0"/>
                    </a:moveTo>
                    <a:cubicBezTo>
                      <a:pt x="0" y="0"/>
                      <a:pt x="0" y="29"/>
                      <a:pt x="16" y="29"/>
                    </a:cubicBezTo>
                    <a:cubicBezTo>
                      <a:pt x="36" y="29"/>
                      <a:pt x="36"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44"/>
              <p:cNvSpPr/>
              <p:nvPr/>
            </p:nvSpPr>
            <p:spPr bwMode="auto">
              <a:xfrm>
                <a:off x="2392" y="3584"/>
                <a:ext cx="116" cy="91"/>
              </a:xfrm>
              <a:custGeom>
                <a:avLst/>
                <a:gdLst>
                  <a:gd name="T0" fmla="*/ 24 w 44"/>
                  <a:gd name="T1" fmla="*/ 0 h 33"/>
                  <a:gd name="T2" fmla="*/ 24 w 44"/>
                  <a:gd name="T3" fmla="*/ 33 h 33"/>
                  <a:gd name="T4" fmla="*/ 24 w 44"/>
                  <a:gd name="T5" fmla="*/ 0 h 33"/>
                </a:gdLst>
                <a:ahLst/>
                <a:cxnLst>
                  <a:cxn ang="0">
                    <a:pos x="T0" y="T1"/>
                  </a:cxn>
                  <a:cxn ang="0">
                    <a:pos x="T2" y="T3"/>
                  </a:cxn>
                  <a:cxn ang="0">
                    <a:pos x="T4" y="T5"/>
                  </a:cxn>
                </a:cxnLst>
                <a:rect l="0" t="0" r="r" b="b"/>
                <a:pathLst>
                  <a:path w="44" h="33">
                    <a:moveTo>
                      <a:pt x="24" y="0"/>
                    </a:moveTo>
                    <a:cubicBezTo>
                      <a:pt x="0" y="0"/>
                      <a:pt x="0" y="33"/>
                      <a:pt x="24" y="33"/>
                    </a:cubicBezTo>
                    <a:cubicBezTo>
                      <a:pt x="44" y="33"/>
                      <a:pt x="44" y="0"/>
                      <a:pt x="24"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45"/>
              <p:cNvSpPr/>
              <p:nvPr/>
            </p:nvSpPr>
            <p:spPr bwMode="auto">
              <a:xfrm>
                <a:off x="2561" y="3428"/>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46"/>
              <p:cNvSpPr/>
              <p:nvPr/>
            </p:nvSpPr>
            <p:spPr bwMode="auto">
              <a:xfrm>
                <a:off x="2655" y="3584"/>
                <a:ext cx="84" cy="72"/>
              </a:xfrm>
              <a:custGeom>
                <a:avLst/>
                <a:gdLst>
                  <a:gd name="T0" fmla="*/ 16 w 32"/>
                  <a:gd name="T1" fmla="*/ 0 h 26"/>
                  <a:gd name="T2" fmla="*/ 16 w 32"/>
                  <a:gd name="T3" fmla="*/ 26 h 26"/>
                  <a:gd name="T4" fmla="*/ 16 w 32"/>
                  <a:gd name="T5" fmla="*/ 0 h 26"/>
                </a:gdLst>
                <a:ahLst/>
                <a:cxnLst>
                  <a:cxn ang="0">
                    <a:pos x="T0" y="T1"/>
                  </a:cxn>
                  <a:cxn ang="0">
                    <a:pos x="T2" y="T3"/>
                  </a:cxn>
                  <a:cxn ang="0">
                    <a:pos x="T4" y="T5"/>
                  </a:cxn>
                </a:cxnLst>
                <a:rect l="0" t="0" r="r" b="b"/>
                <a:pathLst>
                  <a:path w="32" h="26">
                    <a:moveTo>
                      <a:pt x="16" y="0"/>
                    </a:moveTo>
                    <a:cubicBezTo>
                      <a:pt x="0" y="0"/>
                      <a:pt x="0" y="26"/>
                      <a:pt x="16" y="26"/>
                    </a:cubicBezTo>
                    <a:cubicBezTo>
                      <a:pt x="32" y="26"/>
                      <a:pt x="32"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47"/>
              <p:cNvSpPr/>
              <p:nvPr/>
            </p:nvSpPr>
            <p:spPr bwMode="auto">
              <a:xfrm>
                <a:off x="139"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48"/>
              <p:cNvSpPr/>
              <p:nvPr/>
            </p:nvSpPr>
            <p:spPr bwMode="auto">
              <a:xfrm>
                <a:off x="184"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49"/>
              <p:cNvSpPr/>
              <p:nvPr/>
            </p:nvSpPr>
            <p:spPr bwMode="auto">
              <a:xfrm>
                <a:off x="23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50"/>
              <p:cNvSpPr/>
              <p:nvPr/>
            </p:nvSpPr>
            <p:spPr bwMode="auto">
              <a:xfrm>
                <a:off x="291" y="4123"/>
                <a:ext cx="48"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51"/>
              <p:cNvSpPr/>
              <p:nvPr/>
            </p:nvSpPr>
            <p:spPr bwMode="auto">
              <a:xfrm>
                <a:off x="38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52"/>
              <p:cNvSpPr/>
              <p:nvPr/>
            </p:nvSpPr>
            <p:spPr bwMode="auto">
              <a:xfrm>
                <a:off x="42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53"/>
              <p:cNvSpPr/>
              <p:nvPr/>
            </p:nvSpPr>
            <p:spPr bwMode="auto">
              <a:xfrm>
                <a:off x="473" y="4154"/>
                <a:ext cx="42" cy="144"/>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54"/>
              <p:cNvSpPr/>
              <p:nvPr/>
            </p:nvSpPr>
            <p:spPr bwMode="auto">
              <a:xfrm>
                <a:off x="355" y="4165"/>
                <a:ext cx="31" cy="130"/>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55"/>
              <p:cNvSpPr/>
              <p:nvPr/>
            </p:nvSpPr>
            <p:spPr bwMode="auto">
              <a:xfrm>
                <a:off x="55" y="4148"/>
                <a:ext cx="47" cy="134"/>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56"/>
              <p:cNvSpPr/>
              <p:nvPr/>
            </p:nvSpPr>
            <p:spPr bwMode="auto">
              <a:xfrm>
                <a:off x="152" y="4190"/>
                <a:ext cx="13" cy="92"/>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57"/>
              <p:cNvSpPr/>
              <p:nvPr/>
            </p:nvSpPr>
            <p:spPr bwMode="auto">
              <a:xfrm>
                <a:off x="192" y="4179"/>
                <a:ext cx="36" cy="114"/>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58"/>
              <p:cNvSpPr/>
              <p:nvPr/>
            </p:nvSpPr>
            <p:spPr bwMode="auto">
              <a:xfrm>
                <a:off x="118" y="4190"/>
                <a:ext cx="32" cy="128"/>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59"/>
              <p:cNvSpPr/>
              <p:nvPr/>
            </p:nvSpPr>
            <p:spPr bwMode="auto">
              <a:xfrm>
                <a:off x="105"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60"/>
              <p:cNvSpPr/>
              <p:nvPr/>
            </p:nvSpPr>
            <p:spPr bwMode="auto">
              <a:xfrm>
                <a:off x="20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61"/>
              <p:cNvSpPr/>
              <p:nvPr/>
            </p:nvSpPr>
            <p:spPr bwMode="auto">
              <a:xfrm>
                <a:off x="536"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62"/>
              <p:cNvSpPr/>
              <p:nvPr/>
            </p:nvSpPr>
            <p:spPr bwMode="auto">
              <a:xfrm>
                <a:off x="591" y="4173"/>
                <a:ext cx="21" cy="89"/>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63"/>
              <p:cNvSpPr/>
              <p:nvPr/>
            </p:nvSpPr>
            <p:spPr bwMode="auto">
              <a:xfrm>
                <a:off x="263" y="4162"/>
                <a:ext cx="21" cy="86"/>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64"/>
              <p:cNvSpPr/>
              <p:nvPr/>
            </p:nvSpPr>
            <p:spPr bwMode="auto">
              <a:xfrm>
                <a:off x="60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65"/>
              <p:cNvSpPr/>
              <p:nvPr/>
            </p:nvSpPr>
            <p:spPr bwMode="auto">
              <a:xfrm>
                <a:off x="67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66"/>
              <p:cNvSpPr/>
              <p:nvPr/>
            </p:nvSpPr>
            <p:spPr bwMode="auto">
              <a:xfrm>
                <a:off x="691" y="4173"/>
                <a:ext cx="23" cy="111"/>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67"/>
              <p:cNvSpPr/>
              <p:nvPr/>
            </p:nvSpPr>
            <p:spPr bwMode="auto">
              <a:xfrm>
                <a:off x="71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68"/>
              <p:cNvSpPr/>
              <p:nvPr/>
            </p:nvSpPr>
            <p:spPr bwMode="auto">
              <a:xfrm>
                <a:off x="664"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69"/>
              <p:cNvSpPr/>
              <p:nvPr/>
            </p:nvSpPr>
            <p:spPr bwMode="auto">
              <a:xfrm>
                <a:off x="75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70"/>
              <p:cNvSpPr/>
              <p:nvPr/>
            </p:nvSpPr>
            <p:spPr bwMode="auto">
              <a:xfrm>
                <a:off x="814"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71"/>
              <p:cNvSpPr/>
              <p:nvPr/>
            </p:nvSpPr>
            <p:spPr bwMode="auto">
              <a:xfrm>
                <a:off x="903" y="4134"/>
                <a:ext cx="35" cy="148"/>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72"/>
              <p:cNvSpPr/>
              <p:nvPr/>
            </p:nvSpPr>
            <p:spPr bwMode="auto">
              <a:xfrm>
                <a:off x="945"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73"/>
              <p:cNvSpPr/>
              <p:nvPr/>
            </p:nvSpPr>
            <p:spPr bwMode="auto">
              <a:xfrm>
                <a:off x="998"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74"/>
              <p:cNvSpPr/>
              <p:nvPr/>
            </p:nvSpPr>
            <p:spPr bwMode="auto">
              <a:xfrm>
                <a:off x="1053" y="4123"/>
                <a:ext cx="50" cy="133"/>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75"/>
              <p:cNvSpPr/>
              <p:nvPr/>
            </p:nvSpPr>
            <p:spPr bwMode="auto">
              <a:xfrm>
                <a:off x="1150"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76"/>
              <p:cNvSpPr/>
              <p:nvPr/>
            </p:nvSpPr>
            <p:spPr bwMode="auto">
              <a:xfrm>
                <a:off x="1192" y="4156"/>
                <a:ext cx="37" cy="112"/>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77"/>
              <p:cNvSpPr/>
              <p:nvPr/>
            </p:nvSpPr>
            <p:spPr bwMode="auto">
              <a:xfrm>
                <a:off x="123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78"/>
              <p:cNvSpPr/>
              <p:nvPr/>
            </p:nvSpPr>
            <p:spPr bwMode="auto">
              <a:xfrm>
                <a:off x="1119"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79"/>
              <p:cNvSpPr/>
              <p:nvPr/>
            </p:nvSpPr>
            <p:spPr bwMode="auto">
              <a:xfrm>
                <a:off x="869"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80"/>
              <p:cNvSpPr/>
              <p:nvPr/>
            </p:nvSpPr>
            <p:spPr bwMode="auto">
              <a:xfrm>
                <a:off x="80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81"/>
              <p:cNvSpPr/>
              <p:nvPr/>
            </p:nvSpPr>
            <p:spPr bwMode="auto">
              <a:xfrm>
                <a:off x="97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82"/>
              <p:cNvSpPr/>
              <p:nvPr/>
            </p:nvSpPr>
            <p:spPr bwMode="auto">
              <a:xfrm>
                <a:off x="129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83"/>
              <p:cNvSpPr/>
              <p:nvPr/>
            </p:nvSpPr>
            <p:spPr bwMode="auto">
              <a:xfrm>
                <a:off x="1352"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84"/>
              <p:cNvSpPr/>
              <p:nvPr/>
            </p:nvSpPr>
            <p:spPr bwMode="auto">
              <a:xfrm>
                <a:off x="1368"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85"/>
              <p:cNvSpPr/>
              <p:nvPr/>
            </p:nvSpPr>
            <p:spPr bwMode="auto">
              <a:xfrm>
                <a:off x="143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86"/>
              <p:cNvSpPr/>
              <p:nvPr/>
            </p:nvSpPr>
            <p:spPr bwMode="auto">
              <a:xfrm>
                <a:off x="145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87"/>
              <p:cNvSpPr/>
              <p:nvPr/>
            </p:nvSpPr>
            <p:spPr bwMode="auto">
              <a:xfrm>
                <a:off x="147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88"/>
              <p:cNvSpPr/>
              <p:nvPr/>
            </p:nvSpPr>
            <p:spPr bwMode="auto">
              <a:xfrm>
                <a:off x="142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89"/>
              <p:cNvSpPr/>
              <p:nvPr/>
            </p:nvSpPr>
            <p:spPr bwMode="auto">
              <a:xfrm>
                <a:off x="151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90"/>
              <p:cNvSpPr/>
              <p:nvPr/>
            </p:nvSpPr>
            <p:spPr bwMode="auto">
              <a:xfrm>
                <a:off x="157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91"/>
              <p:cNvSpPr/>
              <p:nvPr/>
            </p:nvSpPr>
            <p:spPr bwMode="auto">
              <a:xfrm>
                <a:off x="166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92"/>
              <p:cNvSpPr/>
              <p:nvPr/>
            </p:nvSpPr>
            <p:spPr bwMode="auto">
              <a:xfrm>
                <a:off x="171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93"/>
              <p:cNvSpPr/>
              <p:nvPr/>
            </p:nvSpPr>
            <p:spPr bwMode="auto">
              <a:xfrm>
                <a:off x="1760" y="4156"/>
                <a:ext cx="21" cy="12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94"/>
              <p:cNvSpPr/>
              <p:nvPr/>
            </p:nvSpPr>
            <p:spPr bwMode="auto">
              <a:xfrm>
                <a:off x="1817" y="4123"/>
                <a:ext cx="50" cy="133"/>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95"/>
              <p:cNvSpPr/>
              <p:nvPr/>
            </p:nvSpPr>
            <p:spPr bwMode="auto">
              <a:xfrm>
                <a:off x="191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96"/>
              <p:cNvSpPr/>
              <p:nvPr/>
            </p:nvSpPr>
            <p:spPr bwMode="auto">
              <a:xfrm>
                <a:off x="1954" y="4156"/>
                <a:ext cx="37" cy="112"/>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97"/>
              <p:cNvSpPr/>
              <p:nvPr/>
            </p:nvSpPr>
            <p:spPr bwMode="auto">
              <a:xfrm>
                <a:off x="2001" y="4154"/>
                <a:ext cx="40" cy="144"/>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98"/>
              <p:cNvSpPr/>
              <p:nvPr/>
            </p:nvSpPr>
            <p:spPr bwMode="auto">
              <a:xfrm>
                <a:off x="188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99"/>
              <p:cNvSpPr/>
              <p:nvPr/>
            </p:nvSpPr>
            <p:spPr bwMode="auto">
              <a:xfrm>
                <a:off x="163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400"/>
              <p:cNvSpPr/>
              <p:nvPr/>
            </p:nvSpPr>
            <p:spPr bwMode="auto">
              <a:xfrm>
                <a:off x="156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401"/>
              <p:cNvSpPr/>
              <p:nvPr/>
            </p:nvSpPr>
            <p:spPr bwMode="auto">
              <a:xfrm>
                <a:off x="1736" y="4176"/>
                <a:ext cx="26" cy="92"/>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402"/>
              <p:cNvSpPr/>
              <p:nvPr/>
            </p:nvSpPr>
            <p:spPr bwMode="auto">
              <a:xfrm>
                <a:off x="206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403"/>
              <p:cNvSpPr/>
              <p:nvPr/>
            </p:nvSpPr>
            <p:spPr bwMode="auto">
              <a:xfrm>
                <a:off x="211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404"/>
              <p:cNvSpPr/>
              <p:nvPr/>
            </p:nvSpPr>
            <p:spPr bwMode="auto">
              <a:xfrm>
                <a:off x="2132" y="4162"/>
                <a:ext cx="50" cy="147"/>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405"/>
              <p:cNvSpPr/>
              <p:nvPr/>
            </p:nvSpPr>
            <p:spPr bwMode="auto">
              <a:xfrm>
                <a:off x="219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407"/>
            <p:cNvSpPr/>
            <p:nvPr/>
          </p:nvSpPr>
          <p:spPr bwMode="auto">
            <a:xfrm>
              <a:off x="2216" y="4173"/>
              <a:ext cx="27"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8"/>
            <p:cNvSpPr/>
            <p:nvPr/>
          </p:nvSpPr>
          <p:spPr bwMode="auto">
            <a:xfrm>
              <a:off x="224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9"/>
            <p:cNvSpPr/>
            <p:nvPr/>
          </p:nvSpPr>
          <p:spPr bwMode="auto">
            <a:xfrm>
              <a:off x="2190"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0"/>
            <p:cNvSpPr/>
            <p:nvPr/>
          </p:nvSpPr>
          <p:spPr bwMode="auto">
            <a:xfrm>
              <a:off x="2279"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1"/>
            <p:cNvSpPr/>
            <p:nvPr/>
          </p:nvSpPr>
          <p:spPr bwMode="auto">
            <a:xfrm>
              <a:off x="234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2"/>
            <p:cNvSpPr/>
            <p:nvPr/>
          </p:nvSpPr>
          <p:spPr bwMode="auto">
            <a:xfrm>
              <a:off x="242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3"/>
            <p:cNvSpPr/>
            <p:nvPr/>
          </p:nvSpPr>
          <p:spPr bwMode="auto">
            <a:xfrm>
              <a:off x="247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4"/>
            <p:cNvSpPr/>
            <p:nvPr/>
          </p:nvSpPr>
          <p:spPr bwMode="auto">
            <a:xfrm>
              <a:off x="252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5"/>
            <p:cNvSpPr/>
            <p:nvPr/>
          </p:nvSpPr>
          <p:spPr bwMode="auto">
            <a:xfrm>
              <a:off x="2582" y="4123"/>
              <a:ext cx="47"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6"/>
            <p:cNvSpPr/>
            <p:nvPr/>
          </p:nvSpPr>
          <p:spPr bwMode="auto">
            <a:xfrm>
              <a:off x="267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7"/>
            <p:cNvSpPr/>
            <p:nvPr/>
          </p:nvSpPr>
          <p:spPr bwMode="auto">
            <a:xfrm>
              <a:off x="271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8"/>
            <p:cNvSpPr/>
            <p:nvPr/>
          </p:nvSpPr>
          <p:spPr bwMode="auto">
            <a:xfrm>
              <a:off x="276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9"/>
            <p:cNvSpPr/>
            <p:nvPr/>
          </p:nvSpPr>
          <p:spPr bwMode="auto">
            <a:xfrm>
              <a:off x="264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0"/>
            <p:cNvSpPr/>
            <p:nvPr/>
          </p:nvSpPr>
          <p:spPr bwMode="auto">
            <a:xfrm>
              <a:off x="239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1"/>
            <p:cNvSpPr/>
            <p:nvPr/>
          </p:nvSpPr>
          <p:spPr bwMode="auto">
            <a:xfrm>
              <a:off x="232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
            <p:cNvSpPr/>
            <p:nvPr/>
          </p:nvSpPr>
          <p:spPr bwMode="auto">
            <a:xfrm>
              <a:off x="249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3"/>
            <p:cNvSpPr/>
            <p:nvPr/>
          </p:nvSpPr>
          <p:spPr bwMode="auto">
            <a:xfrm>
              <a:off x="2826" y="4137"/>
              <a:ext cx="39" cy="139"/>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4"/>
            <p:cNvSpPr/>
            <p:nvPr/>
          </p:nvSpPr>
          <p:spPr bwMode="auto">
            <a:xfrm>
              <a:off x="2881" y="4173"/>
              <a:ext cx="21" cy="89"/>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5"/>
            <p:cNvSpPr/>
            <p:nvPr/>
          </p:nvSpPr>
          <p:spPr bwMode="auto">
            <a:xfrm>
              <a:off x="289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6"/>
            <p:cNvSpPr/>
            <p:nvPr/>
          </p:nvSpPr>
          <p:spPr bwMode="auto">
            <a:xfrm>
              <a:off x="296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7"/>
            <p:cNvSpPr/>
            <p:nvPr/>
          </p:nvSpPr>
          <p:spPr bwMode="auto">
            <a:xfrm>
              <a:off x="2978" y="4173"/>
              <a:ext cx="26" cy="111"/>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8"/>
            <p:cNvSpPr/>
            <p:nvPr/>
          </p:nvSpPr>
          <p:spPr bwMode="auto">
            <a:xfrm>
              <a:off x="300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9"/>
            <p:cNvSpPr/>
            <p:nvPr/>
          </p:nvSpPr>
          <p:spPr bwMode="auto">
            <a:xfrm>
              <a:off x="295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0"/>
            <p:cNvSpPr/>
            <p:nvPr/>
          </p:nvSpPr>
          <p:spPr bwMode="auto">
            <a:xfrm>
              <a:off x="304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31"/>
            <p:cNvSpPr/>
            <p:nvPr/>
          </p:nvSpPr>
          <p:spPr bwMode="auto">
            <a:xfrm>
              <a:off x="3104" y="4212"/>
              <a:ext cx="21" cy="86"/>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32"/>
            <p:cNvSpPr/>
            <p:nvPr/>
          </p:nvSpPr>
          <p:spPr bwMode="auto">
            <a:xfrm>
              <a:off x="3193" y="4134"/>
              <a:ext cx="35" cy="148"/>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33"/>
            <p:cNvSpPr/>
            <p:nvPr/>
          </p:nvSpPr>
          <p:spPr bwMode="auto">
            <a:xfrm>
              <a:off x="3235" y="4131"/>
              <a:ext cx="45" cy="134"/>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34"/>
            <p:cNvSpPr/>
            <p:nvPr/>
          </p:nvSpPr>
          <p:spPr bwMode="auto">
            <a:xfrm>
              <a:off x="328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35"/>
            <p:cNvSpPr/>
            <p:nvPr/>
          </p:nvSpPr>
          <p:spPr bwMode="auto">
            <a:xfrm>
              <a:off x="3343" y="4123"/>
              <a:ext cx="50" cy="133"/>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36"/>
            <p:cNvSpPr/>
            <p:nvPr/>
          </p:nvSpPr>
          <p:spPr bwMode="auto">
            <a:xfrm>
              <a:off x="3440" y="4165"/>
              <a:ext cx="16" cy="9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37"/>
            <p:cNvSpPr/>
            <p:nvPr/>
          </p:nvSpPr>
          <p:spPr bwMode="auto">
            <a:xfrm>
              <a:off x="348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38"/>
            <p:cNvSpPr/>
            <p:nvPr/>
          </p:nvSpPr>
          <p:spPr bwMode="auto">
            <a:xfrm>
              <a:off x="352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39"/>
            <p:cNvSpPr/>
            <p:nvPr/>
          </p:nvSpPr>
          <p:spPr bwMode="auto">
            <a:xfrm>
              <a:off x="340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40"/>
            <p:cNvSpPr/>
            <p:nvPr/>
          </p:nvSpPr>
          <p:spPr bwMode="auto">
            <a:xfrm>
              <a:off x="3159" y="4173"/>
              <a:ext cx="32" cy="75"/>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41"/>
            <p:cNvSpPr/>
            <p:nvPr/>
          </p:nvSpPr>
          <p:spPr bwMode="auto">
            <a:xfrm>
              <a:off x="309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42"/>
            <p:cNvSpPr/>
            <p:nvPr/>
          </p:nvSpPr>
          <p:spPr bwMode="auto">
            <a:xfrm>
              <a:off x="326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43"/>
            <p:cNvSpPr/>
            <p:nvPr/>
          </p:nvSpPr>
          <p:spPr bwMode="auto">
            <a:xfrm>
              <a:off x="358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44"/>
            <p:cNvSpPr/>
            <p:nvPr/>
          </p:nvSpPr>
          <p:spPr bwMode="auto">
            <a:xfrm>
              <a:off x="3642" y="4173"/>
              <a:ext cx="22"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5"/>
            <p:cNvSpPr/>
            <p:nvPr/>
          </p:nvSpPr>
          <p:spPr bwMode="auto">
            <a:xfrm>
              <a:off x="365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46"/>
            <p:cNvSpPr/>
            <p:nvPr/>
          </p:nvSpPr>
          <p:spPr bwMode="auto">
            <a:xfrm>
              <a:off x="372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47"/>
            <p:cNvSpPr/>
            <p:nvPr/>
          </p:nvSpPr>
          <p:spPr bwMode="auto">
            <a:xfrm>
              <a:off x="374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48"/>
            <p:cNvSpPr/>
            <p:nvPr/>
          </p:nvSpPr>
          <p:spPr bwMode="auto">
            <a:xfrm>
              <a:off x="376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49"/>
            <p:cNvSpPr/>
            <p:nvPr/>
          </p:nvSpPr>
          <p:spPr bwMode="auto">
            <a:xfrm>
              <a:off x="371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50"/>
            <p:cNvSpPr/>
            <p:nvPr/>
          </p:nvSpPr>
          <p:spPr bwMode="auto">
            <a:xfrm>
              <a:off x="380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51"/>
            <p:cNvSpPr/>
            <p:nvPr/>
          </p:nvSpPr>
          <p:spPr bwMode="auto">
            <a:xfrm>
              <a:off x="386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52"/>
            <p:cNvSpPr/>
            <p:nvPr/>
          </p:nvSpPr>
          <p:spPr bwMode="auto">
            <a:xfrm>
              <a:off x="395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3"/>
            <p:cNvSpPr/>
            <p:nvPr/>
          </p:nvSpPr>
          <p:spPr bwMode="auto">
            <a:xfrm>
              <a:off x="400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54"/>
            <p:cNvSpPr/>
            <p:nvPr/>
          </p:nvSpPr>
          <p:spPr bwMode="auto">
            <a:xfrm>
              <a:off x="4050" y="4156"/>
              <a:ext cx="21" cy="12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55"/>
            <p:cNvSpPr/>
            <p:nvPr/>
          </p:nvSpPr>
          <p:spPr bwMode="auto">
            <a:xfrm>
              <a:off x="4107" y="4123"/>
              <a:ext cx="50" cy="133"/>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56"/>
            <p:cNvSpPr/>
            <p:nvPr/>
          </p:nvSpPr>
          <p:spPr bwMode="auto">
            <a:xfrm>
              <a:off x="420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57"/>
            <p:cNvSpPr/>
            <p:nvPr/>
          </p:nvSpPr>
          <p:spPr bwMode="auto">
            <a:xfrm>
              <a:off x="424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58"/>
            <p:cNvSpPr/>
            <p:nvPr/>
          </p:nvSpPr>
          <p:spPr bwMode="auto">
            <a:xfrm>
              <a:off x="4291" y="4154"/>
              <a:ext cx="40" cy="144"/>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59"/>
            <p:cNvSpPr/>
            <p:nvPr/>
          </p:nvSpPr>
          <p:spPr bwMode="auto">
            <a:xfrm>
              <a:off x="417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60"/>
            <p:cNvSpPr/>
            <p:nvPr/>
          </p:nvSpPr>
          <p:spPr bwMode="auto">
            <a:xfrm>
              <a:off x="392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61"/>
            <p:cNvSpPr/>
            <p:nvPr/>
          </p:nvSpPr>
          <p:spPr bwMode="auto">
            <a:xfrm>
              <a:off x="385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62"/>
            <p:cNvSpPr/>
            <p:nvPr/>
          </p:nvSpPr>
          <p:spPr bwMode="auto">
            <a:xfrm>
              <a:off x="402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63"/>
            <p:cNvSpPr/>
            <p:nvPr/>
          </p:nvSpPr>
          <p:spPr bwMode="auto">
            <a:xfrm>
              <a:off x="435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64"/>
            <p:cNvSpPr/>
            <p:nvPr/>
          </p:nvSpPr>
          <p:spPr bwMode="auto">
            <a:xfrm>
              <a:off x="440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65"/>
            <p:cNvSpPr/>
            <p:nvPr/>
          </p:nvSpPr>
          <p:spPr bwMode="auto">
            <a:xfrm>
              <a:off x="4422" y="4162"/>
              <a:ext cx="50"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66"/>
            <p:cNvSpPr/>
            <p:nvPr/>
          </p:nvSpPr>
          <p:spPr bwMode="auto">
            <a:xfrm>
              <a:off x="448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67"/>
            <p:cNvSpPr/>
            <p:nvPr/>
          </p:nvSpPr>
          <p:spPr bwMode="auto">
            <a:xfrm>
              <a:off x="450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68"/>
            <p:cNvSpPr/>
            <p:nvPr/>
          </p:nvSpPr>
          <p:spPr bwMode="auto">
            <a:xfrm>
              <a:off x="453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69"/>
            <p:cNvSpPr/>
            <p:nvPr/>
          </p:nvSpPr>
          <p:spPr bwMode="auto">
            <a:xfrm>
              <a:off x="448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70"/>
            <p:cNvSpPr/>
            <p:nvPr/>
          </p:nvSpPr>
          <p:spPr bwMode="auto">
            <a:xfrm>
              <a:off x="4570" y="4165"/>
              <a:ext cx="39" cy="111"/>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71"/>
            <p:cNvSpPr/>
            <p:nvPr/>
          </p:nvSpPr>
          <p:spPr bwMode="auto">
            <a:xfrm>
              <a:off x="463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72"/>
            <p:cNvSpPr/>
            <p:nvPr/>
          </p:nvSpPr>
          <p:spPr bwMode="auto">
            <a:xfrm>
              <a:off x="471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73"/>
            <p:cNvSpPr/>
            <p:nvPr/>
          </p:nvSpPr>
          <p:spPr bwMode="auto">
            <a:xfrm>
              <a:off x="476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74"/>
            <p:cNvSpPr/>
            <p:nvPr/>
          </p:nvSpPr>
          <p:spPr bwMode="auto">
            <a:xfrm>
              <a:off x="481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75"/>
            <p:cNvSpPr/>
            <p:nvPr/>
          </p:nvSpPr>
          <p:spPr bwMode="auto">
            <a:xfrm>
              <a:off x="486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76"/>
            <p:cNvSpPr/>
            <p:nvPr/>
          </p:nvSpPr>
          <p:spPr bwMode="auto">
            <a:xfrm>
              <a:off x="496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77"/>
            <p:cNvSpPr/>
            <p:nvPr/>
          </p:nvSpPr>
          <p:spPr bwMode="auto">
            <a:xfrm>
              <a:off x="500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8"/>
            <p:cNvSpPr/>
            <p:nvPr/>
          </p:nvSpPr>
          <p:spPr bwMode="auto">
            <a:xfrm>
              <a:off x="505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79"/>
            <p:cNvSpPr/>
            <p:nvPr/>
          </p:nvSpPr>
          <p:spPr bwMode="auto">
            <a:xfrm>
              <a:off x="493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80"/>
            <p:cNvSpPr/>
            <p:nvPr/>
          </p:nvSpPr>
          <p:spPr bwMode="auto">
            <a:xfrm>
              <a:off x="468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1"/>
            <p:cNvSpPr/>
            <p:nvPr/>
          </p:nvSpPr>
          <p:spPr bwMode="auto">
            <a:xfrm>
              <a:off x="461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82"/>
            <p:cNvSpPr/>
            <p:nvPr/>
          </p:nvSpPr>
          <p:spPr bwMode="auto">
            <a:xfrm>
              <a:off x="478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83"/>
            <p:cNvSpPr/>
            <p:nvPr/>
          </p:nvSpPr>
          <p:spPr bwMode="auto">
            <a:xfrm>
              <a:off x="511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84"/>
            <p:cNvSpPr/>
            <p:nvPr/>
          </p:nvSpPr>
          <p:spPr bwMode="auto">
            <a:xfrm>
              <a:off x="5168" y="4173"/>
              <a:ext cx="24" cy="89"/>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85"/>
            <p:cNvSpPr/>
            <p:nvPr/>
          </p:nvSpPr>
          <p:spPr bwMode="auto">
            <a:xfrm>
              <a:off x="518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86"/>
            <p:cNvSpPr/>
            <p:nvPr/>
          </p:nvSpPr>
          <p:spPr bwMode="auto">
            <a:xfrm>
              <a:off x="5250" y="4237"/>
              <a:ext cx="15" cy="81"/>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87"/>
            <p:cNvSpPr/>
            <p:nvPr/>
          </p:nvSpPr>
          <p:spPr bwMode="auto">
            <a:xfrm>
              <a:off x="526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88"/>
            <p:cNvSpPr/>
            <p:nvPr/>
          </p:nvSpPr>
          <p:spPr bwMode="auto">
            <a:xfrm>
              <a:off x="529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89"/>
            <p:cNvSpPr/>
            <p:nvPr/>
          </p:nvSpPr>
          <p:spPr bwMode="auto">
            <a:xfrm>
              <a:off x="524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90"/>
            <p:cNvSpPr/>
            <p:nvPr/>
          </p:nvSpPr>
          <p:spPr bwMode="auto">
            <a:xfrm>
              <a:off x="533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91"/>
            <p:cNvSpPr/>
            <p:nvPr/>
          </p:nvSpPr>
          <p:spPr bwMode="auto">
            <a:xfrm>
              <a:off x="5392" y="4212"/>
              <a:ext cx="21" cy="86"/>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92"/>
            <p:cNvSpPr/>
            <p:nvPr/>
          </p:nvSpPr>
          <p:spPr bwMode="auto">
            <a:xfrm>
              <a:off x="5481"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93"/>
            <p:cNvSpPr/>
            <p:nvPr/>
          </p:nvSpPr>
          <p:spPr bwMode="auto">
            <a:xfrm>
              <a:off x="5525"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94"/>
            <p:cNvSpPr/>
            <p:nvPr/>
          </p:nvSpPr>
          <p:spPr bwMode="auto">
            <a:xfrm>
              <a:off x="557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95"/>
            <p:cNvSpPr/>
            <p:nvPr/>
          </p:nvSpPr>
          <p:spPr bwMode="auto">
            <a:xfrm>
              <a:off x="5633" y="4123"/>
              <a:ext cx="50" cy="133"/>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96"/>
            <p:cNvSpPr/>
            <p:nvPr/>
          </p:nvSpPr>
          <p:spPr bwMode="auto">
            <a:xfrm>
              <a:off x="5730"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97"/>
            <p:cNvSpPr/>
            <p:nvPr/>
          </p:nvSpPr>
          <p:spPr bwMode="auto">
            <a:xfrm>
              <a:off x="577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98"/>
            <p:cNvSpPr/>
            <p:nvPr/>
          </p:nvSpPr>
          <p:spPr bwMode="auto">
            <a:xfrm>
              <a:off x="581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99"/>
            <p:cNvSpPr/>
            <p:nvPr/>
          </p:nvSpPr>
          <p:spPr bwMode="auto">
            <a:xfrm>
              <a:off x="569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00"/>
            <p:cNvSpPr/>
            <p:nvPr/>
          </p:nvSpPr>
          <p:spPr bwMode="auto">
            <a:xfrm>
              <a:off x="5447" y="4173"/>
              <a:ext cx="34" cy="75"/>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01"/>
            <p:cNvSpPr/>
            <p:nvPr/>
          </p:nvSpPr>
          <p:spPr bwMode="auto">
            <a:xfrm>
              <a:off x="5381" y="4140"/>
              <a:ext cx="50" cy="122"/>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02"/>
            <p:cNvSpPr/>
            <p:nvPr/>
          </p:nvSpPr>
          <p:spPr bwMode="auto">
            <a:xfrm>
              <a:off x="5552" y="4176"/>
              <a:ext cx="26" cy="92"/>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03"/>
            <p:cNvSpPr/>
            <p:nvPr/>
          </p:nvSpPr>
          <p:spPr bwMode="auto">
            <a:xfrm>
              <a:off x="5877" y="4137"/>
              <a:ext cx="40" cy="139"/>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04"/>
            <p:cNvSpPr/>
            <p:nvPr/>
          </p:nvSpPr>
          <p:spPr bwMode="auto">
            <a:xfrm>
              <a:off x="5933"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05"/>
            <p:cNvSpPr/>
            <p:nvPr/>
          </p:nvSpPr>
          <p:spPr bwMode="auto">
            <a:xfrm>
              <a:off x="594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06"/>
            <p:cNvSpPr/>
            <p:nvPr/>
          </p:nvSpPr>
          <p:spPr bwMode="auto">
            <a:xfrm>
              <a:off x="601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07"/>
            <p:cNvSpPr/>
            <p:nvPr/>
          </p:nvSpPr>
          <p:spPr bwMode="auto">
            <a:xfrm>
              <a:off x="603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508"/>
            <p:cNvSpPr/>
            <p:nvPr/>
          </p:nvSpPr>
          <p:spPr bwMode="auto">
            <a:xfrm>
              <a:off x="6059" y="4165"/>
              <a:ext cx="42" cy="158"/>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509"/>
            <p:cNvSpPr/>
            <p:nvPr/>
          </p:nvSpPr>
          <p:spPr bwMode="auto">
            <a:xfrm>
              <a:off x="600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510"/>
            <p:cNvSpPr/>
            <p:nvPr/>
          </p:nvSpPr>
          <p:spPr bwMode="auto">
            <a:xfrm>
              <a:off x="609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511"/>
            <p:cNvSpPr/>
            <p:nvPr/>
          </p:nvSpPr>
          <p:spPr bwMode="auto">
            <a:xfrm>
              <a:off x="615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12"/>
            <p:cNvSpPr/>
            <p:nvPr/>
          </p:nvSpPr>
          <p:spPr bwMode="auto">
            <a:xfrm>
              <a:off x="624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3"/>
            <p:cNvSpPr/>
            <p:nvPr/>
          </p:nvSpPr>
          <p:spPr bwMode="auto">
            <a:xfrm>
              <a:off x="629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514"/>
            <p:cNvSpPr/>
            <p:nvPr/>
          </p:nvSpPr>
          <p:spPr bwMode="auto">
            <a:xfrm>
              <a:off x="6340"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515"/>
            <p:cNvSpPr/>
            <p:nvPr/>
          </p:nvSpPr>
          <p:spPr bwMode="auto">
            <a:xfrm>
              <a:off x="6397" y="4123"/>
              <a:ext cx="48" cy="133"/>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516"/>
            <p:cNvSpPr/>
            <p:nvPr/>
          </p:nvSpPr>
          <p:spPr bwMode="auto">
            <a:xfrm>
              <a:off x="6495"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517"/>
            <p:cNvSpPr/>
            <p:nvPr/>
          </p:nvSpPr>
          <p:spPr bwMode="auto">
            <a:xfrm>
              <a:off x="653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18"/>
            <p:cNvSpPr/>
            <p:nvPr/>
          </p:nvSpPr>
          <p:spPr bwMode="auto">
            <a:xfrm>
              <a:off x="6579" y="4154"/>
              <a:ext cx="42" cy="144"/>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19"/>
            <p:cNvSpPr/>
            <p:nvPr/>
          </p:nvSpPr>
          <p:spPr bwMode="auto">
            <a:xfrm>
              <a:off x="646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20"/>
            <p:cNvSpPr/>
            <p:nvPr/>
          </p:nvSpPr>
          <p:spPr bwMode="auto">
            <a:xfrm>
              <a:off x="621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21"/>
            <p:cNvSpPr/>
            <p:nvPr/>
          </p:nvSpPr>
          <p:spPr bwMode="auto">
            <a:xfrm>
              <a:off x="6145"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2"/>
            <p:cNvSpPr/>
            <p:nvPr/>
          </p:nvSpPr>
          <p:spPr bwMode="auto">
            <a:xfrm>
              <a:off x="631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23"/>
            <p:cNvSpPr/>
            <p:nvPr/>
          </p:nvSpPr>
          <p:spPr bwMode="auto">
            <a:xfrm>
              <a:off x="6642"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524"/>
            <p:cNvSpPr/>
            <p:nvPr/>
          </p:nvSpPr>
          <p:spPr bwMode="auto">
            <a:xfrm>
              <a:off x="669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525"/>
            <p:cNvSpPr/>
            <p:nvPr/>
          </p:nvSpPr>
          <p:spPr bwMode="auto">
            <a:xfrm>
              <a:off x="6713" y="4162"/>
              <a:ext cx="49"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526"/>
            <p:cNvSpPr/>
            <p:nvPr/>
          </p:nvSpPr>
          <p:spPr bwMode="auto">
            <a:xfrm>
              <a:off x="6778" y="4237"/>
              <a:ext cx="16" cy="81"/>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527"/>
            <p:cNvSpPr/>
            <p:nvPr/>
          </p:nvSpPr>
          <p:spPr bwMode="auto">
            <a:xfrm>
              <a:off x="679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528"/>
            <p:cNvSpPr/>
            <p:nvPr/>
          </p:nvSpPr>
          <p:spPr bwMode="auto">
            <a:xfrm>
              <a:off x="6820" y="4165"/>
              <a:ext cx="45" cy="158"/>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529"/>
            <p:cNvSpPr/>
            <p:nvPr/>
          </p:nvSpPr>
          <p:spPr bwMode="auto">
            <a:xfrm>
              <a:off x="677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530"/>
            <p:cNvSpPr/>
            <p:nvPr/>
          </p:nvSpPr>
          <p:spPr bwMode="auto">
            <a:xfrm>
              <a:off x="6860" y="4165"/>
              <a:ext cx="39" cy="111"/>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31"/>
            <p:cNvSpPr/>
            <p:nvPr/>
          </p:nvSpPr>
          <p:spPr bwMode="auto">
            <a:xfrm>
              <a:off x="692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32"/>
            <p:cNvSpPr/>
            <p:nvPr/>
          </p:nvSpPr>
          <p:spPr bwMode="auto">
            <a:xfrm>
              <a:off x="7009" y="4134"/>
              <a:ext cx="34" cy="148"/>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33"/>
            <p:cNvSpPr/>
            <p:nvPr/>
          </p:nvSpPr>
          <p:spPr bwMode="auto">
            <a:xfrm>
              <a:off x="7051"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4"/>
            <p:cNvSpPr/>
            <p:nvPr/>
          </p:nvSpPr>
          <p:spPr bwMode="auto">
            <a:xfrm>
              <a:off x="710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35"/>
            <p:cNvSpPr/>
            <p:nvPr/>
          </p:nvSpPr>
          <p:spPr bwMode="auto">
            <a:xfrm>
              <a:off x="715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36"/>
            <p:cNvSpPr/>
            <p:nvPr/>
          </p:nvSpPr>
          <p:spPr bwMode="auto">
            <a:xfrm>
              <a:off x="725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37"/>
            <p:cNvSpPr/>
            <p:nvPr/>
          </p:nvSpPr>
          <p:spPr bwMode="auto">
            <a:xfrm>
              <a:off x="7298" y="4156"/>
              <a:ext cx="37" cy="112"/>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38"/>
            <p:cNvSpPr/>
            <p:nvPr/>
          </p:nvSpPr>
          <p:spPr bwMode="auto">
            <a:xfrm>
              <a:off x="7343"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39"/>
            <p:cNvSpPr/>
            <p:nvPr/>
          </p:nvSpPr>
          <p:spPr bwMode="auto">
            <a:xfrm>
              <a:off x="722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40"/>
            <p:cNvSpPr/>
            <p:nvPr/>
          </p:nvSpPr>
          <p:spPr bwMode="auto">
            <a:xfrm>
              <a:off x="6975"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41"/>
            <p:cNvSpPr/>
            <p:nvPr/>
          </p:nvSpPr>
          <p:spPr bwMode="auto">
            <a:xfrm>
              <a:off x="690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42"/>
            <p:cNvSpPr/>
            <p:nvPr/>
          </p:nvSpPr>
          <p:spPr bwMode="auto">
            <a:xfrm>
              <a:off x="707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43"/>
            <p:cNvSpPr/>
            <p:nvPr/>
          </p:nvSpPr>
          <p:spPr bwMode="auto">
            <a:xfrm>
              <a:off x="740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44"/>
            <p:cNvSpPr/>
            <p:nvPr/>
          </p:nvSpPr>
          <p:spPr bwMode="auto">
            <a:xfrm>
              <a:off x="7458" y="4173"/>
              <a:ext cx="21" cy="89"/>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45"/>
            <p:cNvSpPr/>
            <p:nvPr/>
          </p:nvSpPr>
          <p:spPr bwMode="auto">
            <a:xfrm>
              <a:off x="747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46"/>
            <p:cNvSpPr/>
            <p:nvPr/>
          </p:nvSpPr>
          <p:spPr bwMode="auto">
            <a:xfrm>
              <a:off x="7540"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47"/>
            <p:cNvSpPr/>
            <p:nvPr/>
          </p:nvSpPr>
          <p:spPr bwMode="auto">
            <a:xfrm>
              <a:off x="755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48"/>
            <p:cNvSpPr/>
            <p:nvPr/>
          </p:nvSpPr>
          <p:spPr bwMode="auto">
            <a:xfrm>
              <a:off x="758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49"/>
            <p:cNvSpPr/>
            <p:nvPr/>
          </p:nvSpPr>
          <p:spPr bwMode="auto">
            <a:xfrm>
              <a:off x="753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50"/>
            <p:cNvSpPr/>
            <p:nvPr/>
          </p:nvSpPr>
          <p:spPr bwMode="auto">
            <a:xfrm>
              <a:off x="7621"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51"/>
            <p:cNvSpPr/>
            <p:nvPr/>
          </p:nvSpPr>
          <p:spPr bwMode="auto">
            <a:xfrm>
              <a:off x="7682"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52"/>
            <p:cNvSpPr/>
            <p:nvPr/>
          </p:nvSpPr>
          <p:spPr bwMode="auto">
            <a:xfrm>
              <a:off x="-16" y="4206"/>
              <a:ext cx="7750" cy="145"/>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53"/>
            <p:cNvSpPr/>
            <p:nvPr/>
          </p:nvSpPr>
          <p:spPr bwMode="auto">
            <a:xfrm>
              <a:off x="-3" y="4206"/>
              <a:ext cx="7721" cy="101"/>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0" name="标题 1"/>
          <p:cNvSpPr>
            <a:spLocks noGrp="1"/>
          </p:cNvSpPr>
          <p:nvPr>
            <p:ph type="ctrTitle"/>
          </p:nvPr>
        </p:nvSpPr>
        <p:spPr>
          <a:xfrm>
            <a:off x="241300" y="337185"/>
            <a:ext cx="11672570" cy="6094095"/>
          </a:xfrm>
        </p:spPr>
        <p:txBody>
          <a:bodyPr/>
          <a:lstStyle/>
          <a:p>
            <a:pPr lvl="0" algn="l">
              <a:lnSpc>
                <a:spcPts val="3500"/>
              </a:lnSpc>
            </a:pPr>
            <a:r>
              <a:rPr lang="en-US" altLang="zh-CN" sz="2400" dirty="0" smtClean="0">
                <a:latin typeface="方正卡通简体" panose="03000509000000000000" pitchFamily="65" charset="-122"/>
                <a:ea typeface="方正卡通简体" panose="03000509000000000000" pitchFamily="65" charset="-122"/>
              </a:rPr>
              <a:t>2</a:t>
            </a:r>
            <a:r>
              <a:rPr lang="zh-CN" altLang="en-US" sz="2400" dirty="0" smtClean="0">
                <a:latin typeface="方正卡通简体" panose="03000509000000000000" pitchFamily="65" charset="-122"/>
                <a:ea typeface="方正卡通简体" panose="03000509000000000000" pitchFamily="65" charset="-122"/>
              </a:rPr>
              <a:t>、</a:t>
            </a:r>
            <a:r>
              <a:rPr lang="zh-CN" altLang="zh-CN" sz="2400" dirty="0" smtClean="0">
                <a:latin typeface="方正卡通简体" panose="03000509000000000000" pitchFamily="65" charset="-122"/>
                <a:ea typeface="方正卡通简体" panose="03000509000000000000" pitchFamily="65" charset="-122"/>
              </a:rPr>
              <a:t>课</a:t>
            </a:r>
            <a:r>
              <a:rPr lang="zh-CN" altLang="zh-CN" sz="2400" dirty="0">
                <a:latin typeface="方正卡通简体" panose="03000509000000000000" pitchFamily="65" charset="-122"/>
                <a:ea typeface="方正卡通简体" panose="03000509000000000000" pitchFamily="65" charset="-122"/>
              </a:rPr>
              <a:t>程就是学校中获得的学习经验</a:t>
            </a:r>
            <a:br>
              <a:rPr lang="zh-CN" altLang="zh-CN" sz="2400" dirty="0">
                <a:latin typeface="方正卡通简体" panose="03000509000000000000" pitchFamily="65" charset="-122"/>
                <a:ea typeface="方正卡通简体" panose="03000509000000000000" pitchFamily="65" charset="-122"/>
              </a:rPr>
            </a:br>
            <a:r>
              <a:rPr lang="en-US" altLang="zh-CN" sz="2400" dirty="0">
                <a:latin typeface="方正卡通简体" panose="03000509000000000000" pitchFamily="65" charset="-122"/>
                <a:ea typeface="方正卡通简体" panose="03000509000000000000" pitchFamily="65" charset="-122"/>
              </a:rPr>
              <a:t>   </a:t>
            </a:r>
            <a:r>
              <a:rPr lang="zh-CN" altLang="zh-CN" sz="2400" dirty="0">
                <a:latin typeface="方正卡通简体" panose="03000509000000000000" pitchFamily="65" charset="-122"/>
                <a:ea typeface="方正卡通简体" panose="03000509000000000000" pitchFamily="65" charset="-122"/>
              </a:rPr>
              <a:t>（</a:t>
            </a:r>
            <a:r>
              <a:rPr lang="en-US" altLang="zh-CN" sz="2400" dirty="0">
                <a:latin typeface="方正卡通简体" panose="03000509000000000000" pitchFamily="65" charset="-122"/>
                <a:ea typeface="方正卡通简体" panose="03000509000000000000" pitchFamily="65" charset="-122"/>
              </a:rPr>
              <a:t>1</a:t>
            </a:r>
            <a:r>
              <a:rPr lang="zh-CN" altLang="zh-CN" sz="2400" dirty="0">
                <a:latin typeface="方正卡通简体" panose="03000509000000000000" pitchFamily="65" charset="-122"/>
                <a:ea typeface="方正卡通简体" panose="03000509000000000000" pitchFamily="65" charset="-122"/>
              </a:rPr>
              <a:t>）基本观点：强调课程是学习者在学校获得的学习经验（生活课程、活动课程、儿童中心课程）这种课程定义是针对传统教育中的课程观念以及它所导致的“教材中心”、“教师中心”、“课堂中心”的弊端，从学习者的角度而提出来的。（</a:t>
            </a:r>
            <a:r>
              <a:rPr lang="en-US" altLang="zh-CN" sz="2400" dirty="0">
                <a:latin typeface="方正卡通简体" panose="03000509000000000000" pitchFamily="65" charset="-122"/>
                <a:ea typeface="方正卡通简体" panose="03000509000000000000" pitchFamily="65" charset="-122"/>
              </a:rPr>
              <a:t>2</a:t>
            </a:r>
            <a:r>
              <a:rPr lang="zh-CN" altLang="zh-CN" sz="2400" dirty="0">
                <a:latin typeface="方正卡通简体" panose="03000509000000000000" pitchFamily="65" charset="-122"/>
                <a:ea typeface="方正卡通简体" panose="03000509000000000000" pitchFamily="65" charset="-122"/>
              </a:rPr>
              <a:t>）评价：着眼与儿童的兴趣和动机，以动机为教学组织的中心。让教师从关注教材到关注学生的兴趣、需要，关注他们在学习过程中学到什么以及所学东西对他们的个人意义。其核心就是界定这一观念的视角的转移，即从关注书本到关注学生。</a:t>
            </a:r>
            <a:br>
              <a:rPr lang="zh-CN" altLang="zh-CN" sz="2400" dirty="0">
                <a:latin typeface="方正卡通简体" panose="03000509000000000000" pitchFamily="65" charset="-122"/>
                <a:ea typeface="方正卡通简体" panose="03000509000000000000" pitchFamily="65" charset="-122"/>
              </a:rPr>
            </a:br>
            <a:r>
              <a:rPr lang="en-US" altLang="zh-CN" sz="2400" dirty="0">
                <a:latin typeface="方正卡通简体" panose="03000509000000000000" pitchFamily="65" charset="-122"/>
                <a:ea typeface="方正卡通简体" panose="03000509000000000000" pitchFamily="65" charset="-122"/>
              </a:rPr>
              <a:t> 3</a:t>
            </a:r>
            <a:r>
              <a:rPr lang="zh-CN" altLang="zh-CN" sz="2400" dirty="0">
                <a:latin typeface="方正卡通简体" panose="03000509000000000000" pitchFamily="65" charset="-122"/>
                <a:ea typeface="方正卡通简体" panose="03000509000000000000" pitchFamily="65" charset="-122"/>
              </a:rPr>
              <a:t>、课程就是预期的学习结果或目标</a:t>
            </a:r>
            <a:br>
              <a:rPr lang="zh-CN" altLang="zh-CN" sz="2400" dirty="0">
                <a:latin typeface="方正卡通简体" panose="03000509000000000000" pitchFamily="65" charset="-122"/>
                <a:ea typeface="方正卡通简体" panose="03000509000000000000" pitchFamily="65" charset="-122"/>
              </a:rPr>
            </a:br>
            <a:r>
              <a:rPr lang="zh-CN" altLang="zh-CN" sz="2400" dirty="0">
                <a:latin typeface="方正卡通简体" panose="03000509000000000000" pitchFamily="65" charset="-122"/>
                <a:ea typeface="方正卡通简体" panose="03000509000000000000" pitchFamily="65" charset="-122"/>
              </a:rPr>
              <a:t>（</a:t>
            </a:r>
            <a:r>
              <a:rPr lang="en-US" altLang="zh-CN" sz="2400" dirty="0">
                <a:latin typeface="方正卡通简体" panose="03000509000000000000" pitchFamily="65" charset="-122"/>
                <a:ea typeface="方正卡通简体" panose="03000509000000000000" pitchFamily="65" charset="-122"/>
              </a:rPr>
              <a:t>1</a:t>
            </a:r>
            <a:r>
              <a:rPr lang="zh-CN" altLang="zh-CN" sz="2400" dirty="0">
                <a:latin typeface="方正卡通简体" panose="03000509000000000000" pitchFamily="65" charset="-122"/>
                <a:ea typeface="方正卡通简体" panose="03000509000000000000" pitchFamily="65" charset="-122"/>
              </a:rPr>
              <a:t>）基本观点：课程关注的重心是学习者通过课程而获得的学习结果，即教学的目的，而不是手段。（</a:t>
            </a:r>
            <a:r>
              <a:rPr lang="en-US" altLang="zh-CN" sz="2400" dirty="0">
                <a:latin typeface="方正卡通简体" panose="03000509000000000000" pitchFamily="65" charset="-122"/>
                <a:ea typeface="方正卡通简体" panose="03000509000000000000" pitchFamily="65" charset="-122"/>
              </a:rPr>
              <a:t>2</a:t>
            </a:r>
            <a:r>
              <a:rPr lang="zh-CN" altLang="zh-CN" sz="2400" dirty="0">
                <a:latin typeface="方正卡通简体" panose="03000509000000000000" pitchFamily="65" charset="-122"/>
                <a:ea typeface="方正卡通简体" panose="03000509000000000000" pitchFamily="65" charset="-122"/>
              </a:rPr>
              <a:t>）评价：“目标说”对于教育效率的强调，有利于课程的科学化、标准化。这就要求事先制定一套有结构、有序列的学习目标，之后所有的教和学都是为了服务于这些目标。但在教育实践中可能还有一些事先没有预期到却在学生身上产生了影响的结果，是否也需要关注？这都是它所面临的难题。</a:t>
            </a:r>
            <a:br>
              <a:rPr lang="zh-CN" altLang="zh-CN" sz="2400" dirty="0">
                <a:latin typeface="方正卡通简体" panose="03000509000000000000" pitchFamily="65" charset="-122"/>
                <a:ea typeface="方正卡通简体" panose="03000509000000000000" pitchFamily="65" charset="-122"/>
              </a:rPr>
            </a:br>
            <a:r>
              <a:rPr lang="en-US" altLang="zh-CN" sz="2400" dirty="0">
                <a:latin typeface="方正卡通简体" panose="03000509000000000000" pitchFamily="65" charset="-122"/>
                <a:ea typeface="方正卡通简体" panose="03000509000000000000" pitchFamily="65" charset="-122"/>
              </a:rPr>
              <a:t> </a:t>
            </a:r>
            <a:endParaRPr lang="zh-CN" altLang="en-US" sz="2400" b="1" dirty="0">
              <a:solidFill>
                <a:schemeClr val="bg1"/>
              </a:solidFill>
              <a:latin typeface="方正卡通简体" panose="03000509000000000000" pitchFamily="65" charset="-122"/>
              <a:ea typeface="方正卡通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70"/>
                                        </p:tgtEl>
                                        <p:attrNameLst>
                                          <p:attrName>style.visibility</p:attrName>
                                        </p:attrNameLst>
                                      </p:cBhvr>
                                      <p:to>
                                        <p:strVal val="visible"/>
                                      </p:to>
                                    </p:set>
                                    <p:anim calcmode="lin" valueType="num">
                                      <p:cBhvr additive="base">
                                        <p:cTn id="7" dur="5000" fill="hold"/>
                                        <p:tgtEl>
                                          <p:spTgt spid="1070"/>
                                        </p:tgtEl>
                                        <p:attrNameLst>
                                          <p:attrName>ppt_x</p:attrName>
                                        </p:attrNameLst>
                                      </p:cBhvr>
                                      <p:tavLst>
                                        <p:tav tm="0">
                                          <p:val>
                                            <p:strVal val="#ppt_x"/>
                                          </p:val>
                                        </p:tav>
                                        <p:tav tm="100000">
                                          <p:val>
                                            <p:strVal val="#ppt_x"/>
                                          </p:val>
                                        </p:tav>
                                      </p:tavLst>
                                    </p:anim>
                                    <p:anim calcmode="lin" valueType="num">
                                      <p:cBhvr additive="base">
                                        <p:cTn id="8" dur="5000" fill="hold"/>
                                        <p:tgtEl>
                                          <p:spTgt spid="1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107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组合 610"/>
          <p:cNvGrpSpPr/>
          <p:nvPr/>
        </p:nvGrpSpPr>
        <p:grpSpPr>
          <a:xfrm>
            <a:off x="951470" y="1694020"/>
            <a:ext cx="10592831" cy="3004648"/>
            <a:chOff x="951470" y="1694020"/>
            <a:chExt cx="10592831" cy="3004648"/>
          </a:xfrm>
        </p:grpSpPr>
        <p:sp>
          <p:nvSpPr>
            <p:cNvPr id="589" name="直接连接符 13"/>
            <p:cNvSpPr>
              <a:spLocks noChangeShapeType="1"/>
            </p:cNvSpPr>
            <p:nvPr/>
          </p:nvSpPr>
          <p:spPr bwMode="auto">
            <a:xfrm>
              <a:off x="951470" y="1698757"/>
              <a:ext cx="9976645" cy="0"/>
            </a:xfrm>
            <a:prstGeom prst="line">
              <a:avLst/>
            </a:prstGeom>
            <a:noFill/>
            <a:ln w="12700">
              <a:solidFill>
                <a:srgbClr val="72BE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00" name="右中括号 599"/>
            <p:cNvSpPr/>
            <p:nvPr/>
          </p:nvSpPr>
          <p:spPr>
            <a:xfrm>
              <a:off x="10869613" y="1694020"/>
              <a:ext cx="674688" cy="1504837"/>
            </a:xfrm>
            <a:prstGeom prst="rightBracket">
              <a:avLst>
                <a:gd name="adj" fmla="val 143203"/>
              </a:avLst>
            </a:prstGeom>
            <a:ln w="12700">
              <a:solidFill>
                <a:srgbClr val="72B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1" name="直接连接符 13"/>
            <p:cNvSpPr>
              <a:spLocks noChangeShapeType="1"/>
            </p:cNvSpPr>
            <p:nvPr/>
          </p:nvSpPr>
          <p:spPr bwMode="auto">
            <a:xfrm>
              <a:off x="2876316" y="3198857"/>
              <a:ext cx="8069600" cy="0"/>
            </a:xfrm>
            <a:prstGeom prst="line">
              <a:avLst/>
            </a:prstGeom>
            <a:noFill/>
            <a:ln w="12700">
              <a:solidFill>
                <a:srgbClr val="72BE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602" name="右中括号 601"/>
            <p:cNvSpPr/>
            <p:nvPr/>
          </p:nvSpPr>
          <p:spPr>
            <a:xfrm flipH="1">
              <a:off x="2238140" y="3193868"/>
              <a:ext cx="674688" cy="1504800"/>
            </a:xfrm>
            <a:prstGeom prst="rightBracket">
              <a:avLst>
                <a:gd name="adj" fmla="val 143203"/>
              </a:avLst>
            </a:prstGeom>
            <a:ln w="12700">
              <a:solidFill>
                <a:srgbClr val="72BE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3" name="直接连接符 13"/>
            <p:cNvSpPr>
              <a:spLocks noChangeShapeType="1"/>
            </p:cNvSpPr>
            <p:nvPr/>
          </p:nvSpPr>
          <p:spPr bwMode="auto">
            <a:xfrm>
              <a:off x="2848991" y="4698668"/>
              <a:ext cx="8069600" cy="0"/>
            </a:xfrm>
            <a:prstGeom prst="line">
              <a:avLst/>
            </a:prstGeom>
            <a:noFill/>
            <a:ln w="12700">
              <a:solidFill>
                <a:srgbClr val="72BE00"/>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357" name="Freeform 6"/>
          <p:cNvSpPr/>
          <p:nvPr/>
        </p:nvSpPr>
        <p:spPr bwMode="auto">
          <a:xfrm>
            <a:off x="7087952" y="1844605"/>
            <a:ext cx="554038" cy="280988"/>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86" name="组合 585"/>
          <p:cNvGrpSpPr/>
          <p:nvPr/>
        </p:nvGrpSpPr>
        <p:grpSpPr>
          <a:xfrm>
            <a:off x="-25400" y="5164139"/>
            <a:ext cx="12303126" cy="1743075"/>
            <a:chOff x="-25400" y="5164139"/>
            <a:chExt cx="12303126" cy="1743075"/>
          </a:xfrm>
        </p:grpSpPr>
        <p:sp>
          <p:nvSpPr>
            <p:cNvPr id="366" name="Freeform 17"/>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8"/>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1"/>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2"/>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4"/>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5"/>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7"/>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8"/>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1"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2"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56"/>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0"/>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1"/>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2"/>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4"/>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5"/>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8"/>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0"/>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8"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9" name="Freeform 80"/>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81"/>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4"/>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85"/>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86"/>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0"/>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2"/>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5"/>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7"/>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1"/>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2"/>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3"/>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4"/>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06"/>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07"/>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08"/>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09"/>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13"/>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15"/>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18"/>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20"/>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24"/>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25"/>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126"/>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27"/>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29"/>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30"/>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32"/>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33"/>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47"/>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48"/>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61"/>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62"/>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72"/>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73"/>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6"/>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77"/>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78"/>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81"/>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82"/>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3"/>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84"/>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5"/>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86"/>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87"/>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88"/>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89"/>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90"/>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91"/>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92"/>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3"/>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94"/>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95"/>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96"/>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97"/>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98"/>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99"/>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00"/>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09"/>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19"/>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26"/>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27"/>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28"/>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29"/>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32"/>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33"/>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34"/>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5"/>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38"/>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39"/>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40"/>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41"/>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2"/>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43"/>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46"/>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49"/>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52"/>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55"/>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59"/>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62"/>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63"/>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64"/>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5"/>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66"/>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67"/>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68"/>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69"/>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70"/>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83"/>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27"/>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28"/>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29"/>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30"/>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31"/>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35"/>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40"/>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47"/>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48"/>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49"/>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50"/>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51"/>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52"/>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53"/>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54"/>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55"/>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56"/>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57"/>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58"/>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59"/>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60"/>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61"/>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62"/>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63"/>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64"/>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65"/>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66"/>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67"/>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68"/>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69"/>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70"/>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71"/>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72"/>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73"/>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74"/>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75"/>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76"/>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77"/>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78"/>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79"/>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80"/>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81"/>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82"/>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83"/>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84"/>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85"/>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86"/>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87"/>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88"/>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89"/>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90"/>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91"/>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92"/>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93"/>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94"/>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95"/>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96"/>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97"/>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98"/>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99"/>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400"/>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401"/>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402"/>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403"/>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404"/>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405"/>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7"/>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08"/>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09"/>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0"/>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1"/>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2"/>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3"/>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4"/>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5"/>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6"/>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7"/>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18"/>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19"/>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0"/>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1"/>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3"/>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4"/>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5"/>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6"/>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7"/>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8"/>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9"/>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30"/>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31"/>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32"/>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33"/>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4"/>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35"/>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6"/>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7"/>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38"/>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39"/>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0"/>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1"/>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2"/>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3"/>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4"/>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45"/>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6"/>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7"/>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48"/>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9"/>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0"/>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1"/>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52"/>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53"/>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4"/>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55"/>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6"/>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57"/>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58"/>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59"/>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60"/>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61"/>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62"/>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63"/>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64"/>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5"/>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66"/>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7"/>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68"/>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69"/>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70"/>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71"/>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72"/>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3"/>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74"/>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75"/>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6"/>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77"/>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78"/>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79"/>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80"/>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1"/>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82"/>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83"/>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84"/>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85"/>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86"/>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87"/>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88"/>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89"/>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0"/>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91"/>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92"/>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93"/>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94"/>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95"/>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96"/>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97"/>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98"/>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99"/>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00"/>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01"/>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02"/>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03"/>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04"/>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5"/>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06"/>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07"/>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08"/>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09"/>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0"/>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11"/>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12"/>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13"/>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14"/>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15"/>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16"/>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17"/>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8"/>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19"/>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20"/>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21"/>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22"/>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23"/>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24"/>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25"/>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26"/>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27"/>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28"/>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29"/>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30"/>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31"/>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32"/>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33"/>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34"/>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35"/>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6"/>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37"/>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38"/>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39"/>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40"/>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41"/>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42"/>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43"/>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44"/>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45"/>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46"/>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47"/>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48"/>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49"/>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50"/>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51"/>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52"/>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53"/>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85" name="图片 584"/>
          <p:cNvPicPr>
            <a:picLocks noChangeAspect="1"/>
          </p:cNvPicPr>
          <p:nvPr/>
        </p:nvPicPr>
        <p:blipFill>
          <a:blip r:embed="rId1" cstate="print">
            <a:extLst>
              <a:ext uri="{BEBA8EAE-BF5A-486C-A8C5-ECC9F3942E4B}">
                <a14:imgProps xmlns:a14="http://schemas.microsoft.com/office/drawing/2010/main">
                  <a14:imgLayer r:embed="rId2">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797652" y="859731"/>
            <a:ext cx="1102968" cy="876402"/>
          </a:xfrm>
          <a:prstGeom prst="rect">
            <a:avLst/>
          </a:prstGeom>
        </p:spPr>
      </p:pic>
      <p:sp>
        <p:nvSpPr>
          <p:cNvPr id="590" name="矩形 45"/>
          <p:cNvSpPr>
            <a:spLocks noChangeArrowheads="1"/>
          </p:cNvSpPr>
          <p:nvPr/>
        </p:nvSpPr>
        <p:spPr bwMode="auto">
          <a:xfrm>
            <a:off x="6627132" y="3134956"/>
            <a:ext cx="812800" cy="403225"/>
          </a:xfrm>
          <a:prstGeom prst="rect">
            <a:avLst/>
          </a:prstGeom>
          <a:solidFill>
            <a:srgbClr val="0895B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1" name="矩形 46"/>
          <p:cNvSpPr>
            <a:spLocks noChangeArrowheads="1"/>
          </p:cNvSpPr>
          <p:nvPr/>
        </p:nvSpPr>
        <p:spPr bwMode="auto">
          <a:xfrm>
            <a:off x="10164538" y="5180014"/>
            <a:ext cx="812800" cy="403225"/>
          </a:xfrm>
          <a:prstGeom prst="rect">
            <a:avLst/>
          </a:prstGeom>
          <a:solidFill>
            <a:srgbClr val="B3D53D"/>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3" name="矩形 48"/>
          <p:cNvSpPr>
            <a:spLocks noChangeArrowheads="1"/>
          </p:cNvSpPr>
          <p:nvPr/>
        </p:nvSpPr>
        <p:spPr bwMode="auto">
          <a:xfrm>
            <a:off x="4955016" y="1710500"/>
            <a:ext cx="812800" cy="401638"/>
          </a:xfrm>
          <a:prstGeom prst="rect">
            <a:avLst/>
          </a:prstGeom>
          <a:solidFill>
            <a:srgbClr val="75625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4" name="矩形 49"/>
          <p:cNvSpPr>
            <a:spLocks noChangeArrowheads="1"/>
          </p:cNvSpPr>
          <p:nvPr/>
        </p:nvSpPr>
        <p:spPr bwMode="auto">
          <a:xfrm>
            <a:off x="9297753" y="1679504"/>
            <a:ext cx="812800" cy="401638"/>
          </a:xfrm>
          <a:prstGeom prst="rect">
            <a:avLst/>
          </a:prstGeom>
          <a:solidFill>
            <a:srgbClr val="FFBF17"/>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pic>
        <p:nvPicPr>
          <p:cNvPr id="604" name="图片 603"/>
          <p:cNvPicPr>
            <a:picLocks noChangeAspect="1"/>
          </p:cNvPicPr>
          <p:nvPr/>
        </p:nvPicPr>
        <p:blipFill>
          <a:blip r:embed="rId1" cstate="print">
            <a:extLst>
              <a:ext uri="{BEBA8EAE-BF5A-486C-A8C5-ECC9F3942E4B}">
                <a14:imgProps xmlns:a14="http://schemas.microsoft.com/office/drawing/2010/main">
                  <a14:imgLayer r:embed="rId2">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10541346" y="3844701"/>
            <a:ext cx="1102968" cy="876402"/>
          </a:xfrm>
          <a:prstGeom prst="rect">
            <a:avLst/>
          </a:prstGeom>
        </p:spPr>
      </p:pic>
      <p:sp>
        <p:nvSpPr>
          <p:cNvPr id="605" name="矩形 45"/>
          <p:cNvSpPr>
            <a:spLocks noChangeArrowheads="1"/>
          </p:cNvSpPr>
          <p:nvPr/>
        </p:nvSpPr>
        <p:spPr bwMode="auto">
          <a:xfrm>
            <a:off x="10313988" y="3440348"/>
            <a:ext cx="812800" cy="403225"/>
          </a:xfrm>
          <a:prstGeom prst="rect">
            <a:avLst/>
          </a:prstGeom>
          <a:solidFill>
            <a:srgbClr val="0895BE"/>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07" name="矩形 45"/>
          <p:cNvSpPr>
            <a:spLocks noChangeArrowheads="1"/>
          </p:cNvSpPr>
          <p:nvPr/>
        </p:nvSpPr>
        <p:spPr bwMode="auto">
          <a:xfrm>
            <a:off x="2322513" y="438797"/>
            <a:ext cx="812800" cy="403225"/>
          </a:xfrm>
          <a:prstGeom prst="rect">
            <a:avLst/>
          </a:prstGeom>
          <a:solidFill>
            <a:srgbClr val="F0587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09" name="矩形 45"/>
          <p:cNvSpPr>
            <a:spLocks noChangeArrowheads="1"/>
          </p:cNvSpPr>
          <p:nvPr/>
        </p:nvSpPr>
        <p:spPr bwMode="auto">
          <a:xfrm>
            <a:off x="4769305" y="3441476"/>
            <a:ext cx="812800" cy="403225"/>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2" name="矩形 45"/>
          <p:cNvSpPr>
            <a:spLocks noChangeArrowheads="1"/>
          </p:cNvSpPr>
          <p:nvPr/>
        </p:nvSpPr>
        <p:spPr bwMode="auto">
          <a:xfrm>
            <a:off x="3015130" y="4286115"/>
            <a:ext cx="812800" cy="403225"/>
          </a:xfrm>
          <a:prstGeom prst="rect">
            <a:avLst/>
          </a:prstGeom>
          <a:solidFill>
            <a:srgbClr val="9C5CC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4" name="矩形 45"/>
          <p:cNvSpPr>
            <a:spLocks noChangeArrowheads="1"/>
          </p:cNvSpPr>
          <p:nvPr/>
        </p:nvSpPr>
        <p:spPr bwMode="auto">
          <a:xfrm>
            <a:off x="5748792" y="5295901"/>
            <a:ext cx="812800" cy="403225"/>
          </a:xfrm>
          <a:prstGeom prst="rect">
            <a:avLst/>
          </a:prstGeom>
          <a:solidFill>
            <a:srgbClr val="69BC1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616" name="矩形 45"/>
          <p:cNvSpPr>
            <a:spLocks noChangeArrowheads="1"/>
          </p:cNvSpPr>
          <p:nvPr/>
        </p:nvSpPr>
        <p:spPr bwMode="auto">
          <a:xfrm>
            <a:off x="7855260" y="4288937"/>
            <a:ext cx="812800" cy="403225"/>
          </a:xfrm>
          <a:prstGeom prst="rect">
            <a:avLst/>
          </a:prstGeom>
          <a:solidFill>
            <a:srgbClr val="CD5897"/>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2" name="矩形 1"/>
          <p:cNvSpPr/>
          <p:nvPr/>
        </p:nvSpPr>
        <p:spPr>
          <a:xfrm>
            <a:off x="1738630" y="4446270"/>
            <a:ext cx="9279890" cy="2306955"/>
          </a:xfrm>
          <a:prstGeom prst="rect">
            <a:avLst/>
          </a:prstGeom>
        </p:spPr>
        <p:txBody>
          <a:bodyPr wrap="square">
            <a:spAutoFit/>
          </a:bodyPr>
          <a:lstStyle/>
          <a:p>
            <a:r>
              <a:rPr lang="zh-CN" altLang="zh-CN" sz="2400" dirty="0"/>
              <a:t>总结：每种课程定义都有其不同的产生背景、理论基础以及各自独特的角度和关注的重点。尽管每一种都有其局限，但也都或多或少地涉及到了课程的本质，都有其积极、合理的一面。对于我们来说，重要的不是去简单地肯定或否定哪种定义，而是了解每种定所要解决的问题及伴随的新问题，以使我们对课程的认识更加全面、辩证。</a:t>
            </a:r>
            <a:endParaRPr lang="zh-CN" altLang="zh-CN" sz="2400" dirty="0"/>
          </a:p>
          <a:p>
            <a:r>
              <a:rPr lang="en-US" altLang="zh-CN" sz="2400" dirty="0"/>
              <a:t> </a:t>
            </a:r>
            <a:endParaRPr lang="zh-CN" altLang="zh-CN" sz="2400" dirty="0"/>
          </a:p>
        </p:txBody>
      </p:sp>
      <p:sp>
        <p:nvSpPr>
          <p:cNvPr id="3" name="矩形 2"/>
          <p:cNvSpPr/>
          <p:nvPr/>
        </p:nvSpPr>
        <p:spPr>
          <a:xfrm>
            <a:off x="1471930" y="306705"/>
            <a:ext cx="9805670" cy="4154170"/>
          </a:xfrm>
          <a:prstGeom prst="rect">
            <a:avLst/>
          </a:prstGeom>
        </p:spPr>
        <p:txBody>
          <a:bodyPr wrap="square">
            <a:spAutoFit/>
          </a:bodyPr>
          <a:lstStyle/>
          <a:p>
            <a:r>
              <a:rPr lang="en-US" altLang="zh-CN" sz="2400" dirty="0">
                <a:latin typeface="方正卡通简体" panose="03000509000000000000" pitchFamily="65" charset="-122"/>
                <a:ea typeface="方正卡通简体" panose="03000509000000000000" pitchFamily="65" charset="-122"/>
              </a:rPr>
              <a:t>4</a:t>
            </a:r>
            <a:r>
              <a:rPr lang="zh-CN" altLang="zh-CN" sz="2400" dirty="0">
                <a:latin typeface="方正卡通简体" panose="03000509000000000000" pitchFamily="65" charset="-122"/>
                <a:ea typeface="方正卡通简体" panose="03000509000000000000" pitchFamily="65" charset="-122"/>
              </a:rPr>
              <a:t>、课程就是教学计划</a:t>
            </a:r>
            <a:br>
              <a:rPr lang="zh-CN" altLang="zh-CN" sz="2400" dirty="0">
                <a:latin typeface="方正卡通简体" panose="03000509000000000000" pitchFamily="65" charset="-122"/>
                <a:ea typeface="方正卡通简体" panose="03000509000000000000" pitchFamily="65" charset="-122"/>
              </a:rPr>
            </a:br>
            <a:r>
              <a:rPr lang="en-US" altLang="zh-CN" sz="2400" dirty="0">
                <a:latin typeface="方正卡通简体" panose="03000509000000000000" pitchFamily="65" charset="-122"/>
                <a:ea typeface="方正卡通简体" panose="03000509000000000000" pitchFamily="65" charset="-122"/>
              </a:rPr>
              <a:t> </a:t>
            </a:r>
            <a:r>
              <a:rPr lang="zh-CN" altLang="zh-CN" sz="2400" dirty="0">
                <a:latin typeface="方正卡通简体" panose="03000509000000000000" pitchFamily="65" charset="-122"/>
                <a:ea typeface="方正卡通简体" panose="03000509000000000000" pitchFamily="65" charset="-122"/>
              </a:rPr>
              <a:t>（</a:t>
            </a:r>
            <a:r>
              <a:rPr lang="en-US" altLang="zh-CN" sz="2400" dirty="0">
                <a:latin typeface="方正卡通简体" panose="03000509000000000000" pitchFamily="65" charset="-122"/>
                <a:ea typeface="方正卡通简体" panose="03000509000000000000" pitchFamily="65" charset="-122"/>
              </a:rPr>
              <a:t>1</a:t>
            </a:r>
            <a:r>
              <a:rPr lang="zh-CN" altLang="zh-CN" sz="2400" dirty="0">
                <a:latin typeface="方正卡通简体" panose="03000509000000000000" pitchFamily="65" charset="-122"/>
                <a:ea typeface="方正卡通简体" panose="03000509000000000000" pitchFamily="65" charset="-122"/>
              </a:rPr>
              <a:t>）基本观点：课程作为培养人的蓝图和计划，包括对培养什么样的人（课程的目标）、提供什么样的学习经验和如何组织这些经验才能培养出这样的人（课程内容和组织）以及如何去检验育人的意图是否达到（课程评价）等一系列问题的思考与决策，涵盖了课程的基本要素。（</a:t>
            </a:r>
            <a:r>
              <a:rPr lang="en-US" altLang="zh-CN" sz="2400" dirty="0">
                <a:latin typeface="方正卡通简体" panose="03000509000000000000" pitchFamily="65" charset="-122"/>
                <a:ea typeface="方正卡通简体" panose="03000509000000000000" pitchFamily="65" charset="-122"/>
              </a:rPr>
              <a:t>2</a:t>
            </a:r>
            <a:r>
              <a:rPr lang="zh-CN" altLang="zh-CN" sz="2400" dirty="0">
                <a:latin typeface="方正卡通简体" panose="03000509000000000000" pitchFamily="65" charset="-122"/>
                <a:ea typeface="方正卡通简体" panose="03000509000000000000" pitchFamily="65" charset="-122"/>
              </a:rPr>
              <a:t>）评价：将课程定义为计划的方式，与基于“学科”“学习者经验”或“目标”等某一单一的课程组成因素来界定课程的方式不同，它反应的是一种综合多因素的倾向，因为计划包括目标、内容、评价、教和学多方面。因而它的问题在于过分强调了静态的设计，忽略了儿童的需要和反应。这使它可能与“教材说”殊途同归，将教育者的关注点引向外在于学生的计划、方案，最终导致教师中心的倾向。</a:t>
            </a:r>
            <a:endParaRPr lang="zh-CN" altLang="en-US"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Freeform 6"/>
          <p:cNvSpPr/>
          <p:nvPr/>
        </p:nvSpPr>
        <p:spPr bwMode="auto">
          <a:xfrm>
            <a:off x="5745163" y="3584576"/>
            <a:ext cx="554038" cy="280988"/>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2"/>
          <p:cNvSpPr/>
          <p:nvPr/>
        </p:nvSpPr>
        <p:spPr bwMode="auto">
          <a:xfrm>
            <a:off x="2201863" y="4457701"/>
            <a:ext cx="720725" cy="32226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85" name="图片 584"/>
          <p:cNvPicPr>
            <a:picLocks noChangeAspect="1"/>
          </p:cNvPicPr>
          <p:nvPr/>
        </p:nvPicPr>
        <p:blipFill>
          <a:blip r:embed="rId1" cstate="print">
            <a:extLst>
              <a:ext uri="{BEBA8EAE-BF5A-486C-A8C5-ECC9F3942E4B}">
                <a14:imgProps xmlns:a14="http://schemas.microsoft.com/office/drawing/2010/main">
                  <a14:imgLayer r:embed="rId2">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flipH="1">
            <a:off x="401293" y="928645"/>
            <a:ext cx="1079164" cy="876402"/>
          </a:xfrm>
          <a:prstGeom prst="rect">
            <a:avLst/>
          </a:prstGeom>
        </p:spPr>
      </p:pic>
      <p:sp>
        <p:nvSpPr>
          <p:cNvPr id="3" name="线形标注 2(带强调线) 2"/>
          <p:cNvSpPr/>
          <p:nvPr/>
        </p:nvSpPr>
        <p:spPr>
          <a:xfrm rot="16200000">
            <a:off x="6233475" y="2420333"/>
            <a:ext cx="914400" cy="612648"/>
          </a:xfrm>
          <a:prstGeom prst="accentCallout2">
            <a:avLst>
              <a:gd name="adj1" fmla="val 21119"/>
              <a:gd name="adj2" fmla="val 1191"/>
              <a:gd name="adj3" fmla="val 21119"/>
              <a:gd name="adj4" fmla="val -13492"/>
              <a:gd name="adj5" fmla="val 425223"/>
              <a:gd name="adj6" fmla="val -130793"/>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8" name="组合 487"/>
          <p:cNvGrpSpPr/>
          <p:nvPr/>
        </p:nvGrpSpPr>
        <p:grpSpPr>
          <a:xfrm>
            <a:off x="2469905" y="2076497"/>
            <a:ext cx="619198" cy="859140"/>
            <a:chOff x="423149" y="2496059"/>
            <a:chExt cx="547120" cy="759131"/>
          </a:xfrm>
          <a:solidFill>
            <a:srgbClr val="0895BE"/>
          </a:solidFill>
        </p:grpSpPr>
        <p:sp>
          <p:nvSpPr>
            <p:cNvPr id="489" name="Freeform 291"/>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292"/>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293"/>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294"/>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3" name="线形标注 2(带强调线) 552"/>
          <p:cNvSpPr/>
          <p:nvPr/>
        </p:nvSpPr>
        <p:spPr>
          <a:xfrm rot="16200000">
            <a:off x="483675" y="2416461"/>
            <a:ext cx="914400" cy="612648"/>
          </a:xfrm>
          <a:prstGeom prst="accentCallout2">
            <a:avLst>
              <a:gd name="adj1" fmla="val 21119"/>
              <a:gd name="adj2" fmla="val 1191"/>
              <a:gd name="adj3" fmla="val 28226"/>
              <a:gd name="adj4" fmla="val -40476"/>
              <a:gd name="adj5" fmla="val 48535"/>
              <a:gd name="adj6" fmla="val -87936"/>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4" name="组合 553"/>
          <p:cNvGrpSpPr/>
          <p:nvPr/>
        </p:nvGrpSpPr>
        <p:grpSpPr>
          <a:xfrm>
            <a:off x="3831647" y="1070638"/>
            <a:ext cx="851397" cy="893970"/>
            <a:chOff x="423149" y="2496059"/>
            <a:chExt cx="752290" cy="789907"/>
          </a:xfrm>
          <a:solidFill>
            <a:srgbClr val="75625B"/>
          </a:solidFill>
        </p:grpSpPr>
        <p:sp>
          <p:nvSpPr>
            <p:cNvPr id="555" name="Freeform 291"/>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292"/>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293"/>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294"/>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295"/>
            <p:cNvSpPr/>
            <p:nvPr/>
          </p:nvSpPr>
          <p:spPr bwMode="auto">
            <a:xfrm>
              <a:off x="665935" y="2885883"/>
              <a:ext cx="266721" cy="400083"/>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296"/>
            <p:cNvSpPr/>
            <p:nvPr/>
          </p:nvSpPr>
          <p:spPr bwMode="auto">
            <a:xfrm>
              <a:off x="799294" y="2885883"/>
              <a:ext cx="352210" cy="369307"/>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297"/>
            <p:cNvSpPr/>
            <p:nvPr/>
          </p:nvSpPr>
          <p:spPr bwMode="auto">
            <a:xfrm>
              <a:off x="799294" y="2742264"/>
              <a:ext cx="376145" cy="287238"/>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5" name="线形标注 2(带强调线) 564"/>
          <p:cNvSpPr/>
          <p:nvPr/>
        </p:nvSpPr>
        <p:spPr>
          <a:xfrm rot="16200000">
            <a:off x="8435479" y="2628789"/>
            <a:ext cx="914400" cy="612648"/>
          </a:xfrm>
          <a:prstGeom prst="accentCallout2">
            <a:avLst>
              <a:gd name="adj1" fmla="val 21119"/>
              <a:gd name="adj2" fmla="val 1191"/>
              <a:gd name="adj3" fmla="val 21119"/>
              <a:gd name="adj4" fmla="val -13492"/>
              <a:gd name="adj5" fmla="val -309200"/>
              <a:gd name="adj6" fmla="val -129205"/>
            </a:avLst>
          </a:prstGeom>
          <a:noFill/>
          <a:ln>
            <a:solidFill>
              <a:srgbClr val="72B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6" name="组合 565"/>
          <p:cNvGrpSpPr/>
          <p:nvPr/>
        </p:nvGrpSpPr>
        <p:grpSpPr>
          <a:xfrm>
            <a:off x="9028981" y="1875969"/>
            <a:ext cx="824309" cy="893970"/>
            <a:chOff x="423149" y="2496059"/>
            <a:chExt cx="728355" cy="789907"/>
          </a:xfrm>
          <a:solidFill>
            <a:srgbClr val="B3D53D"/>
          </a:solidFill>
        </p:grpSpPr>
        <p:sp>
          <p:nvSpPr>
            <p:cNvPr id="567" name="Freeform 291"/>
            <p:cNvSpPr/>
            <p:nvPr/>
          </p:nvSpPr>
          <p:spPr bwMode="auto">
            <a:xfrm>
              <a:off x="665935" y="2496059"/>
              <a:ext cx="266721" cy="38982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292"/>
            <p:cNvSpPr/>
            <p:nvPr/>
          </p:nvSpPr>
          <p:spPr bwMode="auto">
            <a:xfrm>
              <a:off x="457344" y="2523415"/>
              <a:ext cx="341950" cy="362467"/>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293"/>
            <p:cNvSpPr/>
            <p:nvPr/>
          </p:nvSpPr>
          <p:spPr bwMode="auto">
            <a:xfrm>
              <a:off x="423149" y="2742264"/>
              <a:ext cx="376145" cy="294077"/>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294"/>
            <p:cNvSpPr/>
            <p:nvPr/>
          </p:nvSpPr>
          <p:spPr bwMode="auto">
            <a:xfrm>
              <a:off x="457344" y="2885883"/>
              <a:ext cx="341950" cy="369307"/>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295"/>
            <p:cNvSpPr/>
            <p:nvPr/>
          </p:nvSpPr>
          <p:spPr bwMode="auto">
            <a:xfrm>
              <a:off x="665935" y="2885883"/>
              <a:ext cx="266721" cy="400083"/>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296"/>
            <p:cNvSpPr/>
            <p:nvPr/>
          </p:nvSpPr>
          <p:spPr bwMode="auto">
            <a:xfrm>
              <a:off x="799294" y="2885883"/>
              <a:ext cx="352210" cy="369307"/>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Oval 299"/>
            <p:cNvSpPr>
              <a:spLocks noChangeArrowheads="1"/>
            </p:cNvSpPr>
            <p:nvPr/>
          </p:nvSpPr>
          <p:spPr bwMode="auto">
            <a:xfrm>
              <a:off x="628319" y="2704648"/>
              <a:ext cx="341950" cy="36246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0" name="矩形 46"/>
          <p:cNvSpPr>
            <a:spLocks noChangeArrowheads="1"/>
          </p:cNvSpPr>
          <p:nvPr/>
        </p:nvSpPr>
        <p:spPr bwMode="auto">
          <a:xfrm>
            <a:off x="323773" y="2366713"/>
            <a:ext cx="812800" cy="403225"/>
          </a:xfrm>
          <a:prstGeom prst="rect">
            <a:avLst/>
          </a:prstGeom>
          <a:solidFill>
            <a:srgbClr val="B3D53D"/>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1" name="矩形 48"/>
          <p:cNvSpPr>
            <a:spLocks noChangeArrowheads="1"/>
          </p:cNvSpPr>
          <p:nvPr/>
        </p:nvSpPr>
        <p:spPr bwMode="auto">
          <a:xfrm>
            <a:off x="4572409" y="306164"/>
            <a:ext cx="4013946" cy="2381791"/>
          </a:xfrm>
          <a:prstGeom prst="rect">
            <a:avLst/>
          </a:prstGeom>
          <a:solidFill>
            <a:srgbClr val="75625B"/>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solidFill>
                  <a:schemeClr val="bg1"/>
                </a:solidFill>
                <a:latin typeface="方正康体_GBK" panose="03000509000000000000" pitchFamily="65" charset="-122"/>
                <a:ea typeface="方正康体_GBK" panose="03000509000000000000" pitchFamily="65" charset="-122"/>
              </a:rPr>
              <a:t>从不同的角度和议题出发，课程可以区分为不同类型。</a:t>
            </a:r>
            <a:endParaRPr lang="zh-CN" altLang="zh-CN" sz="2000" dirty="0">
              <a:solidFill>
                <a:schemeClr val="bg1"/>
              </a:solidFill>
              <a:latin typeface="方正康体_GBK" panose="03000509000000000000" pitchFamily="65" charset="-122"/>
              <a:ea typeface="方正康体_GBK" panose="03000509000000000000" pitchFamily="65" charset="-122"/>
            </a:endParaRPr>
          </a:p>
          <a:p>
            <a:r>
              <a:rPr lang="en-US" altLang="zh-CN" sz="2000" dirty="0">
                <a:solidFill>
                  <a:schemeClr val="bg1"/>
                </a:solidFill>
                <a:latin typeface="方正康体_GBK" panose="03000509000000000000" pitchFamily="65" charset="-122"/>
                <a:ea typeface="方正康体_GBK" panose="03000509000000000000" pitchFamily="65" charset="-122"/>
              </a:rPr>
              <a:t> </a:t>
            </a:r>
            <a:r>
              <a:rPr lang="zh-CN" altLang="zh-CN" sz="2000" dirty="0">
                <a:solidFill>
                  <a:schemeClr val="bg1"/>
                </a:solidFill>
                <a:latin typeface="方正康体_GBK" panose="03000509000000000000" pitchFamily="65" charset="-122"/>
                <a:ea typeface="方正康体_GBK" panose="03000509000000000000" pitchFamily="65" charset="-122"/>
              </a:rPr>
              <a:t>一元化课程与多元化文化课程</a:t>
            </a:r>
            <a:endParaRPr lang="zh-CN" altLang="zh-CN" sz="2000" dirty="0">
              <a:solidFill>
                <a:schemeClr val="bg1"/>
              </a:solidFill>
              <a:latin typeface="方正康体_GBK" panose="03000509000000000000" pitchFamily="65" charset="-122"/>
              <a:ea typeface="方正康体_GBK" panose="03000509000000000000" pitchFamily="65" charset="-122"/>
            </a:endParaRPr>
          </a:p>
          <a:p>
            <a:r>
              <a:rPr lang="en-US" altLang="zh-CN" sz="2000" dirty="0">
                <a:solidFill>
                  <a:schemeClr val="bg1"/>
                </a:solidFill>
                <a:latin typeface="方正康体_GBK" panose="03000509000000000000" pitchFamily="65" charset="-122"/>
                <a:ea typeface="方正康体_GBK" panose="03000509000000000000" pitchFamily="65" charset="-122"/>
              </a:rPr>
              <a:t> </a:t>
            </a:r>
            <a:r>
              <a:rPr lang="zh-CN" altLang="zh-CN" sz="2000" dirty="0">
                <a:solidFill>
                  <a:schemeClr val="bg1"/>
                </a:solidFill>
                <a:latin typeface="方正康体_GBK" panose="03000509000000000000" pitchFamily="65" charset="-122"/>
                <a:ea typeface="方正康体_GBK" panose="03000509000000000000" pitchFamily="65" charset="-122"/>
              </a:rPr>
              <a:t>分课程与活动课程</a:t>
            </a:r>
            <a:endParaRPr lang="zh-CN" altLang="zh-CN" sz="2000" dirty="0">
              <a:solidFill>
                <a:schemeClr val="bg1"/>
              </a:solidFill>
              <a:latin typeface="方正康体_GBK" panose="03000509000000000000" pitchFamily="65" charset="-122"/>
              <a:ea typeface="方正康体_GBK" panose="03000509000000000000" pitchFamily="65" charset="-122"/>
            </a:endParaRPr>
          </a:p>
          <a:p>
            <a:r>
              <a:rPr lang="en-US" altLang="zh-CN" sz="2000" dirty="0">
                <a:solidFill>
                  <a:schemeClr val="bg1"/>
                </a:solidFill>
                <a:latin typeface="方正康体_GBK" panose="03000509000000000000" pitchFamily="65" charset="-122"/>
                <a:ea typeface="方正康体_GBK" panose="03000509000000000000" pitchFamily="65" charset="-122"/>
              </a:rPr>
              <a:t> </a:t>
            </a:r>
            <a:r>
              <a:rPr lang="zh-CN" altLang="zh-CN" sz="2000" dirty="0">
                <a:solidFill>
                  <a:schemeClr val="bg1"/>
                </a:solidFill>
                <a:latin typeface="方正康体_GBK" panose="03000509000000000000" pitchFamily="65" charset="-122"/>
                <a:ea typeface="方正康体_GBK" panose="03000509000000000000" pitchFamily="65" charset="-122"/>
              </a:rPr>
              <a:t>显性课程与隐性课程</a:t>
            </a:r>
            <a:endParaRPr lang="zh-CN" altLang="zh-CN" sz="2000" dirty="0">
              <a:solidFill>
                <a:schemeClr val="bg1"/>
              </a:solidFill>
              <a:latin typeface="方正康体_GBK" panose="03000509000000000000" pitchFamily="65" charset="-122"/>
              <a:ea typeface="方正康体_GBK" panose="03000509000000000000" pitchFamily="65" charset="-122"/>
            </a:endParaRPr>
          </a:p>
          <a:p>
            <a:pPr algn="ctr" eaLnBrk="1" hangingPunct="1"/>
            <a:endParaRPr lang="zh-CN" altLang="en-US"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82" name="矩形 45"/>
          <p:cNvSpPr>
            <a:spLocks noChangeArrowheads="1"/>
          </p:cNvSpPr>
          <p:nvPr/>
        </p:nvSpPr>
        <p:spPr bwMode="auto">
          <a:xfrm>
            <a:off x="1480457" y="2858789"/>
            <a:ext cx="9553576" cy="3656289"/>
          </a:xfrm>
          <a:prstGeom prst="rect">
            <a:avLst/>
          </a:prstGeom>
          <a:solidFill>
            <a:schemeClr val="bg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000" dirty="0" smtClean="0">
                <a:latin typeface="方正胖娃简体" panose="03000509000000000000" pitchFamily="65" charset="-122"/>
                <a:ea typeface="方正胖娃简体" panose="03000509000000000000" pitchFamily="65" charset="-122"/>
              </a:rPr>
              <a:t>（一）</a:t>
            </a:r>
            <a:r>
              <a:rPr lang="zh-CN" altLang="zh-CN" sz="2000" dirty="0" smtClean="0">
                <a:latin typeface="方正胖娃简体" panose="03000509000000000000" pitchFamily="65" charset="-122"/>
                <a:ea typeface="方正胖娃简体" panose="03000509000000000000" pitchFamily="65" charset="-122"/>
              </a:rPr>
              <a:t>一</a:t>
            </a:r>
            <a:r>
              <a:rPr lang="zh-CN" altLang="zh-CN" sz="2000" dirty="0">
                <a:latin typeface="方正胖娃简体" panose="03000509000000000000" pitchFamily="65" charset="-122"/>
                <a:ea typeface="方正胖娃简体" panose="03000509000000000000" pitchFamily="65" charset="-122"/>
              </a:rPr>
              <a:t>元化课程与多元化文化课程</a:t>
            </a:r>
            <a:endParaRPr lang="zh-CN" altLang="zh-CN" sz="2000" dirty="0">
              <a:latin typeface="方正胖娃简体" panose="03000509000000000000" pitchFamily="65" charset="-122"/>
              <a:ea typeface="方正胖娃简体" panose="03000509000000000000" pitchFamily="65" charset="-122"/>
            </a:endParaRPr>
          </a:p>
          <a:p>
            <a:r>
              <a:rPr lang="en-US" altLang="zh-CN" sz="2000" dirty="0">
                <a:latin typeface="方正胖娃简体" panose="03000509000000000000" pitchFamily="65" charset="-122"/>
                <a:ea typeface="方正胖娃简体" panose="03000509000000000000" pitchFamily="65" charset="-122"/>
              </a:rPr>
              <a:t>   </a:t>
            </a:r>
            <a:r>
              <a:rPr lang="zh-CN" altLang="zh-CN" sz="2000" dirty="0">
                <a:latin typeface="方正胖娃简体" panose="03000509000000000000" pitchFamily="65" charset="-122"/>
                <a:ea typeface="方正胖娃简体" panose="03000509000000000000" pitchFamily="65" charset="-122"/>
              </a:rPr>
              <a:t>从课程对文化的选择来看，可以划分为一元化课程与多元化课程。</a:t>
            </a:r>
            <a:endParaRPr lang="zh-CN" altLang="zh-CN" sz="2000" dirty="0">
              <a:latin typeface="方正胖娃简体" panose="03000509000000000000" pitchFamily="65" charset="-122"/>
              <a:ea typeface="方正胖娃简体" panose="03000509000000000000" pitchFamily="65" charset="-122"/>
            </a:endParaRPr>
          </a:p>
          <a:p>
            <a:r>
              <a:rPr lang="en-US" altLang="zh-CN" sz="2000" dirty="0">
                <a:latin typeface="方正胖娃简体" panose="03000509000000000000" pitchFamily="65" charset="-122"/>
                <a:ea typeface="方正胖娃简体" panose="03000509000000000000" pitchFamily="65" charset="-122"/>
              </a:rPr>
              <a:t>   </a:t>
            </a:r>
            <a:r>
              <a:rPr lang="zh-CN" altLang="zh-CN" sz="2000" dirty="0">
                <a:latin typeface="方正胖娃简体" panose="03000509000000000000" pitchFamily="65" charset="-122"/>
                <a:ea typeface="方正胖娃简体" panose="03000509000000000000" pitchFamily="65" charset="-122"/>
              </a:rPr>
              <a:t>一元化课程是一种“主流中心文化的课程”这是一种以占主导地位的民族的文化、历史、立场和经验为中心的课程。</a:t>
            </a:r>
            <a:endParaRPr lang="zh-CN" altLang="zh-CN" sz="2000" dirty="0">
              <a:latin typeface="方正胖娃简体" panose="03000509000000000000" pitchFamily="65" charset="-122"/>
              <a:ea typeface="方正胖娃简体" panose="03000509000000000000" pitchFamily="65" charset="-122"/>
            </a:endParaRPr>
          </a:p>
          <a:p>
            <a:r>
              <a:rPr lang="zh-CN" altLang="zh-CN" sz="2000" dirty="0">
                <a:latin typeface="方正胖娃简体" panose="03000509000000000000" pitchFamily="65" charset="-122"/>
                <a:ea typeface="方正胖娃简体" panose="03000509000000000000" pitchFamily="65" charset="-122"/>
              </a:rPr>
              <a:t>多元化文化课程是在对一元化文化课程批判的基础上提出来的，要求将多种族的历史和文化纳入到课程和活动中来，要求发展“反偏见课程”，即要求课程克服种族、性别等方面的歧视和偏见问题。（语文课程中用“他”比用“她”多）</a:t>
            </a:r>
            <a:endParaRPr lang="zh-CN" altLang="zh-CN" sz="2000" dirty="0">
              <a:latin typeface="方正胖娃简体" panose="03000509000000000000" pitchFamily="65" charset="-122"/>
              <a:ea typeface="方正胖娃简体" panose="03000509000000000000" pitchFamily="65" charset="-122"/>
            </a:endParaRPr>
          </a:p>
          <a:p>
            <a:r>
              <a:rPr lang="zh-CN" altLang="zh-CN" sz="2000" dirty="0">
                <a:latin typeface="方正胖娃简体" panose="03000509000000000000" pitchFamily="65" charset="-122"/>
                <a:ea typeface="方正胖娃简体" panose="03000509000000000000" pitchFamily="65" charset="-122"/>
              </a:rPr>
              <a:t>评价：课程的文化选择面临两难，具体说来，课程如果排斥主流文化以外的文化，会对主流文化和非主流文化族群的儿童带来负面影响；反之，为了克服文化偏见，将所有的文化都纳入课程，必然导致课程容量过大，增加学生负担，进而言之，包容一切文化的课程有时反而无法使各种文化间相互沟通和共存，不能保证各文化群体之间的凝聚力。</a:t>
            </a:r>
            <a:endParaRPr lang="zh-CN" altLang="zh-CN" sz="2000" dirty="0">
              <a:latin typeface="方正胖娃简体" panose="03000509000000000000" pitchFamily="65" charset="-122"/>
              <a:ea typeface="方正胖娃简体" panose="03000509000000000000" pitchFamily="65" charset="-122"/>
            </a:endParaRPr>
          </a:p>
        </p:txBody>
      </p:sp>
      <p:sp>
        <p:nvSpPr>
          <p:cNvPr id="584" name="矩形 45"/>
          <p:cNvSpPr>
            <a:spLocks noChangeArrowheads="1"/>
          </p:cNvSpPr>
          <p:nvPr/>
        </p:nvSpPr>
        <p:spPr bwMode="auto">
          <a:xfrm>
            <a:off x="1864707" y="270018"/>
            <a:ext cx="2084993" cy="1426793"/>
          </a:xfrm>
          <a:prstGeom prst="rect">
            <a:avLst/>
          </a:prstGeom>
          <a:solidFill>
            <a:srgbClr val="75625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zh-CN" sz="2800" dirty="0">
                <a:solidFill>
                  <a:schemeClr val="bg1"/>
                </a:solidFill>
                <a:latin typeface="幼圆" panose="02010509060101010101" pitchFamily="49" charset="-122"/>
                <a:ea typeface="幼圆" panose="02010509060101010101" pitchFamily="49" charset="-122"/>
              </a:rPr>
              <a:t>课程的类型</a:t>
            </a:r>
            <a:endParaRPr lang="zh-CN" altLang="zh-CN" sz="2800" dirty="0">
              <a:solidFill>
                <a:schemeClr val="bg1"/>
              </a:solidFill>
              <a:latin typeface="幼圆" panose="02010509060101010101" pitchFamily="49" charset="-122"/>
              <a:ea typeface="幼圆" panose="02010509060101010101" pitchFamily="49" charset="-122"/>
            </a:endParaRPr>
          </a:p>
          <a:p>
            <a:pPr algn="ctr" eaLnBrk="1" hangingPunct="1"/>
            <a:endParaRPr lang="zh-CN" altLang="en-US" sz="1400" dirty="0">
              <a:solidFill>
                <a:srgbClr val="FFFFFF"/>
              </a:solidFill>
              <a:latin typeface="Arial Black" panose="020B0A04020102020204" pitchFamily="34" charset="0"/>
              <a:ea typeface="微软雅黑" panose="020B0503020204020204" pitchFamily="34" charset="-122"/>
              <a:sym typeface="Verdana" panose="020B0604030504040204" pitchFamily="34" charset="0"/>
            </a:endParaRPr>
          </a:p>
        </p:txBody>
      </p:sp>
      <p:sp>
        <p:nvSpPr>
          <p:cNvPr id="593" name="圆角右箭头 592"/>
          <p:cNvSpPr/>
          <p:nvPr/>
        </p:nvSpPr>
        <p:spPr>
          <a:xfrm flipH="1">
            <a:off x="8829675" y="865907"/>
            <a:ext cx="2709182" cy="1661808"/>
          </a:xfrm>
          <a:prstGeom prst="bentArrow">
            <a:avLst>
              <a:gd name="adj1" fmla="val 17139"/>
              <a:gd name="adj2" fmla="val 25000"/>
              <a:gd name="adj3" fmla="val 25000"/>
              <a:gd name="adj4" fmla="val 4375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69" name="组合 568"/>
          <p:cNvGrpSpPr/>
          <p:nvPr/>
        </p:nvGrpSpPr>
        <p:grpSpPr>
          <a:xfrm>
            <a:off x="45846" y="3622854"/>
            <a:ext cx="1313540" cy="2314219"/>
            <a:chOff x="412751" y="3773489"/>
            <a:chExt cx="1955800" cy="3044825"/>
          </a:xfrm>
        </p:grpSpPr>
        <p:sp>
          <p:nvSpPr>
            <p:cNvPr id="361" name="Freeform 10"/>
            <p:cNvSpPr/>
            <p:nvPr/>
          </p:nvSpPr>
          <p:spPr bwMode="auto">
            <a:xfrm>
              <a:off x="1430338" y="3773489"/>
              <a:ext cx="541338" cy="273050"/>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82"/>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4"/>
            <p:cNvSpPr/>
            <p:nvPr/>
          </p:nvSpPr>
          <p:spPr bwMode="auto">
            <a:xfrm>
              <a:off x="1638301" y="4705351"/>
              <a:ext cx="730250" cy="763588"/>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85"/>
            <p:cNvSpPr/>
            <p:nvPr/>
          </p:nvSpPr>
          <p:spPr bwMode="auto">
            <a:xfrm>
              <a:off x="412751" y="4506914"/>
              <a:ext cx="738188" cy="1004888"/>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86"/>
            <p:cNvSpPr/>
            <p:nvPr/>
          </p:nvSpPr>
          <p:spPr bwMode="auto">
            <a:xfrm>
              <a:off x="787401" y="4368801"/>
              <a:ext cx="1268413" cy="1303338"/>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87"/>
            <p:cNvSpPr>
              <a:spLocks noEditPoints="1"/>
            </p:cNvSpPr>
            <p:nvPr/>
          </p:nvSpPr>
          <p:spPr bwMode="auto">
            <a:xfrm>
              <a:off x="1446213" y="4448176"/>
              <a:ext cx="901700" cy="1152525"/>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88"/>
            <p:cNvSpPr/>
            <p:nvPr/>
          </p:nvSpPr>
          <p:spPr bwMode="auto">
            <a:xfrm>
              <a:off x="1379538" y="5662614"/>
              <a:ext cx="112713" cy="1155700"/>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89"/>
            <p:cNvSpPr/>
            <p:nvPr/>
          </p:nvSpPr>
          <p:spPr bwMode="auto">
            <a:xfrm>
              <a:off x="1901826" y="4748214"/>
              <a:ext cx="446088" cy="69850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90"/>
            <p:cNvSpPr/>
            <p:nvPr/>
          </p:nvSpPr>
          <p:spPr bwMode="auto">
            <a:xfrm>
              <a:off x="1379538" y="4400551"/>
              <a:ext cx="676275" cy="1271588"/>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91"/>
            <p:cNvSpPr/>
            <p:nvPr/>
          </p:nvSpPr>
          <p:spPr bwMode="auto">
            <a:xfrm>
              <a:off x="850901" y="4859339"/>
              <a:ext cx="123825"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92"/>
            <p:cNvSpPr/>
            <p:nvPr/>
          </p:nvSpPr>
          <p:spPr bwMode="auto">
            <a:xfrm>
              <a:off x="754063" y="4872039"/>
              <a:ext cx="158750"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93"/>
            <p:cNvSpPr/>
            <p:nvPr/>
          </p:nvSpPr>
          <p:spPr bwMode="auto">
            <a:xfrm>
              <a:off x="738188"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94"/>
            <p:cNvSpPr/>
            <p:nvPr/>
          </p:nvSpPr>
          <p:spPr bwMode="auto">
            <a:xfrm>
              <a:off x="754063" y="5040314"/>
              <a:ext cx="158750"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95"/>
            <p:cNvSpPr/>
            <p:nvPr/>
          </p:nvSpPr>
          <p:spPr bwMode="auto">
            <a:xfrm>
              <a:off x="850901" y="5040314"/>
              <a:ext cx="123825"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96"/>
            <p:cNvSpPr/>
            <p:nvPr/>
          </p:nvSpPr>
          <p:spPr bwMode="auto">
            <a:xfrm>
              <a:off x="912813"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97"/>
            <p:cNvSpPr/>
            <p:nvPr/>
          </p:nvSpPr>
          <p:spPr bwMode="auto">
            <a:xfrm>
              <a:off x="912813" y="4973639"/>
              <a:ext cx="174625"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98"/>
            <p:cNvSpPr/>
            <p:nvPr/>
          </p:nvSpPr>
          <p:spPr bwMode="auto">
            <a:xfrm>
              <a:off x="912813"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299"/>
            <p:cNvSpPr>
              <a:spLocks noChangeArrowheads="1"/>
            </p:cNvSpPr>
            <p:nvPr/>
          </p:nvSpPr>
          <p:spPr bwMode="auto">
            <a:xfrm>
              <a:off x="833438"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00"/>
            <p:cNvSpPr/>
            <p:nvPr/>
          </p:nvSpPr>
          <p:spPr bwMode="auto">
            <a:xfrm>
              <a:off x="1717676" y="4859339"/>
              <a:ext cx="125413" cy="180975"/>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01"/>
            <p:cNvSpPr/>
            <p:nvPr/>
          </p:nvSpPr>
          <p:spPr bwMode="auto">
            <a:xfrm>
              <a:off x="1622426" y="4872039"/>
              <a:ext cx="157163" cy="168275"/>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02"/>
            <p:cNvSpPr/>
            <p:nvPr/>
          </p:nvSpPr>
          <p:spPr bwMode="auto">
            <a:xfrm>
              <a:off x="1604963" y="4973639"/>
              <a:ext cx="174625" cy="136525"/>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3"/>
            <p:cNvSpPr/>
            <p:nvPr/>
          </p:nvSpPr>
          <p:spPr bwMode="auto">
            <a:xfrm>
              <a:off x="1622426" y="5040314"/>
              <a:ext cx="157163" cy="171450"/>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04"/>
            <p:cNvSpPr/>
            <p:nvPr/>
          </p:nvSpPr>
          <p:spPr bwMode="auto">
            <a:xfrm>
              <a:off x="1717676" y="5040314"/>
              <a:ext cx="125413" cy="185738"/>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05"/>
            <p:cNvSpPr/>
            <p:nvPr/>
          </p:nvSpPr>
          <p:spPr bwMode="auto">
            <a:xfrm>
              <a:off x="1779588" y="5040314"/>
              <a:ext cx="163513" cy="171450"/>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06"/>
            <p:cNvSpPr/>
            <p:nvPr/>
          </p:nvSpPr>
          <p:spPr bwMode="auto">
            <a:xfrm>
              <a:off x="1779588" y="4973639"/>
              <a:ext cx="176213" cy="133350"/>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07"/>
            <p:cNvSpPr/>
            <p:nvPr/>
          </p:nvSpPr>
          <p:spPr bwMode="auto">
            <a:xfrm>
              <a:off x="1779588" y="4872039"/>
              <a:ext cx="163513" cy="168275"/>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Oval 308"/>
            <p:cNvSpPr>
              <a:spLocks noChangeArrowheads="1"/>
            </p:cNvSpPr>
            <p:nvPr/>
          </p:nvSpPr>
          <p:spPr bwMode="auto">
            <a:xfrm>
              <a:off x="1700213" y="4956176"/>
              <a:ext cx="158750"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09"/>
            <p:cNvSpPr/>
            <p:nvPr/>
          </p:nvSpPr>
          <p:spPr bwMode="auto">
            <a:xfrm>
              <a:off x="1266826" y="4576764"/>
              <a:ext cx="109538"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10"/>
            <p:cNvSpPr/>
            <p:nvPr/>
          </p:nvSpPr>
          <p:spPr bwMode="auto">
            <a:xfrm>
              <a:off x="1184276" y="4586289"/>
              <a:ext cx="136525" cy="144463"/>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11"/>
            <p:cNvSpPr/>
            <p:nvPr/>
          </p:nvSpPr>
          <p:spPr bwMode="auto">
            <a:xfrm>
              <a:off x="1171576" y="4673601"/>
              <a:ext cx="149225" cy="115888"/>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12"/>
            <p:cNvSpPr/>
            <p:nvPr/>
          </p:nvSpPr>
          <p:spPr bwMode="auto">
            <a:xfrm>
              <a:off x="1184276" y="4730751"/>
              <a:ext cx="136525"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313"/>
            <p:cNvSpPr/>
            <p:nvPr/>
          </p:nvSpPr>
          <p:spPr bwMode="auto">
            <a:xfrm>
              <a:off x="1266826" y="4730751"/>
              <a:ext cx="109538"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14"/>
            <p:cNvSpPr/>
            <p:nvPr/>
          </p:nvSpPr>
          <p:spPr bwMode="auto">
            <a:xfrm>
              <a:off x="1320801" y="4730751"/>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15"/>
            <p:cNvSpPr/>
            <p:nvPr/>
          </p:nvSpPr>
          <p:spPr bwMode="auto">
            <a:xfrm>
              <a:off x="1320801" y="4673601"/>
              <a:ext cx="146050" cy="115888"/>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16"/>
            <p:cNvSpPr/>
            <p:nvPr/>
          </p:nvSpPr>
          <p:spPr bwMode="auto">
            <a:xfrm>
              <a:off x="1320801" y="4586289"/>
              <a:ext cx="138113" cy="144463"/>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Oval 317"/>
            <p:cNvSpPr>
              <a:spLocks noChangeArrowheads="1"/>
            </p:cNvSpPr>
            <p:nvPr/>
          </p:nvSpPr>
          <p:spPr bwMode="auto">
            <a:xfrm>
              <a:off x="1254126" y="4660901"/>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18"/>
            <p:cNvSpPr/>
            <p:nvPr/>
          </p:nvSpPr>
          <p:spPr bwMode="auto">
            <a:xfrm>
              <a:off x="1284288" y="5106989"/>
              <a:ext cx="107950" cy="153988"/>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19"/>
            <p:cNvSpPr/>
            <p:nvPr/>
          </p:nvSpPr>
          <p:spPr bwMode="auto">
            <a:xfrm>
              <a:off x="1200151" y="5114926"/>
              <a:ext cx="138113" cy="146050"/>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20"/>
            <p:cNvSpPr/>
            <p:nvPr/>
          </p:nvSpPr>
          <p:spPr bwMode="auto">
            <a:xfrm>
              <a:off x="1187451" y="5203826"/>
              <a:ext cx="150813" cy="114300"/>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321"/>
            <p:cNvSpPr/>
            <p:nvPr/>
          </p:nvSpPr>
          <p:spPr bwMode="auto">
            <a:xfrm>
              <a:off x="1200151" y="5260976"/>
              <a:ext cx="138113" cy="146050"/>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22"/>
            <p:cNvSpPr/>
            <p:nvPr/>
          </p:nvSpPr>
          <p:spPr bwMode="auto">
            <a:xfrm>
              <a:off x="1284288" y="5260976"/>
              <a:ext cx="107950" cy="15875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23"/>
            <p:cNvSpPr/>
            <p:nvPr/>
          </p:nvSpPr>
          <p:spPr bwMode="auto">
            <a:xfrm>
              <a:off x="1338263" y="5260976"/>
              <a:ext cx="138113" cy="146050"/>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24"/>
            <p:cNvSpPr/>
            <p:nvPr/>
          </p:nvSpPr>
          <p:spPr bwMode="auto">
            <a:xfrm>
              <a:off x="1338263" y="5203826"/>
              <a:ext cx="146050" cy="114300"/>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25"/>
            <p:cNvSpPr/>
            <p:nvPr/>
          </p:nvSpPr>
          <p:spPr bwMode="auto">
            <a:xfrm>
              <a:off x="1338263" y="5114926"/>
              <a:ext cx="138113" cy="146050"/>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Oval 326"/>
            <p:cNvSpPr>
              <a:spLocks noChangeArrowheads="1"/>
            </p:cNvSpPr>
            <p:nvPr/>
          </p:nvSpPr>
          <p:spPr bwMode="auto">
            <a:xfrm>
              <a:off x="1271588" y="5191126"/>
              <a:ext cx="133350" cy="1397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fill="hold"/>
                                        <p:tgtEl>
                                          <p:spTgt spid="584"/>
                                        </p:tgtEl>
                                        <p:attrNameLst>
                                          <p:attrName>ppt_x</p:attrName>
                                        </p:attrNameLst>
                                      </p:cBhvr>
                                      <p:tavLst>
                                        <p:tav tm="0">
                                          <p:val>
                                            <p:strVal val="#ppt_x"/>
                                          </p:val>
                                        </p:tav>
                                        <p:tav tm="100000">
                                          <p:val>
                                            <p:strVal val="#ppt_x"/>
                                          </p:val>
                                        </p:tav>
                                      </p:tavLst>
                                    </p:anim>
                                    <p:anim calcmode="lin" valueType="num">
                                      <p:cBhvr additive="base">
                                        <p:cTn id="8"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81"/>
                                        </p:tgtEl>
                                        <p:attrNameLst>
                                          <p:attrName>style.visibility</p:attrName>
                                        </p:attrNameLst>
                                      </p:cBhvr>
                                      <p:to>
                                        <p:strVal val="visible"/>
                                      </p:to>
                                    </p:set>
                                    <p:animEffect transition="in" filter="checkerboard(across)">
                                      <p:cBhvr>
                                        <p:cTn id="13" dur="500"/>
                                        <p:tgtEl>
                                          <p:spTgt spid="58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82"/>
                                        </p:tgtEl>
                                        <p:attrNameLst>
                                          <p:attrName>style.visibility</p:attrName>
                                        </p:attrNameLst>
                                      </p:cBhvr>
                                      <p:to>
                                        <p:strVal val="visible"/>
                                      </p:to>
                                    </p:set>
                                    <p:animEffect transition="in" filter="wheel(1)">
                                      <p:cBhvr>
                                        <p:cTn id="18" dur="20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4" grpId="1" animBg="1"/>
      <p:bldP spid="581" grpId="0" animBg="1"/>
      <p:bldP spid="581" grpId="1" animBg="1"/>
      <p:bldP spid="582" grpId="0" animBg="1"/>
      <p:bldP spid="58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Freeform 6"/>
          <p:cNvSpPr/>
          <p:nvPr/>
        </p:nvSpPr>
        <p:spPr bwMode="auto">
          <a:xfrm>
            <a:off x="5745163" y="3584576"/>
            <a:ext cx="554038" cy="280988"/>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2"/>
          <p:cNvSpPr/>
          <p:nvPr/>
        </p:nvSpPr>
        <p:spPr bwMode="auto">
          <a:xfrm>
            <a:off x="2201863" y="4457701"/>
            <a:ext cx="720725" cy="32226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2" name="矩形 51"/>
          <p:cNvSpPr>
            <a:spLocks noChangeArrowheads="1"/>
          </p:cNvSpPr>
          <p:nvPr/>
        </p:nvSpPr>
        <p:spPr bwMode="auto">
          <a:xfrm>
            <a:off x="1043376" y="336076"/>
            <a:ext cx="2848857" cy="400110"/>
          </a:xfrm>
          <a:prstGeom prst="rect">
            <a:avLst/>
          </a:prstGeom>
          <a:solidFill>
            <a:schemeClr val="bg1"/>
          </a:solidFill>
          <a:ln>
            <a:solidFill>
              <a:schemeClr val="bg1"/>
            </a:solid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en-US" altLang="zh-CN" sz="2000" dirty="0" smtClean="0">
                <a:solidFill>
                  <a:srgbClr val="FF0000"/>
                </a:solidFill>
                <a:latin typeface="幼圆" panose="02010509060101010101" pitchFamily="49" charset="-122"/>
                <a:ea typeface="幼圆" panose="02010509060101010101" pitchFamily="49" charset="-122"/>
              </a:rPr>
              <a:t>(</a:t>
            </a:r>
            <a:r>
              <a:rPr lang="zh-CN" altLang="en-US" sz="2000" dirty="0" smtClean="0">
                <a:solidFill>
                  <a:srgbClr val="FF0000"/>
                </a:solidFill>
                <a:latin typeface="幼圆" panose="02010509060101010101" pitchFamily="49" charset="-122"/>
                <a:ea typeface="幼圆" panose="02010509060101010101" pitchFamily="49" charset="-122"/>
              </a:rPr>
              <a:t>二</a:t>
            </a:r>
            <a:r>
              <a:rPr lang="en-US" altLang="zh-CN" sz="2000" dirty="0" smtClean="0">
                <a:solidFill>
                  <a:srgbClr val="FF0000"/>
                </a:solidFill>
                <a:latin typeface="幼圆" panose="02010509060101010101" pitchFamily="49" charset="-122"/>
                <a:ea typeface="幼圆" panose="02010509060101010101" pitchFamily="49" charset="-122"/>
              </a:rPr>
              <a:t>)</a:t>
            </a:r>
            <a:r>
              <a:rPr lang="zh-CN" altLang="zh-CN" sz="2000" dirty="0" smtClean="0">
                <a:solidFill>
                  <a:srgbClr val="FF0000"/>
                </a:solidFill>
                <a:latin typeface="幼圆" panose="02010509060101010101" pitchFamily="49" charset="-122"/>
                <a:ea typeface="幼圆" panose="02010509060101010101" pitchFamily="49" charset="-122"/>
              </a:rPr>
              <a:t>分</a:t>
            </a:r>
            <a:r>
              <a:rPr lang="zh-CN" altLang="zh-CN" sz="2000" dirty="0">
                <a:solidFill>
                  <a:srgbClr val="FF0000"/>
                </a:solidFill>
                <a:latin typeface="幼圆" panose="02010509060101010101" pitchFamily="49" charset="-122"/>
                <a:ea typeface="幼圆" panose="02010509060101010101" pitchFamily="49" charset="-122"/>
              </a:rPr>
              <a:t>课程与活动课程</a:t>
            </a:r>
            <a:endParaRPr lang="zh-CN" altLang="zh-CN" sz="2000" dirty="0">
              <a:solidFill>
                <a:srgbClr val="FF0000"/>
              </a:solidFill>
              <a:latin typeface="幼圆" panose="02010509060101010101" pitchFamily="49" charset="-122"/>
              <a:ea typeface="幼圆" panose="02010509060101010101" pitchFamily="49" charset="-122"/>
            </a:endParaRPr>
          </a:p>
        </p:txBody>
      </p:sp>
      <p:sp>
        <p:nvSpPr>
          <p:cNvPr id="576" name="矩形 52"/>
          <p:cNvSpPr>
            <a:spLocks noChangeArrowheads="1"/>
          </p:cNvSpPr>
          <p:nvPr/>
        </p:nvSpPr>
        <p:spPr bwMode="auto">
          <a:xfrm>
            <a:off x="833439" y="735793"/>
            <a:ext cx="10514805" cy="6590665"/>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smtClean="0">
                <a:latin typeface="幼圆" panose="02010509060101010101" pitchFamily="49" charset="-122"/>
                <a:ea typeface="幼圆" panose="02010509060101010101" pitchFamily="49" charset="-122"/>
              </a:rPr>
              <a:t>按</a:t>
            </a:r>
            <a:r>
              <a:rPr lang="zh-CN" altLang="zh-CN" sz="2000" dirty="0">
                <a:latin typeface="幼圆" panose="02010509060101010101" pitchFamily="49" charset="-122"/>
                <a:ea typeface="幼圆" panose="02010509060101010101" pitchFamily="49" charset="-122"/>
              </a:rPr>
              <a:t>课程内容的属性划分，课程可以划分为分科课程和活动课程</a:t>
            </a:r>
            <a:endParaRPr lang="zh-CN" altLang="zh-CN" sz="2000" dirty="0">
              <a:latin typeface="幼圆" panose="02010509060101010101" pitchFamily="49" charset="-122"/>
              <a:ea typeface="幼圆" panose="02010509060101010101" pitchFamily="49" charset="-122"/>
            </a:endParaRPr>
          </a:p>
          <a:p>
            <a:r>
              <a:rPr lang="en-US" altLang="zh-CN" sz="2000" dirty="0">
                <a:latin typeface="幼圆" panose="02010509060101010101" pitchFamily="49" charset="-122"/>
                <a:ea typeface="幼圆" panose="02010509060101010101" pitchFamily="49" charset="-122"/>
              </a:rPr>
              <a:t>  </a:t>
            </a:r>
            <a:r>
              <a:rPr lang="zh-CN" altLang="zh-CN" sz="2000" dirty="0">
                <a:latin typeface="幼圆" panose="02010509060101010101" pitchFamily="49" charset="-122"/>
                <a:ea typeface="幼圆" panose="02010509060101010101" pitchFamily="49" charset="-122"/>
              </a:rPr>
              <a:t>分科课程，又称科目课程，指的是根据培养目标和科学发展水平，从各门科学中选择适合一定年龄阶段儿童的发展水平的知识，组成教学科目。</a:t>
            </a:r>
            <a:endParaRPr lang="zh-CN" altLang="zh-CN" sz="2000" dirty="0">
              <a:latin typeface="幼圆" panose="02010509060101010101" pitchFamily="49" charset="-122"/>
              <a:ea typeface="幼圆" panose="02010509060101010101" pitchFamily="49" charset="-122"/>
            </a:endParaRPr>
          </a:p>
          <a:p>
            <a:r>
              <a:rPr lang="en-US" altLang="zh-CN" sz="2000" dirty="0">
                <a:latin typeface="幼圆" panose="02010509060101010101" pitchFamily="49" charset="-122"/>
                <a:ea typeface="幼圆" panose="02010509060101010101" pitchFamily="49" charset="-122"/>
              </a:rPr>
              <a:t> </a:t>
            </a:r>
            <a:r>
              <a:rPr lang="zh-CN" altLang="zh-CN" sz="2000" dirty="0">
                <a:latin typeface="幼圆" panose="02010509060101010101" pitchFamily="49" charset="-122"/>
                <a:ea typeface="幼圆" panose="02010509060101010101" pitchFamily="49" charset="-122"/>
              </a:rPr>
              <a:t>活动课程以儿童的兴趣、需要和能力为出发点，通过儿童自己组织的活动实施课程</a:t>
            </a:r>
            <a:r>
              <a:rPr lang="zh-CN" altLang="zh-CN" sz="2000" dirty="0" smtClean="0">
                <a:latin typeface="幼圆" panose="02010509060101010101" pitchFamily="49" charset="-122"/>
                <a:ea typeface="幼圆" panose="02010509060101010101" pitchFamily="49" charset="-122"/>
              </a:rPr>
              <a:t>。</a:t>
            </a:r>
            <a:endParaRPr lang="zh-CN" altLang="zh-CN" sz="2000" dirty="0">
              <a:latin typeface="幼圆" panose="02010509060101010101" pitchFamily="49" charset="-122"/>
              <a:ea typeface="幼圆" panose="02010509060101010101" pitchFamily="49" charset="-122"/>
            </a:endParaRPr>
          </a:p>
          <a:p>
            <a:r>
              <a:rPr lang="en-US" altLang="zh-CN" sz="2000" dirty="0">
                <a:latin typeface="幼圆" panose="02010509060101010101" pitchFamily="49" charset="-122"/>
                <a:ea typeface="幼圆" panose="02010509060101010101" pitchFamily="49" charset="-122"/>
              </a:rPr>
              <a:t>   </a:t>
            </a:r>
            <a:r>
              <a:rPr lang="zh-CN" altLang="zh-CN" sz="2000" dirty="0">
                <a:latin typeface="幼圆" panose="02010509060101010101" pitchFamily="49" charset="-122"/>
                <a:ea typeface="幼圆" panose="02010509060101010101" pitchFamily="49" charset="-122"/>
              </a:rPr>
              <a:t>评价：分科课程注重儿童掌握基础知识和技能，而且容易被教师把握，但是，它只关注学科逻辑，容易脱离儿童的生活实际。相反，活动课程能从儿童的兴趣和需要出发，与儿童生活相贴近，但是，它缺乏严格的计划，而不容易使儿童掌握系统的知识</a:t>
            </a:r>
            <a:r>
              <a:rPr lang="zh-CN" altLang="zh-CN" sz="2000" dirty="0" smtClean="0">
                <a:latin typeface="幼圆" panose="02010509060101010101" pitchFamily="49" charset="-122"/>
                <a:ea typeface="幼圆" panose="02010509060101010101" pitchFamily="49" charset="-122"/>
              </a:rPr>
              <a:t>。</a:t>
            </a:r>
            <a:endParaRPr lang="zh-CN" altLang="zh-CN" sz="2000" dirty="0" smtClean="0">
              <a:latin typeface="幼圆" panose="02010509060101010101" pitchFamily="49" charset="-122"/>
              <a:ea typeface="幼圆" panose="02010509060101010101" pitchFamily="49" charset="-122"/>
            </a:endParaRPr>
          </a:p>
          <a:p>
            <a:pPr lvl="0"/>
            <a:r>
              <a:rPr lang="zh-CN" altLang="en-US" sz="2000" dirty="0" smtClean="0">
                <a:solidFill>
                  <a:srgbClr val="FF0000"/>
                </a:solidFill>
                <a:latin typeface="幼圆" panose="02010509060101010101" pitchFamily="49" charset="-122"/>
                <a:ea typeface="幼圆" panose="02010509060101010101" pitchFamily="49" charset="-122"/>
              </a:rPr>
              <a:t>（三）</a:t>
            </a:r>
            <a:r>
              <a:rPr lang="zh-CN" altLang="zh-CN" sz="2000" dirty="0" smtClean="0">
                <a:solidFill>
                  <a:srgbClr val="FF0000"/>
                </a:solidFill>
                <a:latin typeface="幼圆" panose="02010509060101010101" pitchFamily="49" charset="-122"/>
                <a:ea typeface="幼圆" panose="02010509060101010101" pitchFamily="49" charset="-122"/>
              </a:rPr>
              <a:t>显性课程与隐性课程</a:t>
            </a:r>
            <a:endParaRPr lang="zh-CN" altLang="zh-CN" sz="2000" dirty="0" smtClean="0">
              <a:solidFill>
                <a:srgbClr val="FF0000"/>
              </a:solidFill>
              <a:latin typeface="幼圆" panose="02010509060101010101" pitchFamily="49" charset="-122"/>
              <a:ea typeface="幼圆" panose="02010509060101010101" pitchFamily="49" charset="-122"/>
            </a:endParaRPr>
          </a:p>
          <a:p>
            <a:r>
              <a:rPr lang="en-US" altLang="zh-CN" sz="1600" dirty="0" smtClean="0">
                <a:solidFill>
                  <a:srgbClr val="FF0000"/>
                </a:solidFill>
                <a:latin typeface="幼圆" panose="02010509060101010101" pitchFamily="49" charset="-122"/>
                <a:ea typeface="幼圆" panose="02010509060101010101" pitchFamily="49" charset="-122"/>
              </a:rPr>
              <a:t>      </a:t>
            </a:r>
            <a:endParaRPr lang="en-US" altLang="zh-CN" sz="1600" dirty="0" smtClean="0">
              <a:solidFill>
                <a:srgbClr val="FF0000"/>
              </a:solidFill>
              <a:latin typeface="幼圆" panose="02010509060101010101" pitchFamily="49" charset="-122"/>
              <a:ea typeface="幼圆" panose="02010509060101010101" pitchFamily="49" charset="-122"/>
            </a:endParaRPr>
          </a:p>
          <a:p>
            <a:r>
              <a:rPr lang="en-US" altLang="zh-CN" dirty="0">
                <a:latin typeface="幼圆" panose="02010509060101010101" pitchFamily="49" charset="-122"/>
                <a:ea typeface="幼圆" panose="02010509060101010101" pitchFamily="49" charset="-122"/>
              </a:rPr>
              <a:t> </a:t>
            </a:r>
            <a:r>
              <a:rPr lang="en-US" altLang="zh-CN" dirty="0" smtClean="0">
                <a:latin typeface="幼圆" panose="02010509060101010101" pitchFamily="49" charset="-122"/>
                <a:ea typeface="幼圆" panose="02010509060101010101" pitchFamily="49" charset="-122"/>
              </a:rPr>
              <a:t> </a:t>
            </a:r>
            <a:r>
              <a:rPr lang="en-US" altLang="zh-CN" sz="2000" dirty="0" smtClean="0">
                <a:latin typeface="幼圆" panose="02010509060101010101" pitchFamily="49" charset="-122"/>
                <a:ea typeface="幼圆" panose="02010509060101010101" pitchFamily="49" charset="-122"/>
              </a:rPr>
              <a:t> </a:t>
            </a:r>
            <a:r>
              <a:rPr lang="zh-CN" altLang="zh-CN" sz="2000" dirty="0" smtClean="0">
                <a:latin typeface="幼圆" panose="02010509060101010101" pitchFamily="49" charset="-122"/>
                <a:ea typeface="幼圆" panose="02010509060101010101" pitchFamily="49" charset="-122"/>
              </a:rPr>
              <a:t>按</a:t>
            </a:r>
            <a:r>
              <a:rPr lang="zh-CN" altLang="zh-CN" sz="2000" dirty="0">
                <a:latin typeface="幼圆" panose="02010509060101010101" pitchFamily="49" charset="-122"/>
                <a:ea typeface="幼圆" panose="02010509060101010101" pitchFamily="49" charset="-122"/>
              </a:rPr>
              <a:t>课程的表现形式，课程可以划分为显性课程与隐性课程这两种在性质和功能上都不同的课程。区别表现在：学习的计划性。显性课程是有计划的、有组织的学习活动，学生有意参与活动的成分很大；而隐性课程则是无计划、无组织的学习活动。</a:t>
            </a:r>
            <a:endParaRPr lang="zh-CN" altLang="zh-CN" sz="2000" dirty="0">
              <a:latin typeface="幼圆" panose="02010509060101010101" pitchFamily="49" charset="-122"/>
              <a:ea typeface="幼圆" panose="02010509060101010101" pitchFamily="49" charset="-122"/>
            </a:endParaRPr>
          </a:p>
          <a:p>
            <a:r>
              <a:rPr lang="zh-CN" altLang="zh-CN" sz="2000" dirty="0">
                <a:latin typeface="幼圆" panose="02010509060101010101" pitchFamily="49" charset="-122"/>
                <a:ea typeface="幼圆" panose="02010509060101010101" pitchFamily="49" charset="-122"/>
              </a:rPr>
              <a:t>学习的环境。显性课程主要通过课堂教学而获得知识和技能，隐性课程则主要通过学校环境而得到的知识、态度和价值观。</a:t>
            </a:r>
            <a:endParaRPr lang="zh-CN" altLang="zh-CN" sz="2000" dirty="0">
              <a:latin typeface="幼圆" panose="02010509060101010101" pitchFamily="49" charset="-122"/>
              <a:ea typeface="幼圆" panose="02010509060101010101" pitchFamily="49" charset="-122"/>
            </a:endParaRPr>
          </a:p>
          <a:p>
            <a:r>
              <a:rPr lang="zh-CN" altLang="zh-CN" sz="2000" dirty="0">
                <a:latin typeface="幼圆" panose="02010509060101010101" pitchFamily="49" charset="-122"/>
                <a:ea typeface="幼圆" panose="02010509060101010101" pitchFamily="49" charset="-122"/>
              </a:rPr>
              <a:t>学生的学习结果。学生在显性课程中获得的主要是预期性的学术知识，而在隐性课程中，主要是非预期的结果。</a:t>
            </a:r>
            <a:endParaRPr lang="zh-CN" altLang="zh-CN" sz="2000" dirty="0">
              <a:latin typeface="幼圆" panose="02010509060101010101" pitchFamily="49" charset="-122"/>
              <a:ea typeface="幼圆" panose="02010509060101010101" pitchFamily="49" charset="-122"/>
            </a:endParaRPr>
          </a:p>
          <a:p>
            <a:r>
              <a:rPr lang="zh-CN" altLang="zh-CN" sz="2000" dirty="0">
                <a:latin typeface="幼圆" panose="02010509060101010101" pitchFamily="49" charset="-122"/>
                <a:ea typeface="幼圆" panose="02010509060101010101" pitchFamily="49" charset="-122"/>
              </a:rPr>
              <a:t>联系表现在：在显性课程中常常伴随着隐性课程，特别是当显性课程的实施过程能充分发挥师生的自主性和创造性时。（课表、点名等）隐性课程在实施过程中不断转化为显性课程（入学教育等）</a:t>
            </a:r>
            <a:endParaRPr lang="zh-CN" altLang="zh-CN" sz="2000" dirty="0">
              <a:latin typeface="幼圆" panose="02010509060101010101" pitchFamily="49" charset="-122"/>
              <a:ea typeface="幼圆" panose="02010509060101010101" pitchFamily="49" charset="-122"/>
            </a:endParaRPr>
          </a:p>
          <a:p>
            <a:r>
              <a:rPr lang="en-US" altLang="zh-CN" sz="2000" dirty="0">
                <a:latin typeface="幼圆" panose="02010509060101010101" pitchFamily="49" charset="-122"/>
                <a:ea typeface="幼圆" panose="02010509060101010101" pitchFamily="49" charset="-122"/>
              </a:rPr>
              <a:t> </a:t>
            </a:r>
            <a:endParaRPr lang="zh-CN" altLang="zh-CN" sz="2000" dirty="0">
              <a:latin typeface="幼圆" panose="02010509060101010101" pitchFamily="49" charset="-122"/>
              <a:ea typeface="幼圆" panose="02010509060101010101" pitchFamily="49" charset="-122"/>
            </a:endParaRPr>
          </a:p>
          <a:p>
            <a:pPr eaLnBrk="1" hangingPunct="1">
              <a:lnSpc>
                <a:spcPct val="90000"/>
              </a:lnSpc>
              <a:spcBef>
                <a:spcPts val="1000"/>
              </a:spcBef>
            </a:pPr>
            <a:endParaRPr lang="zh-CN" altLang="en-US" sz="2000" dirty="0">
              <a:solidFill>
                <a:srgbClr val="4E4E4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7" name="直接连接符 40"/>
          <p:cNvSpPr>
            <a:spLocks noChangeShapeType="1"/>
          </p:cNvSpPr>
          <p:nvPr/>
        </p:nvSpPr>
        <p:spPr bwMode="auto">
          <a:xfrm>
            <a:off x="1300163" y="735736"/>
            <a:ext cx="2525712"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15" name="直接连接符 40"/>
          <p:cNvSpPr>
            <a:spLocks noChangeShapeType="1"/>
          </p:cNvSpPr>
          <p:nvPr/>
        </p:nvSpPr>
        <p:spPr bwMode="auto">
          <a:xfrm>
            <a:off x="1349433" y="3312434"/>
            <a:ext cx="2811121" cy="0"/>
          </a:xfrm>
          <a:prstGeom prst="line">
            <a:avLst/>
          </a:prstGeom>
          <a:noFill/>
          <a:ln w="6350">
            <a:solidFill>
              <a:schemeClr val="tx1"/>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586" name="组合 585"/>
          <p:cNvGrpSpPr/>
          <p:nvPr/>
        </p:nvGrpSpPr>
        <p:grpSpPr>
          <a:xfrm>
            <a:off x="-25400" y="5164139"/>
            <a:ext cx="12303126" cy="1743075"/>
            <a:chOff x="-25400" y="5164139"/>
            <a:chExt cx="12303126" cy="1743075"/>
          </a:xfrm>
        </p:grpSpPr>
        <p:sp>
          <p:nvSpPr>
            <p:cNvPr id="366" name="Freeform 17"/>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8"/>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1"/>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2"/>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4"/>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5"/>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7"/>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1"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2"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0"/>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1"/>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2"/>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4"/>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5"/>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8"/>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0"/>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8"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9" name="Freeform 80"/>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81"/>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4"/>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85"/>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86"/>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90"/>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2"/>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5"/>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7"/>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1"/>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2"/>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3"/>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4"/>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06"/>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07"/>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08"/>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09"/>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13"/>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15"/>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18"/>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20"/>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24"/>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125"/>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126"/>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27"/>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29"/>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30"/>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32"/>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33"/>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47"/>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48"/>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61"/>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62"/>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72"/>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73"/>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6"/>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77"/>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78"/>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81"/>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82"/>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3"/>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84"/>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5"/>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86"/>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87"/>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88"/>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89"/>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90"/>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91"/>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92"/>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3"/>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94"/>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96"/>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97"/>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98"/>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99"/>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00"/>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09"/>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19"/>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26"/>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27"/>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28"/>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29"/>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32"/>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33"/>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234"/>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5"/>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38"/>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39"/>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40"/>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41"/>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2"/>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43"/>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59"/>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62"/>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63"/>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64"/>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5"/>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66"/>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67"/>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68"/>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69"/>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70"/>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83"/>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27"/>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28"/>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29"/>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30"/>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31"/>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35"/>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40"/>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47"/>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48"/>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49"/>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50"/>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51"/>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52"/>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53"/>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54"/>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55"/>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56"/>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57"/>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58"/>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59"/>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60"/>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61"/>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62"/>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63"/>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64"/>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65"/>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66"/>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67"/>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68"/>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69"/>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70"/>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71"/>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72"/>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73"/>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74"/>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75"/>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76"/>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77"/>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78"/>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79"/>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80"/>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81"/>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82"/>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83"/>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84"/>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85"/>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86"/>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87"/>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88"/>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89"/>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90"/>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91"/>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92"/>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93"/>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94"/>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95"/>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96"/>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97"/>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98"/>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99"/>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400"/>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401"/>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402"/>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403"/>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404"/>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405"/>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7"/>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08"/>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09"/>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0"/>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1"/>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2"/>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3"/>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4"/>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5"/>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6"/>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7"/>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18"/>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19"/>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0"/>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1"/>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2"/>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3"/>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4"/>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5"/>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6"/>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7"/>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28"/>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29"/>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30"/>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31"/>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32"/>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33"/>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34"/>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35"/>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36"/>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37"/>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38"/>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39"/>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40"/>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1"/>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2"/>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3"/>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4"/>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45"/>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6"/>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7"/>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48"/>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49"/>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50"/>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51"/>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52"/>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53"/>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54"/>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55"/>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6"/>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57"/>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58"/>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459"/>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460"/>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61"/>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62"/>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63"/>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64"/>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65"/>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66"/>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7"/>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68"/>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69"/>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70"/>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71"/>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72"/>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73"/>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74"/>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75"/>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6"/>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77"/>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78"/>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79"/>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80"/>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81"/>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82"/>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83"/>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84"/>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85"/>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86"/>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87"/>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88"/>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89"/>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0"/>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91"/>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92"/>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93"/>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94"/>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95"/>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96"/>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97"/>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98"/>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99"/>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00"/>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501"/>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02"/>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03"/>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04"/>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5"/>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06"/>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07"/>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08"/>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09"/>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10"/>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11"/>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12"/>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13"/>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14"/>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15"/>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16"/>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17"/>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8"/>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19"/>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20"/>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21"/>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22"/>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23"/>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24"/>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25"/>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26"/>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27"/>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28"/>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29"/>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530"/>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531"/>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32"/>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33"/>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34"/>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535"/>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536"/>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537"/>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538"/>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39"/>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540"/>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541"/>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42"/>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543"/>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544"/>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45"/>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46"/>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47"/>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48"/>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49"/>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50"/>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51"/>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52"/>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53"/>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5000" fill="hold"/>
                                        <p:tgtEl>
                                          <p:spTgt spid="576"/>
                                        </p:tgtEl>
                                        <p:attrNameLst>
                                          <p:attrName>ppt_x</p:attrName>
                                        </p:attrNameLst>
                                      </p:cBhvr>
                                      <p:tavLst>
                                        <p:tav tm="0">
                                          <p:val>
                                            <p:strVal val="#ppt_x"/>
                                          </p:val>
                                        </p:tav>
                                        <p:tav tm="100000">
                                          <p:val>
                                            <p:strVal val="#ppt_x"/>
                                          </p:val>
                                        </p:tav>
                                      </p:tavLst>
                                    </p:anim>
                                    <p:anim calcmode="lin" valueType="num">
                                      <p:cBhvr additive="base">
                                        <p:cTn id="8" dur="5000" fill="hold"/>
                                        <p:tgtEl>
                                          <p:spTgt spid="5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bldLvl="0" animBg="1"/>
      <p:bldP spid="5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0" name="图表 489"/>
          <p:cNvGraphicFramePr/>
          <p:nvPr/>
        </p:nvGraphicFramePr>
        <p:xfrm>
          <a:off x="2037455" y="2192253"/>
          <a:ext cx="7737230" cy="3728067"/>
        </p:xfrm>
        <a:graphic>
          <a:graphicData uri="http://schemas.openxmlformats.org/drawingml/2006/chart">
            <c:chart xmlns:c="http://schemas.openxmlformats.org/drawingml/2006/chart" xmlns:r="http://schemas.openxmlformats.org/officeDocument/2006/relationships" r:id="rId1"/>
          </a:graphicData>
        </a:graphic>
      </p:graphicFrame>
      <p:sp>
        <p:nvSpPr>
          <p:cNvPr id="557" name="矩形 52"/>
          <p:cNvSpPr>
            <a:spLocks noChangeArrowheads="1"/>
          </p:cNvSpPr>
          <p:nvPr/>
        </p:nvSpPr>
        <p:spPr bwMode="auto">
          <a:xfrm>
            <a:off x="953634" y="1415275"/>
            <a:ext cx="10286999" cy="51142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000" dirty="0" smtClean="0">
                <a:latin typeface="汉仪超粗宋简" panose="02010609000101010101" pitchFamily="49" charset="-122"/>
                <a:ea typeface="汉仪超粗宋简" panose="02010609000101010101" pitchFamily="49" charset="-122"/>
              </a:rPr>
              <a:t>一、</a:t>
            </a:r>
            <a:r>
              <a:rPr lang="zh-CN" altLang="zh-CN" sz="2000" dirty="0" smtClean="0">
                <a:latin typeface="汉仪超粗宋简" panose="02010609000101010101" pitchFamily="49" charset="-122"/>
                <a:ea typeface="汉仪超粗宋简" panose="02010609000101010101" pitchFamily="49" charset="-122"/>
              </a:rPr>
              <a:t>什</a:t>
            </a:r>
            <a:r>
              <a:rPr lang="zh-CN" altLang="zh-CN" sz="2000" dirty="0">
                <a:latin typeface="汉仪超粗宋简" panose="02010609000101010101" pitchFamily="49" charset="-122"/>
                <a:ea typeface="汉仪超粗宋简" panose="02010609000101010101" pitchFamily="49" charset="-122"/>
              </a:rPr>
              <a:t>么是幼儿园课程</a:t>
            </a:r>
            <a:endParaRPr lang="zh-CN" altLang="zh-CN" sz="2000" dirty="0">
              <a:latin typeface="汉仪超粗宋简" panose="02010609000101010101" pitchFamily="49" charset="-122"/>
              <a:ea typeface="汉仪超粗宋简" panose="02010609000101010101" pitchFamily="49" charset="-122"/>
            </a:endParaRPr>
          </a:p>
          <a:p>
            <a:r>
              <a:rPr lang="en-US" altLang="zh-CN" sz="2000" dirty="0">
                <a:latin typeface="汉仪超粗宋简" panose="02010609000101010101" pitchFamily="49" charset="-122"/>
                <a:ea typeface="汉仪超粗宋简" panose="02010609000101010101" pitchFamily="49" charset="-122"/>
              </a:rPr>
              <a:t>   </a:t>
            </a:r>
            <a:r>
              <a:rPr lang="zh-CN" altLang="zh-CN" sz="2000" dirty="0">
                <a:latin typeface="汉仪超粗宋简" panose="02010609000101010101" pitchFamily="49" charset="-122"/>
                <a:ea typeface="汉仪超粗宋简" panose="02010609000101010101" pitchFamily="49" charset="-122"/>
              </a:rPr>
              <a:t>“幼儿园课程”一词早在五六十年前就已被我国的幼教界普遍使用。</a:t>
            </a:r>
            <a:endParaRPr lang="zh-CN" altLang="zh-CN" sz="2000" dirty="0">
              <a:latin typeface="汉仪超粗宋简" panose="02010609000101010101" pitchFamily="49" charset="-122"/>
              <a:ea typeface="汉仪超粗宋简" panose="02010609000101010101" pitchFamily="49" charset="-122"/>
            </a:endParaRPr>
          </a:p>
          <a:p>
            <a:r>
              <a:rPr lang="en-US" altLang="zh-CN" sz="2000" dirty="0">
                <a:latin typeface="汉仪超粗宋简" panose="02010609000101010101" pitchFamily="49" charset="-122"/>
                <a:ea typeface="汉仪超粗宋简" panose="02010609000101010101" pitchFamily="49" charset="-122"/>
              </a:rPr>
              <a:t>  1928</a:t>
            </a:r>
            <a:r>
              <a:rPr lang="zh-CN" altLang="zh-CN" sz="2000" dirty="0">
                <a:latin typeface="汉仪超粗宋简" panose="02010609000101010101" pitchFamily="49" charset="-122"/>
                <a:ea typeface="汉仪超粗宋简" panose="02010609000101010101" pitchFamily="49" charset="-122"/>
              </a:rPr>
              <a:t>年</a:t>
            </a:r>
            <a:r>
              <a:rPr lang="en-US" altLang="zh-CN" sz="2000" dirty="0">
                <a:latin typeface="汉仪超粗宋简" panose="02010609000101010101" pitchFamily="49" charset="-122"/>
                <a:ea typeface="汉仪超粗宋简" panose="02010609000101010101" pitchFamily="49" charset="-122"/>
              </a:rPr>
              <a:t>5</a:t>
            </a:r>
            <a:r>
              <a:rPr lang="zh-CN" altLang="zh-CN" sz="2000" dirty="0">
                <a:latin typeface="汉仪超粗宋简" panose="02010609000101010101" pitchFamily="49" charset="-122"/>
                <a:ea typeface="汉仪超粗宋简" panose="02010609000101010101" pitchFamily="49" charset="-122"/>
              </a:rPr>
              <a:t>月在南京的全国第一次教育会议上，陶行知提出《审查编辑幼稚园课程与教材案》。</a:t>
            </a:r>
            <a:r>
              <a:rPr lang="en-US" altLang="zh-CN" sz="2000" dirty="0">
                <a:latin typeface="汉仪超粗宋简" panose="02010609000101010101" pitchFamily="49" charset="-122"/>
                <a:ea typeface="汉仪超粗宋简" panose="02010609000101010101" pitchFamily="49" charset="-122"/>
              </a:rPr>
              <a:t>1951</a:t>
            </a:r>
            <a:r>
              <a:rPr lang="zh-CN" altLang="zh-CN" sz="2000" dirty="0">
                <a:latin typeface="汉仪超粗宋简" panose="02010609000101010101" pitchFamily="49" charset="-122"/>
                <a:ea typeface="汉仪超粗宋简" panose="02010609000101010101" pitchFamily="49" charset="-122"/>
              </a:rPr>
              <a:t>年，陈鹤琴发表了《幼稚园的课程》的文章，系统地论述了自己关于幼儿园课程编制的观点。在我国“课程”这一概念早已正式运用于幼儿园。</a:t>
            </a:r>
            <a:endParaRPr lang="zh-CN" altLang="zh-CN" sz="2000" dirty="0">
              <a:latin typeface="汉仪超粗宋简" panose="02010609000101010101" pitchFamily="49" charset="-122"/>
              <a:ea typeface="汉仪超粗宋简" panose="02010609000101010101" pitchFamily="49" charset="-122"/>
            </a:endParaRPr>
          </a:p>
          <a:p>
            <a:pPr lvl="0"/>
            <a:r>
              <a:rPr lang="zh-CN" altLang="zh-CN" sz="2000" dirty="0">
                <a:latin typeface="汉仪超粗宋简" panose="02010609000101010101" pitchFamily="49" charset="-122"/>
                <a:ea typeface="汉仪超粗宋简" panose="02010609000101010101" pitchFamily="49" charset="-122"/>
              </a:rPr>
              <a:t>早期的理解</a:t>
            </a:r>
            <a:endParaRPr lang="zh-CN" altLang="zh-CN" sz="2000" dirty="0">
              <a:latin typeface="汉仪超粗宋简" panose="02010609000101010101" pitchFamily="49" charset="-122"/>
              <a:ea typeface="汉仪超粗宋简" panose="02010609000101010101" pitchFamily="49" charset="-122"/>
            </a:endParaRPr>
          </a:p>
          <a:p>
            <a:r>
              <a:rPr lang="en-US" altLang="zh-CN" sz="2000" dirty="0">
                <a:latin typeface="汉仪超粗宋简" panose="02010609000101010101" pitchFamily="49" charset="-122"/>
                <a:ea typeface="汉仪超粗宋简" panose="02010609000101010101" pitchFamily="49" charset="-122"/>
              </a:rPr>
              <a:t> </a:t>
            </a:r>
            <a:r>
              <a:rPr lang="zh-CN" altLang="zh-CN" sz="2000" dirty="0">
                <a:latin typeface="汉仪超粗宋简" panose="02010609000101010101" pitchFamily="49" charset="-122"/>
                <a:ea typeface="汉仪超粗宋简" panose="02010609000101010101" pitchFamily="49" charset="-122"/>
              </a:rPr>
              <a:t>二三十年代，我国的幼教先驱对课程及幼儿园课程的解释：</a:t>
            </a:r>
            <a:endParaRPr lang="zh-CN" altLang="zh-CN" sz="2000" dirty="0">
              <a:latin typeface="汉仪超粗宋简" panose="02010609000101010101" pitchFamily="49" charset="-122"/>
              <a:ea typeface="汉仪超粗宋简" panose="02010609000101010101" pitchFamily="49" charset="-122"/>
            </a:endParaRPr>
          </a:p>
          <a:p>
            <a:pPr lvl="0"/>
            <a:r>
              <a:rPr lang="zh-CN" altLang="zh-CN" sz="2000" dirty="0">
                <a:latin typeface="汉仪超粗宋简" panose="02010609000101010101" pitchFamily="49" charset="-122"/>
                <a:ea typeface="汉仪超粗宋简" panose="02010609000101010101" pitchFamily="49" charset="-122"/>
              </a:rPr>
              <a:t>张雪门的观点：他在《幼儿园的课程》一书中指出：“幼儿园的课程是什么？就是三足岁到刘足岁的孩子所能够做而且喜欢做的经验的预备”。他采用了经验活动的观点。</a:t>
            </a:r>
            <a:endParaRPr lang="zh-CN" altLang="zh-CN" sz="2000" dirty="0">
              <a:latin typeface="汉仪超粗宋简" panose="02010609000101010101" pitchFamily="49" charset="-122"/>
              <a:ea typeface="汉仪超粗宋简" panose="02010609000101010101" pitchFamily="49" charset="-122"/>
            </a:endParaRPr>
          </a:p>
          <a:p>
            <a:pPr lvl="0"/>
            <a:r>
              <a:rPr lang="zh-CN" altLang="zh-CN" sz="2000" dirty="0">
                <a:latin typeface="汉仪超粗宋简" panose="02010609000101010101" pitchFamily="49" charset="-122"/>
                <a:ea typeface="汉仪超粗宋简" panose="02010609000101010101" pitchFamily="49" charset="-122"/>
              </a:rPr>
              <a:t>张宗麟的观点：他在自己的文章中也谈到：“幼儿园课程者，由广义的说之，乃幼稚生在幼稚园一切之活动也。”他强调幼儿园课程是有助于儿童发展的各种活动的总和。</a:t>
            </a:r>
            <a:endParaRPr lang="zh-CN" altLang="zh-CN" sz="2000" dirty="0">
              <a:latin typeface="汉仪超粗宋简" panose="02010609000101010101" pitchFamily="49" charset="-122"/>
              <a:ea typeface="汉仪超粗宋简" panose="02010609000101010101" pitchFamily="49" charset="-122"/>
            </a:endParaRPr>
          </a:p>
          <a:p>
            <a:pPr lvl="0"/>
            <a:r>
              <a:rPr lang="zh-CN" altLang="zh-CN" sz="2000" dirty="0">
                <a:latin typeface="汉仪超粗宋简" panose="02010609000101010101" pitchFamily="49" charset="-122"/>
                <a:ea typeface="汉仪超粗宋简" panose="02010609000101010101" pitchFamily="49" charset="-122"/>
              </a:rPr>
              <a:t>陈鹤琴的观点：陈鹤琴一再强调：幼儿园应该给儿童一种充分的经验，一是与实物的接触，二是与人的接触；应该把儿童能够学而且应该学的东西有选择地组织成系统，应该以儿童的两个环境也就是自然环境和社会环境为中心组织幼儿园课程。这表明陈鹤琴强调了儿童的经验、环境，强调儿童和环境的相互作用。</a:t>
            </a:r>
            <a:endParaRPr lang="zh-CN" altLang="zh-CN" sz="2000" dirty="0">
              <a:latin typeface="汉仪超粗宋简" panose="02010609000101010101" pitchFamily="49" charset="-122"/>
              <a:ea typeface="汉仪超粗宋简" panose="02010609000101010101" pitchFamily="49" charset="-122"/>
            </a:endParaRPr>
          </a:p>
          <a:p>
            <a:pPr eaLnBrk="1" hangingPunct="1">
              <a:lnSpc>
                <a:spcPct val="90000"/>
              </a:lnSpc>
              <a:spcBef>
                <a:spcPts val="1000"/>
              </a:spcBef>
            </a:pPr>
            <a:endParaRPr lang="zh-CN" altLang="en-US" sz="20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 name="组合 3"/>
          <p:cNvGrpSpPr/>
          <p:nvPr/>
        </p:nvGrpSpPr>
        <p:grpSpPr>
          <a:xfrm>
            <a:off x="807811" y="342443"/>
            <a:ext cx="830602" cy="830602"/>
            <a:chOff x="2701926" y="2058568"/>
            <a:chExt cx="830602" cy="830602"/>
          </a:xfrm>
        </p:grpSpPr>
        <p:sp>
          <p:nvSpPr>
            <p:cNvPr id="559" name="椭圆形标注 558"/>
            <p:cNvSpPr/>
            <p:nvPr/>
          </p:nvSpPr>
          <p:spPr>
            <a:xfrm>
              <a:off x="2701926" y="2058568"/>
              <a:ext cx="830602" cy="830602"/>
            </a:xfrm>
            <a:prstGeom prst="wedgeEllipseCallout">
              <a:avLst>
                <a:gd name="adj1" fmla="val -4822"/>
                <a:gd name="adj2" fmla="val 59183"/>
              </a:avLst>
            </a:prstGeom>
            <a:solidFill>
              <a:srgbClr val="D6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文本框 559"/>
            <p:cNvSpPr txBox="1"/>
            <p:nvPr/>
          </p:nvSpPr>
          <p:spPr>
            <a:xfrm>
              <a:off x="2780033" y="2279350"/>
              <a:ext cx="655317" cy="400110"/>
            </a:xfrm>
            <a:prstGeom prst="rect">
              <a:avLst/>
            </a:prstGeom>
            <a:noFill/>
          </p:spPr>
          <p:txBody>
            <a:bodyPr wrap="square" rtlCol="0">
              <a:spAutoFit/>
            </a:bodyPr>
            <a:lstStyle/>
            <a:p>
              <a:pPr algn="ctr"/>
              <a:endParaRPr lang="zh-CN" altLang="en-US" sz="2000" b="1" dirty="0">
                <a:solidFill>
                  <a:schemeClr val="bg1"/>
                </a:solidFill>
              </a:endParaRPr>
            </a:p>
          </p:txBody>
        </p:sp>
      </p:grpSp>
      <p:sp>
        <p:nvSpPr>
          <p:cNvPr id="563" name="椭圆形标注 562"/>
          <p:cNvSpPr/>
          <p:nvPr/>
        </p:nvSpPr>
        <p:spPr>
          <a:xfrm>
            <a:off x="10748906" y="2792766"/>
            <a:ext cx="830602" cy="830602"/>
          </a:xfrm>
          <a:prstGeom prst="wedgeEllipseCallout">
            <a:avLst>
              <a:gd name="adj1" fmla="val -4822"/>
              <a:gd name="adj2" fmla="val 59183"/>
            </a:avLst>
          </a:prstGeom>
          <a:solidFill>
            <a:srgbClr val="9CD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形标注 566"/>
          <p:cNvSpPr/>
          <p:nvPr/>
        </p:nvSpPr>
        <p:spPr>
          <a:xfrm>
            <a:off x="9145134" y="971362"/>
            <a:ext cx="830602" cy="830602"/>
          </a:xfrm>
          <a:prstGeom prst="wedgeEllipseCallout">
            <a:avLst>
              <a:gd name="adj1" fmla="val -4822"/>
              <a:gd name="adj2" fmla="val 59183"/>
            </a:avLst>
          </a:prstGeom>
          <a:solidFill>
            <a:srgbClr val="7C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形标注 569"/>
          <p:cNvSpPr/>
          <p:nvPr/>
        </p:nvSpPr>
        <p:spPr>
          <a:xfrm>
            <a:off x="295048" y="5549117"/>
            <a:ext cx="830602" cy="830602"/>
          </a:xfrm>
          <a:prstGeom prst="wedgeEllipseCallout">
            <a:avLst>
              <a:gd name="adj1" fmla="val -4822"/>
              <a:gd name="adj2" fmla="val 59183"/>
            </a:avLst>
          </a:prstGeom>
          <a:solidFill>
            <a:srgbClr val="D6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形标注 574"/>
          <p:cNvSpPr/>
          <p:nvPr/>
        </p:nvSpPr>
        <p:spPr>
          <a:xfrm>
            <a:off x="8729833" y="5807751"/>
            <a:ext cx="830602" cy="830602"/>
          </a:xfrm>
          <a:prstGeom prst="wedgeEllipseCallout">
            <a:avLst>
              <a:gd name="adj1" fmla="val -4822"/>
              <a:gd name="adj2" fmla="val 59183"/>
            </a:avLst>
          </a:prstGeom>
          <a:solidFill>
            <a:srgbClr val="7C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49134" y="319092"/>
            <a:ext cx="6096000" cy="800219"/>
          </a:xfrm>
          <a:prstGeom prst="rect">
            <a:avLst/>
          </a:prstGeom>
        </p:spPr>
        <p:txBody>
          <a:bodyPr>
            <a:spAutoFit/>
          </a:bodyPr>
          <a:lstStyle/>
          <a:p>
            <a:r>
              <a:rPr lang="en-US" altLang="zh-CN" dirty="0"/>
              <a:t> </a:t>
            </a:r>
            <a:endParaRPr lang="zh-CN" altLang="zh-CN" dirty="0"/>
          </a:p>
          <a:p>
            <a:pPr lvl="0"/>
            <a:r>
              <a:rPr lang="en-US" altLang="zh-CN" dirty="0"/>
              <a:t> </a:t>
            </a:r>
            <a:r>
              <a:rPr lang="zh-CN" altLang="en-US" sz="2800" dirty="0" smtClean="0">
                <a:solidFill>
                  <a:srgbClr val="FF0000"/>
                </a:solidFill>
                <a:latin typeface="方正粗倩简体" panose="03000509000000000000" pitchFamily="65" charset="-122"/>
                <a:ea typeface="方正粗倩简体" panose="03000509000000000000" pitchFamily="65" charset="-122"/>
              </a:rPr>
              <a:t>第二节    </a:t>
            </a:r>
            <a:r>
              <a:rPr lang="zh-CN" altLang="zh-CN" sz="2800" dirty="0" smtClean="0">
                <a:solidFill>
                  <a:srgbClr val="FF0000"/>
                </a:solidFill>
                <a:latin typeface="方正粗倩简体" panose="03000509000000000000" pitchFamily="65" charset="-122"/>
                <a:ea typeface="方正粗倩简体" panose="03000509000000000000" pitchFamily="65" charset="-122"/>
              </a:rPr>
              <a:t>幼</a:t>
            </a:r>
            <a:r>
              <a:rPr lang="zh-CN" altLang="zh-CN" sz="2800" dirty="0">
                <a:solidFill>
                  <a:srgbClr val="FF0000"/>
                </a:solidFill>
                <a:latin typeface="方正粗倩简体" panose="03000509000000000000" pitchFamily="65" charset="-122"/>
                <a:ea typeface="方正粗倩简体" panose="03000509000000000000" pitchFamily="65" charset="-122"/>
              </a:rPr>
              <a:t>儿园课程概述</a:t>
            </a:r>
            <a:endParaRPr lang="zh-CN" altLang="zh-CN" sz="2800" dirty="0">
              <a:solidFill>
                <a:srgbClr val="FF0000"/>
              </a:solidFill>
              <a:latin typeface="方正粗倩简体" panose="03000509000000000000" pitchFamily="65" charset="-122"/>
              <a:ea typeface="方正粗倩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57"/>
                                        </p:tgtEl>
                                        <p:attrNameLst>
                                          <p:attrName>style.visibility</p:attrName>
                                        </p:attrNameLst>
                                      </p:cBhvr>
                                      <p:to>
                                        <p:strVal val="visible"/>
                                      </p:to>
                                    </p:set>
                                    <p:animEffect transition="in" filter="diamond(in)">
                                      <p:cBhvr>
                                        <p:cTn id="12" dur="2000"/>
                                        <p:tgtEl>
                                          <p:spTgt spid="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57" grpId="0" animBg="1"/>
      <p:bldP spid="55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85"/>
        </a:solidFill>
        <a:effectLst/>
      </p:bgPr>
    </p:bg>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145402" y="1937156"/>
            <a:ext cx="12504608" cy="5046256"/>
            <a:chOff x="-35" y="2263"/>
            <a:chExt cx="5293" cy="2136"/>
          </a:xfrm>
        </p:grpSpPr>
        <p:sp>
          <p:nvSpPr>
            <p:cNvPr id="9" name="AutoShape 3"/>
            <p:cNvSpPr>
              <a:spLocks noChangeAspect="1" noChangeArrowheads="1" noTextEdit="1"/>
            </p:cNvSpPr>
            <p:nvPr/>
          </p:nvSpPr>
          <p:spPr bwMode="auto">
            <a:xfrm>
              <a:off x="0" y="2263"/>
              <a:ext cx="5249"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0" name="Group 205"/>
            <p:cNvGrpSpPr/>
            <p:nvPr/>
          </p:nvGrpSpPr>
          <p:grpSpPr bwMode="auto">
            <a:xfrm>
              <a:off x="445" y="2813"/>
              <a:ext cx="4742" cy="1068"/>
              <a:chOff x="445" y="2813"/>
              <a:chExt cx="4742" cy="1068"/>
            </a:xfrm>
          </p:grpSpPr>
          <p:sp>
            <p:nvSpPr>
              <p:cNvPr id="493" name="Freeform 6"/>
              <p:cNvSpPr/>
              <p:nvPr/>
            </p:nvSpPr>
            <p:spPr bwMode="auto">
              <a:xfrm>
                <a:off x="2666" y="3563"/>
                <a:ext cx="257" cy="297"/>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7"/>
              <p:cNvSpPr/>
              <p:nvPr/>
            </p:nvSpPr>
            <p:spPr bwMode="auto">
              <a:xfrm>
                <a:off x="2526" y="3563"/>
                <a:ext cx="257" cy="297"/>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8"/>
              <p:cNvSpPr/>
              <p:nvPr/>
            </p:nvSpPr>
            <p:spPr bwMode="auto">
              <a:xfrm>
                <a:off x="2678" y="3691"/>
                <a:ext cx="263" cy="16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9"/>
              <p:cNvSpPr/>
              <p:nvPr/>
            </p:nvSpPr>
            <p:spPr bwMode="auto">
              <a:xfrm>
                <a:off x="2501" y="3691"/>
                <a:ext cx="263" cy="16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0"/>
              <p:cNvSpPr/>
              <p:nvPr/>
            </p:nvSpPr>
            <p:spPr bwMode="auto">
              <a:xfrm>
                <a:off x="2675" y="3532"/>
                <a:ext cx="94" cy="281"/>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1"/>
              <p:cNvSpPr/>
              <p:nvPr/>
            </p:nvSpPr>
            <p:spPr bwMode="auto">
              <a:xfrm>
                <a:off x="2845" y="3635"/>
                <a:ext cx="153" cy="163"/>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Oval 12"/>
              <p:cNvSpPr>
                <a:spLocks noChangeArrowheads="1"/>
              </p:cNvSpPr>
              <p:nvPr/>
            </p:nvSpPr>
            <p:spPr bwMode="auto">
              <a:xfrm>
                <a:off x="2895" y="3689"/>
                <a:ext cx="53" cy="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Oval 13"/>
              <p:cNvSpPr>
                <a:spLocks noChangeArrowheads="1"/>
              </p:cNvSpPr>
              <p:nvPr/>
            </p:nvSpPr>
            <p:spPr bwMode="auto">
              <a:xfrm>
                <a:off x="2904" y="3699"/>
                <a:ext cx="35" cy="3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4"/>
              <p:cNvSpPr/>
              <p:nvPr/>
            </p:nvSpPr>
            <p:spPr bwMode="auto">
              <a:xfrm>
                <a:off x="2845" y="3485"/>
                <a:ext cx="153" cy="163"/>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Oval 15"/>
              <p:cNvSpPr>
                <a:spLocks noChangeArrowheads="1"/>
              </p:cNvSpPr>
              <p:nvPr/>
            </p:nvSpPr>
            <p:spPr bwMode="auto">
              <a:xfrm>
                <a:off x="2895" y="3539"/>
                <a:ext cx="53" cy="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Oval 16"/>
              <p:cNvSpPr>
                <a:spLocks noChangeArrowheads="1"/>
              </p:cNvSpPr>
              <p:nvPr/>
            </p:nvSpPr>
            <p:spPr bwMode="auto">
              <a:xfrm>
                <a:off x="2904" y="3548"/>
                <a:ext cx="35" cy="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17"/>
              <p:cNvSpPr/>
              <p:nvPr/>
            </p:nvSpPr>
            <p:spPr bwMode="auto">
              <a:xfrm>
                <a:off x="2675" y="3425"/>
                <a:ext cx="152" cy="163"/>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Oval 18"/>
              <p:cNvSpPr>
                <a:spLocks noChangeArrowheads="1"/>
              </p:cNvSpPr>
              <p:nvPr/>
            </p:nvSpPr>
            <p:spPr bwMode="auto">
              <a:xfrm>
                <a:off x="2725" y="3479"/>
                <a:ext cx="53" cy="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Oval 19"/>
              <p:cNvSpPr>
                <a:spLocks noChangeArrowheads="1"/>
              </p:cNvSpPr>
              <p:nvPr/>
            </p:nvSpPr>
            <p:spPr bwMode="auto">
              <a:xfrm>
                <a:off x="2733" y="3488"/>
                <a:ext cx="36" cy="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20"/>
              <p:cNvSpPr/>
              <p:nvPr/>
            </p:nvSpPr>
            <p:spPr bwMode="auto">
              <a:xfrm>
                <a:off x="2476" y="3455"/>
                <a:ext cx="153" cy="163"/>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Oval 21"/>
              <p:cNvSpPr>
                <a:spLocks noChangeArrowheads="1"/>
              </p:cNvSpPr>
              <p:nvPr/>
            </p:nvSpPr>
            <p:spPr bwMode="auto">
              <a:xfrm>
                <a:off x="2526" y="3509"/>
                <a:ext cx="53" cy="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Oval 22"/>
              <p:cNvSpPr>
                <a:spLocks noChangeArrowheads="1"/>
              </p:cNvSpPr>
              <p:nvPr/>
            </p:nvSpPr>
            <p:spPr bwMode="auto">
              <a:xfrm>
                <a:off x="2535" y="3518"/>
                <a:ext cx="35" cy="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23"/>
              <p:cNvSpPr/>
              <p:nvPr/>
            </p:nvSpPr>
            <p:spPr bwMode="auto">
              <a:xfrm>
                <a:off x="2434" y="3597"/>
                <a:ext cx="152" cy="163"/>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Oval 24"/>
              <p:cNvSpPr>
                <a:spLocks noChangeArrowheads="1"/>
              </p:cNvSpPr>
              <p:nvPr/>
            </p:nvSpPr>
            <p:spPr bwMode="auto">
              <a:xfrm>
                <a:off x="2483" y="3652"/>
                <a:ext cx="54" cy="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Oval 25"/>
              <p:cNvSpPr>
                <a:spLocks noChangeArrowheads="1"/>
              </p:cNvSpPr>
              <p:nvPr/>
            </p:nvSpPr>
            <p:spPr bwMode="auto">
              <a:xfrm>
                <a:off x="2492" y="3661"/>
                <a:ext cx="36" cy="36"/>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26"/>
              <p:cNvSpPr/>
              <p:nvPr/>
            </p:nvSpPr>
            <p:spPr bwMode="auto">
              <a:xfrm>
                <a:off x="537" y="3550"/>
                <a:ext cx="156" cy="28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27"/>
              <p:cNvSpPr/>
              <p:nvPr/>
            </p:nvSpPr>
            <p:spPr bwMode="auto">
              <a:xfrm>
                <a:off x="539" y="3441"/>
                <a:ext cx="225" cy="237"/>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Oval 28"/>
              <p:cNvSpPr>
                <a:spLocks noChangeArrowheads="1"/>
              </p:cNvSpPr>
              <p:nvPr/>
            </p:nvSpPr>
            <p:spPr bwMode="auto">
              <a:xfrm>
                <a:off x="613" y="3518"/>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Oval 29"/>
              <p:cNvSpPr>
                <a:spLocks noChangeArrowheads="1"/>
              </p:cNvSpPr>
              <p:nvPr/>
            </p:nvSpPr>
            <p:spPr bwMode="auto">
              <a:xfrm>
                <a:off x="626" y="3533"/>
                <a:ext cx="51" cy="5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0"/>
              <p:cNvSpPr/>
              <p:nvPr/>
            </p:nvSpPr>
            <p:spPr bwMode="auto">
              <a:xfrm>
                <a:off x="445" y="3610"/>
                <a:ext cx="120" cy="120"/>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1"/>
              <p:cNvSpPr/>
              <p:nvPr/>
            </p:nvSpPr>
            <p:spPr bwMode="auto">
              <a:xfrm>
                <a:off x="4995" y="3601"/>
                <a:ext cx="132" cy="238"/>
              </a:xfrm>
              <a:custGeom>
                <a:avLst/>
                <a:gdLst>
                  <a:gd name="T0" fmla="*/ 0 w 74"/>
                  <a:gd name="T1" fmla="*/ 127 h 127"/>
                  <a:gd name="T2" fmla="*/ 0 w 74"/>
                  <a:gd name="T3" fmla="*/ 125 h 127"/>
                  <a:gd name="T4" fmla="*/ 0 w 74"/>
                  <a:gd name="T5" fmla="*/ 120 h 127"/>
                  <a:gd name="T6" fmla="*/ 1 w 74"/>
                  <a:gd name="T7" fmla="*/ 102 h 127"/>
                  <a:gd name="T8" fmla="*/ 6 w 74"/>
                  <a:gd name="T9" fmla="*/ 77 h 127"/>
                  <a:gd name="T10" fmla="*/ 16 w 74"/>
                  <a:gd name="T11" fmla="*/ 49 h 127"/>
                  <a:gd name="T12" fmla="*/ 24 w 74"/>
                  <a:gd name="T13" fmla="*/ 36 h 127"/>
                  <a:gd name="T14" fmla="*/ 28 w 74"/>
                  <a:gd name="T15" fmla="*/ 31 h 127"/>
                  <a:gd name="T16" fmla="*/ 32 w 74"/>
                  <a:gd name="T17" fmla="*/ 25 h 127"/>
                  <a:gd name="T18" fmla="*/ 52 w 74"/>
                  <a:gd name="T19" fmla="*/ 9 h 127"/>
                  <a:gd name="T20" fmla="*/ 61 w 74"/>
                  <a:gd name="T21" fmla="*/ 5 h 127"/>
                  <a:gd name="T22" fmla="*/ 68 w 74"/>
                  <a:gd name="T23" fmla="*/ 2 h 127"/>
                  <a:gd name="T24" fmla="*/ 74 w 74"/>
                  <a:gd name="T25" fmla="*/ 0 h 127"/>
                  <a:gd name="T26" fmla="*/ 68 w 74"/>
                  <a:gd name="T27" fmla="*/ 3 h 127"/>
                  <a:gd name="T28" fmla="*/ 62 w 74"/>
                  <a:gd name="T29" fmla="*/ 6 h 127"/>
                  <a:gd name="T30" fmla="*/ 54 w 74"/>
                  <a:gd name="T31" fmla="*/ 12 h 127"/>
                  <a:gd name="T32" fmla="*/ 38 w 74"/>
                  <a:gd name="T33" fmla="*/ 29 h 127"/>
                  <a:gd name="T34" fmla="*/ 34 w 74"/>
                  <a:gd name="T35" fmla="*/ 35 h 127"/>
                  <a:gd name="T36" fmla="*/ 31 w 74"/>
                  <a:gd name="T37" fmla="*/ 41 h 127"/>
                  <a:gd name="T38" fmla="*/ 26 w 74"/>
                  <a:gd name="T39" fmla="*/ 53 h 127"/>
                  <a:gd name="T40" fmla="*/ 20 w 74"/>
                  <a:gd name="T41" fmla="*/ 103 h 127"/>
                  <a:gd name="T42" fmla="*/ 21 w 74"/>
                  <a:gd name="T43" fmla="*/ 119 h 127"/>
                  <a:gd name="T44" fmla="*/ 21 w 74"/>
                  <a:gd name="T45" fmla="*/ 124 h 127"/>
                  <a:gd name="T46" fmla="*/ 22 w 74"/>
                  <a:gd name="T47" fmla="*/ 125 h 127"/>
                  <a:gd name="T48" fmla="*/ 0 w 74"/>
                  <a:gd name="T4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127">
                    <a:moveTo>
                      <a:pt x="0" y="127"/>
                    </a:moveTo>
                    <a:cubicBezTo>
                      <a:pt x="0" y="127"/>
                      <a:pt x="0" y="127"/>
                      <a:pt x="0" y="125"/>
                    </a:cubicBezTo>
                    <a:cubicBezTo>
                      <a:pt x="0" y="124"/>
                      <a:pt x="0" y="122"/>
                      <a:pt x="0" y="120"/>
                    </a:cubicBezTo>
                    <a:cubicBezTo>
                      <a:pt x="0" y="116"/>
                      <a:pt x="0" y="109"/>
                      <a:pt x="1" y="102"/>
                    </a:cubicBezTo>
                    <a:cubicBezTo>
                      <a:pt x="2" y="95"/>
                      <a:pt x="4" y="86"/>
                      <a:pt x="6" y="77"/>
                    </a:cubicBezTo>
                    <a:cubicBezTo>
                      <a:pt x="8" y="68"/>
                      <a:pt x="12" y="58"/>
                      <a:pt x="16" y="49"/>
                    </a:cubicBezTo>
                    <a:cubicBezTo>
                      <a:pt x="18" y="45"/>
                      <a:pt x="21" y="41"/>
                      <a:pt x="24" y="36"/>
                    </a:cubicBezTo>
                    <a:cubicBezTo>
                      <a:pt x="25" y="34"/>
                      <a:pt x="26" y="32"/>
                      <a:pt x="28" y="31"/>
                    </a:cubicBezTo>
                    <a:cubicBezTo>
                      <a:pt x="29" y="29"/>
                      <a:pt x="31" y="27"/>
                      <a:pt x="32" y="25"/>
                    </a:cubicBezTo>
                    <a:cubicBezTo>
                      <a:pt x="39" y="18"/>
                      <a:pt x="46" y="13"/>
                      <a:pt x="52" y="9"/>
                    </a:cubicBezTo>
                    <a:cubicBezTo>
                      <a:pt x="55" y="7"/>
                      <a:pt x="58" y="6"/>
                      <a:pt x="61" y="5"/>
                    </a:cubicBezTo>
                    <a:cubicBezTo>
                      <a:pt x="63" y="4"/>
                      <a:pt x="66" y="3"/>
                      <a:pt x="68" y="2"/>
                    </a:cubicBezTo>
                    <a:cubicBezTo>
                      <a:pt x="72" y="1"/>
                      <a:pt x="74" y="0"/>
                      <a:pt x="74" y="0"/>
                    </a:cubicBezTo>
                    <a:cubicBezTo>
                      <a:pt x="74" y="0"/>
                      <a:pt x="72" y="1"/>
                      <a:pt x="68" y="3"/>
                    </a:cubicBezTo>
                    <a:cubicBezTo>
                      <a:pt x="66" y="4"/>
                      <a:pt x="64" y="5"/>
                      <a:pt x="62" y="6"/>
                    </a:cubicBezTo>
                    <a:cubicBezTo>
                      <a:pt x="59" y="8"/>
                      <a:pt x="56" y="10"/>
                      <a:pt x="54" y="12"/>
                    </a:cubicBezTo>
                    <a:cubicBezTo>
                      <a:pt x="48" y="16"/>
                      <a:pt x="43" y="22"/>
                      <a:pt x="38" y="29"/>
                    </a:cubicBezTo>
                    <a:cubicBezTo>
                      <a:pt x="37" y="31"/>
                      <a:pt x="35" y="33"/>
                      <a:pt x="34" y="35"/>
                    </a:cubicBezTo>
                    <a:cubicBezTo>
                      <a:pt x="33" y="37"/>
                      <a:pt x="32" y="39"/>
                      <a:pt x="31" y="41"/>
                    </a:cubicBezTo>
                    <a:cubicBezTo>
                      <a:pt x="29" y="45"/>
                      <a:pt x="28" y="49"/>
                      <a:pt x="26" y="53"/>
                    </a:cubicBezTo>
                    <a:cubicBezTo>
                      <a:pt x="20" y="71"/>
                      <a:pt x="19" y="89"/>
                      <a:pt x="20" y="103"/>
                    </a:cubicBezTo>
                    <a:cubicBezTo>
                      <a:pt x="20" y="110"/>
                      <a:pt x="20" y="115"/>
                      <a:pt x="21" y="119"/>
                    </a:cubicBezTo>
                    <a:cubicBezTo>
                      <a:pt x="21" y="121"/>
                      <a:pt x="21" y="123"/>
                      <a:pt x="21" y="124"/>
                    </a:cubicBezTo>
                    <a:cubicBezTo>
                      <a:pt x="22" y="124"/>
                      <a:pt x="22" y="125"/>
                      <a:pt x="22" y="125"/>
                    </a:cubicBezTo>
                    <a:lnTo>
                      <a:pt x="0" y="1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2"/>
              <p:cNvSpPr/>
              <p:nvPr/>
            </p:nvSpPr>
            <p:spPr bwMode="auto">
              <a:xfrm>
                <a:off x="4997" y="3509"/>
                <a:ext cx="190" cy="201"/>
              </a:xfrm>
              <a:custGeom>
                <a:avLst/>
                <a:gdLst>
                  <a:gd name="T0" fmla="*/ 107 w 107"/>
                  <a:gd name="T1" fmla="*/ 51 h 107"/>
                  <a:gd name="T2" fmla="*/ 79 w 107"/>
                  <a:gd name="T3" fmla="*/ 40 h 107"/>
                  <a:gd name="T4" fmla="*/ 89 w 107"/>
                  <a:gd name="T5" fmla="*/ 14 h 107"/>
                  <a:gd name="T6" fmla="*/ 62 w 107"/>
                  <a:gd name="T7" fmla="*/ 25 h 107"/>
                  <a:gd name="T8" fmla="*/ 51 w 107"/>
                  <a:gd name="T9" fmla="*/ 0 h 107"/>
                  <a:gd name="T10" fmla="*/ 40 w 107"/>
                  <a:gd name="T11" fmla="*/ 27 h 107"/>
                  <a:gd name="T12" fmla="*/ 14 w 107"/>
                  <a:gd name="T13" fmla="*/ 18 h 107"/>
                  <a:gd name="T14" fmla="*/ 25 w 107"/>
                  <a:gd name="T15" fmla="*/ 45 h 107"/>
                  <a:gd name="T16" fmla="*/ 0 w 107"/>
                  <a:gd name="T17" fmla="*/ 56 h 107"/>
                  <a:gd name="T18" fmla="*/ 27 w 107"/>
                  <a:gd name="T19" fmla="*/ 67 h 107"/>
                  <a:gd name="T20" fmla="*/ 17 w 107"/>
                  <a:gd name="T21" fmla="*/ 93 h 107"/>
                  <a:gd name="T22" fmla="*/ 44 w 107"/>
                  <a:gd name="T23" fmla="*/ 82 h 107"/>
                  <a:gd name="T24" fmla="*/ 56 w 107"/>
                  <a:gd name="T25" fmla="*/ 107 h 107"/>
                  <a:gd name="T26" fmla="*/ 67 w 107"/>
                  <a:gd name="T27" fmla="*/ 80 h 107"/>
                  <a:gd name="T28" fmla="*/ 93 w 107"/>
                  <a:gd name="T29" fmla="*/ 89 h 107"/>
                  <a:gd name="T30" fmla="*/ 81 w 107"/>
                  <a:gd name="T31" fmla="*/ 62 h 107"/>
                  <a:gd name="T32" fmla="*/ 107 w 107"/>
                  <a:gd name="T3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7">
                    <a:moveTo>
                      <a:pt x="107" y="51"/>
                    </a:moveTo>
                    <a:cubicBezTo>
                      <a:pt x="96" y="42"/>
                      <a:pt x="87" y="40"/>
                      <a:pt x="79" y="40"/>
                    </a:cubicBezTo>
                    <a:cubicBezTo>
                      <a:pt x="90" y="28"/>
                      <a:pt x="89" y="14"/>
                      <a:pt x="89" y="14"/>
                    </a:cubicBezTo>
                    <a:cubicBezTo>
                      <a:pt x="76" y="15"/>
                      <a:pt x="67" y="20"/>
                      <a:pt x="62" y="25"/>
                    </a:cubicBezTo>
                    <a:cubicBezTo>
                      <a:pt x="61" y="10"/>
                      <a:pt x="51" y="0"/>
                      <a:pt x="51" y="0"/>
                    </a:cubicBezTo>
                    <a:cubicBezTo>
                      <a:pt x="42" y="11"/>
                      <a:pt x="39" y="20"/>
                      <a:pt x="40" y="27"/>
                    </a:cubicBezTo>
                    <a:cubicBezTo>
                      <a:pt x="28" y="17"/>
                      <a:pt x="14" y="18"/>
                      <a:pt x="14" y="18"/>
                    </a:cubicBezTo>
                    <a:cubicBezTo>
                      <a:pt x="15" y="31"/>
                      <a:pt x="20" y="39"/>
                      <a:pt x="25" y="45"/>
                    </a:cubicBezTo>
                    <a:cubicBezTo>
                      <a:pt x="10" y="46"/>
                      <a:pt x="0" y="56"/>
                      <a:pt x="0" y="56"/>
                    </a:cubicBezTo>
                    <a:cubicBezTo>
                      <a:pt x="10" y="65"/>
                      <a:pt x="19" y="67"/>
                      <a:pt x="27" y="67"/>
                    </a:cubicBezTo>
                    <a:cubicBezTo>
                      <a:pt x="17" y="79"/>
                      <a:pt x="17" y="93"/>
                      <a:pt x="17" y="93"/>
                    </a:cubicBezTo>
                    <a:cubicBezTo>
                      <a:pt x="31" y="92"/>
                      <a:pt x="39" y="87"/>
                      <a:pt x="44" y="82"/>
                    </a:cubicBezTo>
                    <a:cubicBezTo>
                      <a:pt x="45" y="97"/>
                      <a:pt x="56" y="107"/>
                      <a:pt x="56" y="107"/>
                    </a:cubicBezTo>
                    <a:cubicBezTo>
                      <a:pt x="64" y="97"/>
                      <a:pt x="67" y="87"/>
                      <a:pt x="67" y="80"/>
                    </a:cubicBezTo>
                    <a:cubicBezTo>
                      <a:pt x="79" y="90"/>
                      <a:pt x="93" y="89"/>
                      <a:pt x="93" y="89"/>
                    </a:cubicBezTo>
                    <a:cubicBezTo>
                      <a:pt x="92" y="76"/>
                      <a:pt x="87" y="68"/>
                      <a:pt x="81" y="62"/>
                    </a:cubicBezTo>
                    <a:cubicBezTo>
                      <a:pt x="97" y="61"/>
                      <a:pt x="107" y="51"/>
                      <a:pt x="107" y="5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Oval 33"/>
              <p:cNvSpPr>
                <a:spLocks noChangeArrowheads="1"/>
              </p:cNvSpPr>
              <p:nvPr/>
            </p:nvSpPr>
            <p:spPr bwMode="auto">
              <a:xfrm>
                <a:off x="5059" y="3575"/>
                <a:ext cx="66" cy="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Oval 34"/>
              <p:cNvSpPr>
                <a:spLocks noChangeArrowheads="1"/>
              </p:cNvSpPr>
              <p:nvPr/>
            </p:nvSpPr>
            <p:spPr bwMode="auto">
              <a:xfrm>
                <a:off x="5070" y="3586"/>
                <a:ext cx="42" cy="47"/>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
              <p:cNvSpPr/>
              <p:nvPr/>
            </p:nvSpPr>
            <p:spPr bwMode="auto">
              <a:xfrm>
                <a:off x="4917" y="3652"/>
                <a:ext cx="101" cy="101"/>
              </a:xfrm>
              <a:custGeom>
                <a:avLst/>
                <a:gdLst>
                  <a:gd name="T0" fmla="*/ 56 w 57"/>
                  <a:gd name="T1" fmla="*/ 51 h 54"/>
                  <a:gd name="T2" fmla="*/ 9 w 57"/>
                  <a:gd name="T3" fmla="*/ 0 h 54"/>
                  <a:gd name="T4" fmla="*/ 53 w 57"/>
                  <a:gd name="T5" fmla="*/ 54 h 54"/>
                  <a:gd name="T6" fmla="*/ 56 w 57"/>
                  <a:gd name="T7" fmla="*/ 51 h 54"/>
                </a:gdLst>
                <a:ahLst/>
                <a:cxnLst>
                  <a:cxn ang="0">
                    <a:pos x="T0" y="T1"/>
                  </a:cxn>
                  <a:cxn ang="0">
                    <a:pos x="T2" y="T3"/>
                  </a:cxn>
                  <a:cxn ang="0">
                    <a:pos x="T4" y="T5"/>
                  </a:cxn>
                  <a:cxn ang="0">
                    <a:pos x="T6" y="T7"/>
                  </a:cxn>
                </a:cxnLst>
                <a:rect l="0" t="0" r="r" b="b"/>
                <a:pathLst>
                  <a:path w="57" h="54">
                    <a:moveTo>
                      <a:pt x="56" y="51"/>
                    </a:moveTo>
                    <a:cubicBezTo>
                      <a:pt x="56" y="51"/>
                      <a:pt x="57" y="13"/>
                      <a:pt x="9" y="0"/>
                    </a:cubicBezTo>
                    <a:cubicBezTo>
                      <a:pt x="9" y="0"/>
                      <a:pt x="0" y="49"/>
                      <a:pt x="53" y="54"/>
                    </a:cubicBezTo>
                    <a:cubicBezTo>
                      <a:pt x="56" y="51"/>
                      <a:pt x="56" y="51"/>
                      <a:pt x="56" y="5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6"/>
              <p:cNvSpPr/>
              <p:nvPr/>
            </p:nvSpPr>
            <p:spPr bwMode="auto">
              <a:xfrm>
                <a:off x="1356" y="3306"/>
                <a:ext cx="193" cy="496"/>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7"/>
              <p:cNvSpPr/>
              <p:nvPr/>
            </p:nvSpPr>
            <p:spPr bwMode="auto">
              <a:xfrm>
                <a:off x="1352" y="3415"/>
                <a:ext cx="201" cy="368"/>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8"/>
              <p:cNvSpPr/>
              <p:nvPr/>
            </p:nvSpPr>
            <p:spPr bwMode="auto">
              <a:xfrm>
                <a:off x="1471" y="3393"/>
                <a:ext cx="165" cy="364"/>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9"/>
              <p:cNvSpPr/>
              <p:nvPr/>
            </p:nvSpPr>
            <p:spPr bwMode="auto">
              <a:xfrm>
                <a:off x="1457" y="3258"/>
                <a:ext cx="165" cy="364"/>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40"/>
              <p:cNvSpPr/>
              <p:nvPr/>
            </p:nvSpPr>
            <p:spPr bwMode="auto">
              <a:xfrm>
                <a:off x="1452" y="3640"/>
                <a:ext cx="106" cy="181"/>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41"/>
              <p:cNvSpPr/>
              <p:nvPr/>
            </p:nvSpPr>
            <p:spPr bwMode="auto">
              <a:xfrm>
                <a:off x="1205" y="3319"/>
                <a:ext cx="238" cy="171"/>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42"/>
              <p:cNvSpPr/>
              <p:nvPr/>
            </p:nvSpPr>
            <p:spPr bwMode="auto">
              <a:xfrm>
                <a:off x="1205" y="3319"/>
                <a:ext cx="238" cy="171"/>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43"/>
              <p:cNvSpPr/>
              <p:nvPr/>
            </p:nvSpPr>
            <p:spPr bwMode="auto">
              <a:xfrm>
                <a:off x="1221" y="3098"/>
                <a:ext cx="218" cy="255"/>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44"/>
              <p:cNvSpPr/>
              <p:nvPr/>
            </p:nvSpPr>
            <p:spPr bwMode="auto">
              <a:xfrm>
                <a:off x="1221" y="3098"/>
                <a:ext cx="218" cy="255"/>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45"/>
              <p:cNvSpPr/>
              <p:nvPr/>
            </p:nvSpPr>
            <p:spPr bwMode="auto">
              <a:xfrm>
                <a:off x="1530" y="3079"/>
                <a:ext cx="214" cy="293"/>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46"/>
              <p:cNvSpPr/>
              <p:nvPr/>
            </p:nvSpPr>
            <p:spPr bwMode="auto">
              <a:xfrm>
                <a:off x="1530" y="3079"/>
                <a:ext cx="214" cy="293"/>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47"/>
              <p:cNvSpPr/>
              <p:nvPr/>
            </p:nvSpPr>
            <p:spPr bwMode="auto">
              <a:xfrm>
                <a:off x="1571" y="3274"/>
                <a:ext cx="255" cy="164"/>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48"/>
              <p:cNvSpPr/>
              <p:nvPr/>
            </p:nvSpPr>
            <p:spPr bwMode="auto">
              <a:xfrm>
                <a:off x="1571" y="3263"/>
                <a:ext cx="255" cy="175"/>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49"/>
              <p:cNvSpPr/>
              <p:nvPr/>
            </p:nvSpPr>
            <p:spPr bwMode="auto">
              <a:xfrm>
                <a:off x="1482" y="2929"/>
                <a:ext cx="89" cy="394"/>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0"/>
              <p:cNvSpPr/>
              <p:nvPr/>
            </p:nvSpPr>
            <p:spPr bwMode="auto">
              <a:xfrm>
                <a:off x="1381" y="2929"/>
                <a:ext cx="101" cy="394"/>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1"/>
              <p:cNvSpPr/>
              <p:nvPr/>
            </p:nvSpPr>
            <p:spPr bwMode="auto">
              <a:xfrm>
                <a:off x="1471" y="3273"/>
                <a:ext cx="75" cy="324"/>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2"/>
              <p:cNvSpPr/>
              <p:nvPr/>
            </p:nvSpPr>
            <p:spPr bwMode="auto">
              <a:xfrm>
                <a:off x="771"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
              <p:cNvSpPr/>
              <p:nvPr/>
            </p:nvSpPr>
            <p:spPr bwMode="auto">
              <a:xfrm>
                <a:off x="771"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4"/>
              <p:cNvSpPr/>
              <p:nvPr/>
            </p:nvSpPr>
            <p:spPr bwMode="auto">
              <a:xfrm>
                <a:off x="477" y="3040"/>
                <a:ext cx="326" cy="16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5"/>
              <p:cNvSpPr/>
              <p:nvPr/>
            </p:nvSpPr>
            <p:spPr bwMode="auto">
              <a:xfrm>
                <a:off x="477" y="3040"/>
                <a:ext cx="326" cy="16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6"/>
              <p:cNvSpPr/>
              <p:nvPr/>
            </p:nvSpPr>
            <p:spPr bwMode="auto">
              <a:xfrm>
                <a:off x="477" y="3132"/>
                <a:ext cx="326" cy="156"/>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7"/>
              <p:cNvSpPr/>
              <p:nvPr/>
            </p:nvSpPr>
            <p:spPr bwMode="auto">
              <a:xfrm>
                <a:off x="477" y="3132"/>
                <a:ext cx="326" cy="156"/>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8"/>
              <p:cNvSpPr/>
              <p:nvPr/>
            </p:nvSpPr>
            <p:spPr bwMode="auto">
              <a:xfrm>
                <a:off x="601" y="2910"/>
                <a:ext cx="202" cy="272"/>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9"/>
              <p:cNvSpPr/>
              <p:nvPr/>
            </p:nvSpPr>
            <p:spPr bwMode="auto">
              <a:xfrm>
                <a:off x="601" y="2910"/>
                <a:ext cx="202" cy="272"/>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60"/>
              <p:cNvSpPr/>
              <p:nvPr/>
            </p:nvSpPr>
            <p:spPr bwMode="auto">
              <a:xfrm>
                <a:off x="601" y="2910"/>
                <a:ext cx="202" cy="272"/>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61"/>
              <p:cNvSpPr/>
              <p:nvPr/>
            </p:nvSpPr>
            <p:spPr bwMode="auto">
              <a:xfrm>
                <a:off x="601" y="2910"/>
                <a:ext cx="202" cy="272"/>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62"/>
              <p:cNvSpPr/>
              <p:nvPr/>
            </p:nvSpPr>
            <p:spPr bwMode="auto">
              <a:xfrm>
                <a:off x="808" y="2813"/>
                <a:ext cx="98" cy="415"/>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63"/>
              <p:cNvSpPr/>
              <p:nvPr/>
            </p:nvSpPr>
            <p:spPr bwMode="auto">
              <a:xfrm>
                <a:off x="808" y="2813"/>
                <a:ext cx="98" cy="415"/>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64"/>
              <p:cNvSpPr/>
              <p:nvPr/>
            </p:nvSpPr>
            <p:spPr bwMode="auto">
              <a:xfrm>
                <a:off x="705" y="2813"/>
                <a:ext cx="109" cy="415"/>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65"/>
              <p:cNvSpPr/>
              <p:nvPr/>
            </p:nvSpPr>
            <p:spPr bwMode="auto">
              <a:xfrm>
                <a:off x="705" y="2813"/>
                <a:ext cx="109" cy="415"/>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66"/>
              <p:cNvSpPr/>
              <p:nvPr/>
            </p:nvSpPr>
            <p:spPr bwMode="auto">
              <a:xfrm>
                <a:off x="792" y="3136"/>
                <a:ext cx="300" cy="195"/>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67"/>
              <p:cNvSpPr/>
              <p:nvPr/>
            </p:nvSpPr>
            <p:spPr bwMode="auto">
              <a:xfrm>
                <a:off x="792" y="3136"/>
                <a:ext cx="300" cy="195"/>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68"/>
              <p:cNvSpPr/>
              <p:nvPr/>
            </p:nvSpPr>
            <p:spPr bwMode="auto">
              <a:xfrm>
                <a:off x="785" y="3173"/>
                <a:ext cx="307" cy="210"/>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69"/>
              <p:cNvSpPr/>
              <p:nvPr/>
            </p:nvSpPr>
            <p:spPr bwMode="auto">
              <a:xfrm>
                <a:off x="785" y="3173"/>
                <a:ext cx="307" cy="210"/>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70"/>
              <p:cNvSpPr/>
              <p:nvPr/>
            </p:nvSpPr>
            <p:spPr bwMode="auto">
              <a:xfrm>
                <a:off x="822" y="2910"/>
                <a:ext cx="204" cy="272"/>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71"/>
              <p:cNvSpPr/>
              <p:nvPr/>
            </p:nvSpPr>
            <p:spPr bwMode="auto">
              <a:xfrm>
                <a:off x="822" y="2910"/>
                <a:ext cx="204" cy="272"/>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72"/>
              <p:cNvSpPr/>
              <p:nvPr/>
            </p:nvSpPr>
            <p:spPr bwMode="auto">
              <a:xfrm>
                <a:off x="822" y="2910"/>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73"/>
              <p:cNvSpPr/>
              <p:nvPr/>
            </p:nvSpPr>
            <p:spPr bwMode="auto">
              <a:xfrm>
                <a:off x="822" y="2910"/>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74"/>
              <p:cNvSpPr/>
              <p:nvPr/>
            </p:nvSpPr>
            <p:spPr bwMode="auto">
              <a:xfrm>
                <a:off x="824" y="3055"/>
                <a:ext cx="328" cy="90"/>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75"/>
              <p:cNvSpPr/>
              <p:nvPr/>
            </p:nvSpPr>
            <p:spPr bwMode="auto">
              <a:xfrm>
                <a:off x="824" y="3055"/>
                <a:ext cx="328" cy="90"/>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76"/>
              <p:cNvSpPr/>
              <p:nvPr/>
            </p:nvSpPr>
            <p:spPr bwMode="auto">
              <a:xfrm>
                <a:off x="824" y="3128"/>
                <a:ext cx="328" cy="105"/>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77"/>
              <p:cNvSpPr/>
              <p:nvPr/>
            </p:nvSpPr>
            <p:spPr bwMode="auto">
              <a:xfrm>
                <a:off x="824" y="3128"/>
                <a:ext cx="328" cy="105"/>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78"/>
              <p:cNvSpPr/>
              <p:nvPr/>
            </p:nvSpPr>
            <p:spPr bwMode="auto">
              <a:xfrm>
                <a:off x="562" y="3122"/>
                <a:ext cx="260" cy="248"/>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79"/>
              <p:cNvSpPr/>
              <p:nvPr/>
            </p:nvSpPr>
            <p:spPr bwMode="auto">
              <a:xfrm>
                <a:off x="562" y="3122"/>
                <a:ext cx="260" cy="248"/>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80"/>
              <p:cNvSpPr/>
              <p:nvPr/>
            </p:nvSpPr>
            <p:spPr bwMode="auto">
              <a:xfrm>
                <a:off x="562" y="3147"/>
                <a:ext cx="275" cy="238"/>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81"/>
              <p:cNvSpPr/>
              <p:nvPr/>
            </p:nvSpPr>
            <p:spPr bwMode="auto">
              <a:xfrm>
                <a:off x="562" y="3147"/>
                <a:ext cx="275" cy="238"/>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82"/>
              <p:cNvSpPr/>
              <p:nvPr/>
            </p:nvSpPr>
            <p:spPr bwMode="auto">
              <a:xfrm>
                <a:off x="718" y="3102"/>
                <a:ext cx="188" cy="174"/>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83"/>
              <p:cNvSpPr>
                <a:spLocks noEditPoints="1"/>
              </p:cNvSpPr>
              <p:nvPr/>
            </p:nvSpPr>
            <p:spPr bwMode="auto">
              <a:xfrm>
                <a:off x="824" y="2910"/>
                <a:ext cx="328" cy="421"/>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84"/>
              <p:cNvSpPr>
                <a:spLocks noEditPoints="1"/>
              </p:cNvSpPr>
              <p:nvPr/>
            </p:nvSpPr>
            <p:spPr bwMode="auto">
              <a:xfrm>
                <a:off x="824" y="2910"/>
                <a:ext cx="328" cy="421"/>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85"/>
              <p:cNvSpPr/>
              <p:nvPr/>
            </p:nvSpPr>
            <p:spPr bwMode="auto">
              <a:xfrm>
                <a:off x="799" y="3274"/>
                <a:ext cx="43" cy="55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86"/>
              <p:cNvSpPr/>
              <p:nvPr/>
            </p:nvSpPr>
            <p:spPr bwMode="auto">
              <a:xfrm>
                <a:off x="810" y="2813"/>
                <a:ext cx="87" cy="294"/>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87"/>
              <p:cNvSpPr/>
              <p:nvPr/>
            </p:nvSpPr>
            <p:spPr bwMode="auto">
              <a:xfrm>
                <a:off x="799" y="2813"/>
                <a:ext cx="15" cy="298"/>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88"/>
              <p:cNvSpPr/>
              <p:nvPr/>
            </p:nvSpPr>
            <p:spPr bwMode="auto">
              <a:xfrm>
                <a:off x="872" y="3162"/>
                <a:ext cx="220" cy="16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89"/>
              <p:cNvSpPr/>
              <p:nvPr/>
            </p:nvSpPr>
            <p:spPr bwMode="auto">
              <a:xfrm>
                <a:off x="824" y="3222"/>
                <a:ext cx="268" cy="161"/>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90"/>
              <p:cNvSpPr/>
              <p:nvPr/>
            </p:nvSpPr>
            <p:spPr bwMode="auto">
              <a:xfrm>
                <a:off x="838" y="2910"/>
                <a:ext cx="188" cy="207"/>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91"/>
              <p:cNvSpPr>
                <a:spLocks noEditPoints="1"/>
              </p:cNvSpPr>
              <p:nvPr/>
            </p:nvSpPr>
            <p:spPr bwMode="auto">
              <a:xfrm>
                <a:off x="849" y="2910"/>
                <a:ext cx="177" cy="254"/>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92"/>
              <p:cNvSpPr/>
              <p:nvPr/>
            </p:nvSpPr>
            <p:spPr bwMode="auto">
              <a:xfrm>
                <a:off x="847" y="3055"/>
                <a:ext cx="305" cy="90"/>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93"/>
              <p:cNvSpPr/>
              <p:nvPr/>
            </p:nvSpPr>
            <p:spPr bwMode="auto">
              <a:xfrm>
                <a:off x="851" y="3130"/>
                <a:ext cx="301" cy="103"/>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94"/>
              <p:cNvSpPr/>
              <p:nvPr/>
            </p:nvSpPr>
            <p:spPr bwMode="auto">
              <a:xfrm>
                <a:off x="799" y="3276"/>
                <a:ext cx="2" cy="8"/>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95"/>
              <p:cNvSpPr/>
              <p:nvPr/>
            </p:nvSpPr>
            <p:spPr bwMode="auto">
              <a:xfrm>
                <a:off x="799" y="3102"/>
                <a:ext cx="94" cy="174"/>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96"/>
              <p:cNvSpPr/>
              <p:nvPr/>
            </p:nvSpPr>
            <p:spPr bwMode="auto">
              <a:xfrm>
                <a:off x="4004"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97"/>
              <p:cNvSpPr/>
              <p:nvPr/>
            </p:nvSpPr>
            <p:spPr bwMode="auto">
              <a:xfrm>
                <a:off x="4004"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98"/>
              <p:cNvSpPr/>
              <p:nvPr/>
            </p:nvSpPr>
            <p:spPr bwMode="auto">
              <a:xfrm>
                <a:off x="3710" y="3040"/>
                <a:ext cx="326" cy="169"/>
              </a:xfrm>
              <a:custGeom>
                <a:avLst/>
                <a:gdLst>
                  <a:gd name="T0" fmla="*/ 326 w 326"/>
                  <a:gd name="T1" fmla="*/ 129 h 169"/>
                  <a:gd name="T2" fmla="*/ 247 w 326"/>
                  <a:gd name="T3" fmla="*/ 52 h 169"/>
                  <a:gd name="T4" fmla="*/ 238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7" y="52"/>
                    </a:lnTo>
                    <a:lnTo>
                      <a:pt x="238"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99"/>
              <p:cNvSpPr/>
              <p:nvPr/>
            </p:nvSpPr>
            <p:spPr bwMode="auto">
              <a:xfrm>
                <a:off x="3710" y="3040"/>
                <a:ext cx="326" cy="169"/>
              </a:xfrm>
              <a:custGeom>
                <a:avLst/>
                <a:gdLst>
                  <a:gd name="T0" fmla="*/ 326 w 326"/>
                  <a:gd name="T1" fmla="*/ 129 h 169"/>
                  <a:gd name="T2" fmla="*/ 247 w 326"/>
                  <a:gd name="T3" fmla="*/ 52 h 169"/>
                  <a:gd name="T4" fmla="*/ 238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7" y="52"/>
                    </a:lnTo>
                    <a:lnTo>
                      <a:pt x="238" y="94"/>
                    </a:lnTo>
                    <a:lnTo>
                      <a:pt x="190"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00"/>
              <p:cNvSpPr/>
              <p:nvPr/>
            </p:nvSpPr>
            <p:spPr bwMode="auto">
              <a:xfrm>
                <a:off x="3710" y="3132"/>
                <a:ext cx="326" cy="156"/>
              </a:xfrm>
              <a:custGeom>
                <a:avLst/>
                <a:gdLst>
                  <a:gd name="T0" fmla="*/ 310 w 326"/>
                  <a:gd name="T1" fmla="*/ 112 h 156"/>
                  <a:gd name="T2" fmla="*/ 208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8"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01"/>
              <p:cNvSpPr/>
              <p:nvPr/>
            </p:nvSpPr>
            <p:spPr bwMode="auto">
              <a:xfrm>
                <a:off x="3710" y="3132"/>
                <a:ext cx="326" cy="156"/>
              </a:xfrm>
              <a:custGeom>
                <a:avLst/>
                <a:gdLst>
                  <a:gd name="T0" fmla="*/ 310 w 326"/>
                  <a:gd name="T1" fmla="*/ 112 h 156"/>
                  <a:gd name="T2" fmla="*/ 208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8" y="144"/>
                    </a:lnTo>
                    <a:lnTo>
                      <a:pt x="216" y="103"/>
                    </a:lnTo>
                    <a:lnTo>
                      <a:pt x="138" y="156"/>
                    </a:lnTo>
                    <a:lnTo>
                      <a:pt x="151" y="103"/>
                    </a:lnTo>
                    <a:lnTo>
                      <a:pt x="89"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02"/>
              <p:cNvSpPr/>
              <p:nvPr/>
            </p:nvSpPr>
            <p:spPr bwMode="auto">
              <a:xfrm>
                <a:off x="3834" y="2910"/>
                <a:ext cx="202" cy="272"/>
              </a:xfrm>
              <a:custGeom>
                <a:avLst/>
                <a:gdLst>
                  <a:gd name="T0" fmla="*/ 178 w 202"/>
                  <a:gd name="T1" fmla="*/ 135 h 272"/>
                  <a:gd name="T2" fmla="*/ 154 w 202"/>
                  <a:gd name="T3" fmla="*/ 154 h 272"/>
                  <a:gd name="T4" fmla="*/ 162 w 202"/>
                  <a:gd name="T5" fmla="*/ 85 h 272"/>
                  <a:gd name="T6" fmla="*/ 133 w 202"/>
                  <a:gd name="T7" fmla="*/ 109 h 272"/>
                  <a:gd name="T8" fmla="*/ 140 w 202"/>
                  <a:gd name="T9" fmla="*/ 55 h 272"/>
                  <a:gd name="T10" fmla="*/ 0 w 202"/>
                  <a:gd name="T11" fmla="*/ 0 h 272"/>
                  <a:gd name="T12" fmla="*/ 202 w 202"/>
                  <a:gd name="T13" fmla="*/ 272 h 272"/>
                  <a:gd name="T14" fmla="*/ 178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8" y="135"/>
                    </a:moveTo>
                    <a:lnTo>
                      <a:pt x="154" y="154"/>
                    </a:lnTo>
                    <a:lnTo>
                      <a:pt x="162" y="85"/>
                    </a:lnTo>
                    <a:lnTo>
                      <a:pt x="133" y="109"/>
                    </a:lnTo>
                    <a:lnTo>
                      <a:pt x="140" y="55"/>
                    </a:lnTo>
                    <a:lnTo>
                      <a:pt x="0" y="0"/>
                    </a:lnTo>
                    <a:lnTo>
                      <a:pt x="202" y="272"/>
                    </a:lnTo>
                    <a:lnTo>
                      <a:pt x="178"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03"/>
              <p:cNvSpPr/>
              <p:nvPr/>
            </p:nvSpPr>
            <p:spPr bwMode="auto">
              <a:xfrm>
                <a:off x="3834" y="2910"/>
                <a:ext cx="202" cy="272"/>
              </a:xfrm>
              <a:custGeom>
                <a:avLst/>
                <a:gdLst>
                  <a:gd name="T0" fmla="*/ 178 w 202"/>
                  <a:gd name="T1" fmla="*/ 135 h 272"/>
                  <a:gd name="T2" fmla="*/ 154 w 202"/>
                  <a:gd name="T3" fmla="*/ 154 h 272"/>
                  <a:gd name="T4" fmla="*/ 162 w 202"/>
                  <a:gd name="T5" fmla="*/ 85 h 272"/>
                  <a:gd name="T6" fmla="*/ 133 w 202"/>
                  <a:gd name="T7" fmla="*/ 109 h 272"/>
                  <a:gd name="T8" fmla="*/ 140 w 202"/>
                  <a:gd name="T9" fmla="*/ 55 h 272"/>
                  <a:gd name="T10" fmla="*/ 0 w 202"/>
                  <a:gd name="T11" fmla="*/ 0 h 272"/>
                  <a:gd name="T12" fmla="*/ 202 w 202"/>
                  <a:gd name="T13" fmla="*/ 272 h 272"/>
                  <a:gd name="T14" fmla="*/ 178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8" y="135"/>
                    </a:moveTo>
                    <a:lnTo>
                      <a:pt x="154" y="154"/>
                    </a:lnTo>
                    <a:lnTo>
                      <a:pt x="162" y="85"/>
                    </a:lnTo>
                    <a:lnTo>
                      <a:pt x="133" y="109"/>
                    </a:lnTo>
                    <a:lnTo>
                      <a:pt x="140" y="55"/>
                    </a:lnTo>
                    <a:lnTo>
                      <a:pt x="0" y="0"/>
                    </a:lnTo>
                    <a:lnTo>
                      <a:pt x="202" y="272"/>
                    </a:lnTo>
                    <a:lnTo>
                      <a:pt x="178"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04"/>
              <p:cNvSpPr/>
              <p:nvPr/>
            </p:nvSpPr>
            <p:spPr bwMode="auto">
              <a:xfrm>
                <a:off x="3834" y="2910"/>
                <a:ext cx="202" cy="272"/>
              </a:xfrm>
              <a:custGeom>
                <a:avLst/>
                <a:gdLst>
                  <a:gd name="T0" fmla="*/ 75 w 202"/>
                  <a:gd name="T1" fmla="*/ 220 h 272"/>
                  <a:gd name="T2" fmla="*/ 98 w 202"/>
                  <a:gd name="T3" fmla="*/ 201 h 272"/>
                  <a:gd name="T4" fmla="*/ 32 w 202"/>
                  <a:gd name="T5" fmla="*/ 194 h 272"/>
                  <a:gd name="T6" fmla="*/ 61 w 202"/>
                  <a:gd name="T7" fmla="*/ 169 h 272"/>
                  <a:gd name="T8" fmla="*/ 9 w 202"/>
                  <a:gd name="T9" fmla="*/ 164 h 272"/>
                  <a:gd name="T10" fmla="*/ 0 w 202"/>
                  <a:gd name="T11" fmla="*/ 0 h 272"/>
                  <a:gd name="T12" fmla="*/ 202 w 202"/>
                  <a:gd name="T13" fmla="*/ 272 h 272"/>
                  <a:gd name="T14" fmla="*/ 75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5" y="220"/>
                    </a:moveTo>
                    <a:lnTo>
                      <a:pt x="98" y="201"/>
                    </a:lnTo>
                    <a:lnTo>
                      <a:pt x="32" y="194"/>
                    </a:lnTo>
                    <a:lnTo>
                      <a:pt x="61" y="169"/>
                    </a:lnTo>
                    <a:lnTo>
                      <a:pt x="9" y="164"/>
                    </a:lnTo>
                    <a:lnTo>
                      <a:pt x="0" y="0"/>
                    </a:lnTo>
                    <a:lnTo>
                      <a:pt x="202" y="272"/>
                    </a:lnTo>
                    <a:lnTo>
                      <a:pt x="75"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05"/>
              <p:cNvSpPr/>
              <p:nvPr/>
            </p:nvSpPr>
            <p:spPr bwMode="auto">
              <a:xfrm>
                <a:off x="3834" y="2910"/>
                <a:ext cx="202" cy="272"/>
              </a:xfrm>
              <a:custGeom>
                <a:avLst/>
                <a:gdLst>
                  <a:gd name="T0" fmla="*/ 75 w 202"/>
                  <a:gd name="T1" fmla="*/ 220 h 272"/>
                  <a:gd name="T2" fmla="*/ 98 w 202"/>
                  <a:gd name="T3" fmla="*/ 201 h 272"/>
                  <a:gd name="T4" fmla="*/ 32 w 202"/>
                  <a:gd name="T5" fmla="*/ 194 h 272"/>
                  <a:gd name="T6" fmla="*/ 61 w 202"/>
                  <a:gd name="T7" fmla="*/ 169 h 272"/>
                  <a:gd name="T8" fmla="*/ 9 w 202"/>
                  <a:gd name="T9" fmla="*/ 164 h 272"/>
                  <a:gd name="T10" fmla="*/ 0 w 202"/>
                  <a:gd name="T11" fmla="*/ 0 h 272"/>
                  <a:gd name="T12" fmla="*/ 202 w 202"/>
                  <a:gd name="T13" fmla="*/ 272 h 272"/>
                  <a:gd name="T14" fmla="*/ 75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5" y="220"/>
                    </a:moveTo>
                    <a:lnTo>
                      <a:pt x="98" y="201"/>
                    </a:lnTo>
                    <a:lnTo>
                      <a:pt x="32" y="194"/>
                    </a:lnTo>
                    <a:lnTo>
                      <a:pt x="61" y="169"/>
                    </a:lnTo>
                    <a:lnTo>
                      <a:pt x="9" y="164"/>
                    </a:lnTo>
                    <a:lnTo>
                      <a:pt x="0" y="0"/>
                    </a:lnTo>
                    <a:lnTo>
                      <a:pt x="202" y="272"/>
                    </a:lnTo>
                    <a:lnTo>
                      <a:pt x="75"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06"/>
              <p:cNvSpPr/>
              <p:nvPr/>
            </p:nvSpPr>
            <p:spPr bwMode="auto">
              <a:xfrm>
                <a:off x="4042" y="2813"/>
                <a:ext cx="97" cy="415"/>
              </a:xfrm>
              <a:custGeom>
                <a:avLst/>
                <a:gdLst>
                  <a:gd name="T0" fmla="*/ 74 w 97"/>
                  <a:gd name="T1" fmla="*/ 266 h 415"/>
                  <a:gd name="T2" fmla="*/ 39 w 97"/>
                  <a:gd name="T3" fmla="*/ 266 h 415"/>
                  <a:gd name="T4" fmla="*/ 95 w 97"/>
                  <a:gd name="T5" fmla="*/ 206 h 415"/>
                  <a:gd name="T6" fmla="*/ 53 w 97"/>
                  <a:gd name="T7" fmla="*/ 206 h 415"/>
                  <a:gd name="T8" fmla="*/ 97 w 97"/>
                  <a:gd name="T9" fmla="*/ 161 h 415"/>
                  <a:gd name="T10" fmla="*/ 5 w 97"/>
                  <a:gd name="T11" fmla="*/ 0 h 415"/>
                  <a:gd name="T12" fmla="*/ 0 w 97"/>
                  <a:gd name="T13" fmla="*/ 415 h 415"/>
                  <a:gd name="T14" fmla="*/ 74 w 97"/>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5">
                    <a:moveTo>
                      <a:pt x="74" y="266"/>
                    </a:moveTo>
                    <a:lnTo>
                      <a:pt x="39" y="266"/>
                    </a:lnTo>
                    <a:lnTo>
                      <a:pt x="95" y="206"/>
                    </a:lnTo>
                    <a:lnTo>
                      <a:pt x="53" y="206"/>
                    </a:lnTo>
                    <a:lnTo>
                      <a:pt x="97" y="161"/>
                    </a:lnTo>
                    <a:lnTo>
                      <a:pt x="5" y="0"/>
                    </a:lnTo>
                    <a:lnTo>
                      <a:pt x="0" y="415"/>
                    </a:lnTo>
                    <a:lnTo>
                      <a:pt x="74"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07"/>
              <p:cNvSpPr/>
              <p:nvPr/>
            </p:nvSpPr>
            <p:spPr bwMode="auto">
              <a:xfrm>
                <a:off x="4042" y="2813"/>
                <a:ext cx="97" cy="415"/>
              </a:xfrm>
              <a:custGeom>
                <a:avLst/>
                <a:gdLst>
                  <a:gd name="T0" fmla="*/ 74 w 97"/>
                  <a:gd name="T1" fmla="*/ 266 h 415"/>
                  <a:gd name="T2" fmla="*/ 39 w 97"/>
                  <a:gd name="T3" fmla="*/ 266 h 415"/>
                  <a:gd name="T4" fmla="*/ 95 w 97"/>
                  <a:gd name="T5" fmla="*/ 206 h 415"/>
                  <a:gd name="T6" fmla="*/ 53 w 97"/>
                  <a:gd name="T7" fmla="*/ 206 h 415"/>
                  <a:gd name="T8" fmla="*/ 97 w 97"/>
                  <a:gd name="T9" fmla="*/ 161 h 415"/>
                  <a:gd name="T10" fmla="*/ 5 w 97"/>
                  <a:gd name="T11" fmla="*/ 0 h 415"/>
                  <a:gd name="T12" fmla="*/ 0 w 97"/>
                  <a:gd name="T13" fmla="*/ 415 h 415"/>
                  <a:gd name="T14" fmla="*/ 74 w 97"/>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15">
                    <a:moveTo>
                      <a:pt x="74" y="266"/>
                    </a:moveTo>
                    <a:lnTo>
                      <a:pt x="39" y="266"/>
                    </a:lnTo>
                    <a:lnTo>
                      <a:pt x="95" y="206"/>
                    </a:lnTo>
                    <a:lnTo>
                      <a:pt x="53" y="206"/>
                    </a:lnTo>
                    <a:lnTo>
                      <a:pt x="97" y="161"/>
                    </a:lnTo>
                    <a:lnTo>
                      <a:pt x="5" y="0"/>
                    </a:lnTo>
                    <a:lnTo>
                      <a:pt x="0" y="415"/>
                    </a:lnTo>
                    <a:lnTo>
                      <a:pt x="74"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08"/>
              <p:cNvSpPr/>
              <p:nvPr/>
            </p:nvSpPr>
            <p:spPr bwMode="auto">
              <a:xfrm>
                <a:off x="3939" y="2813"/>
                <a:ext cx="108" cy="415"/>
              </a:xfrm>
              <a:custGeom>
                <a:avLst/>
                <a:gdLst>
                  <a:gd name="T0" fmla="*/ 21 w 108"/>
                  <a:gd name="T1" fmla="*/ 264 h 415"/>
                  <a:gd name="T2" fmla="*/ 57 w 108"/>
                  <a:gd name="T3" fmla="*/ 264 h 415"/>
                  <a:gd name="T4" fmla="*/ 2 w 108"/>
                  <a:gd name="T5" fmla="*/ 204 h 415"/>
                  <a:gd name="T6" fmla="*/ 44 w 108"/>
                  <a:gd name="T7" fmla="*/ 206 h 415"/>
                  <a:gd name="T8" fmla="*/ 0 w 108"/>
                  <a:gd name="T9" fmla="*/ 159 h 415"/>
                  <a:gd name="T10" fmla="*/ 108 w 108"/>
                  <a:gd name="T11" fmla="*/ 0 h 415"/>
                  <a:gd name="T12" fmla="*/ 103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7" y="264"/>
                    </a:lnTo>
                    <a:lnTo>
                      <a:pt x="2" y="204"/>
                    </a:lnTo>
                    <a:lnTo>
                      <a:pt x="44" y="206"/>
                    </a:lnTo>
                    <a:lnTo>
                      <a:pt x="0" y="159"/>
                    </a:lnTo>
                    <a:lnTo>
                      <a:pt x="108" y="0"/>
                    </a:lnTo>
                    <a:lnTo>
                      <a:pt x="103"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09"/>
              <p:cNvSpPr/>
              <p:nvPr/>
            </p:nvSpPr>
            <p:spPr bwMode="auto">
              <a:xfrm>
                <a:off x="3939" y="2813"/>
                <a:ext cx="108" cy="415"/>
              </a:xfrm>
              <a:custGeom>
                <a:avLst/>
                <a:gdLst>
                  <a:gd name="T0" fmla="*/ 21 w 108"/>
                  <a:gd name="T1" fmla="*/ 264 h 415"/>
                  <a:gd name="T2" fmla="*/ 57 w 108"/>
                  <a:gd name="T3" fmla="*/ 264 h 415"/>
                  <a:gd name="T4" fmla="*/ 2 w 108"/>
                  <a:gd name="T5" fmla="*/ 204 h 415"/>
                  <a:gd name="T6" fmla="*/ 44 w 108"/>
                  <a:gd name="T7" fmla="*/ 206 h 415"/>
                  <a:gd name="T8" fmla="*/ 0 w 108"/>
                  <a:gd name="T9" fmla="*/ 159 h 415"/>
                  <a:gd name="T10" fmla="*/ 108 w 108"/>
                  <a:gd name="T11" fmla="*/ 0 h 415"/>
                  <a:gd name="T12" fmla="*/ 103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7" y="264"/>
                    </a:lnTo>
                    <a:lnTo>
                      <a:pt x="2" y="204"/>
                    </a:lnTo>
                    <a:lnTo>
                      <a:pt x="44" y="206"/>
                    </a:lnTo>
                    <a:lnTo>
                      <a:pt x="0" y="159"/>
                    </a:lnTo>
                    <a:lnTo>
                      <a:pt x="108" y="0"/>
                    </a:lnTo>
                    <a:lnTo>
                      <a:pt x="103"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110"/>
              <p:cNvSpPr/>
              <p:nvPr/>
            </p:nvSpPr>
            <p:spPr bwMode="auto">
              <a:xfrm>
                <a:off x="4026" y="3136"/>
                <a:ext cx="299" cy="195"/>
              </a:xfrm>
              <a:custGeom>
                <a:avLst/>
                <a:gdLst>
                  <a:gd name="T0" fmla="*/ 25 w 299"/>
                  <a:gd name="T1" fmla="*/ 7 h 195"/>
                  <a:gd name="T2" fmla="*/ 131 w 299"/>
                  <a:gd name="T3" fmla="*/ 0 h 195"/>
                  <a:gd name="T4" fmla="*/ 113 w 299"/>
                  <a:gd name="T5" fmla="*/ 37 h 195"/>
                  <a:gd name="T6" fmla="*/ 200 w 299"/>
                  <a:gd name="T7" fmla="*/ 7 h 195"/>
                  <a:gd name="T8" fmla="*/ 179 w 299"/>
                  <a:gd name="T9" fmla="*/ 54 h 195"/>
                  <a:gd name="T10" fmla="*/ 246 w 299"/>
                  <a:gd name="T11" fmla="*/ 30 h 195"/>
                  <a:gd name="T12" fmla="*/ 299 w 299"/>
                  <a:gd name="T13" fmla="*/ 195 h 195"/>
                  <a:gd name="T14" fmla="*/ 0 w 299"/>
                  <a:gd name="T15" fmla="*/ 37 h 195"/>
                  <a:gd name="T16" fmla="*/ 25 w 299"/>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95">
                    <a:moveTo>
                      <a:pt x="25" y="7"/>
                    </a:moveTo>
                    <a:lnTo>
                      <a:pt x="131" y="0"/>
                    </a:lnTo>
                    <a:lnTo>
                      <a:pt x="113" y="37"/>
                    </a:lnTo>
                    <a:lnTo>
                      <a:pt x="200" y="7"/>
                    </a:lnTo>
                    <a:lnTo>
                      <a:pt x="179" y="54"/>
                    </a:lnTo>
                    <a:lnTo>
                      <a:pt x="246" y="30"/>
                    </a:lnTo>
                    <a:lnTo>
                      <a:pt x="299"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111"/>
              <p:cNvSpPr/>
              <p:nvPr/>
            </p:nvSpPr>
            <p:spPr bwMode="auto">
              <a:xfrm>
                <a:off x="4026" y="3136"/>
                <a:ext cx="299" cy="195"/>
              </a:xfrm>
              <a:custGeom>
                <a:avLst/>
                <a:gdLst>
                  <a:gd name="T0" fmla="*/ 25 w 299"/>
                  <a:gd name="T1" fmla="*/ 7 h 195"/>
                  <a:gd name="T2" fmla="*/ 131 w 299"/>
                  <a:gd name="T3" fmla="*/ 0 h 195"/>
                  <a:gd name="T4" fmla="*/ 113 w 299"/>
                  <a:gd name="T5" fmla="*/ 37 h 195"/>
                  <a:gd name="T6" fmla="*/ 200 w 299"/>
                  <a:gd name="T7" fmla="*/ 7 h 195"/>
                  <a:gd name="T8" fmla="*/ 179 w 299"/>
                  <a:gd name="T9" fmla="*/ 54 h 195"/>
                  <a:gd name="T10" fmla="*/ 246 w 299"/>
                  <a:gd name="T11" fmla="*/ 30 h 195"/>
                  <a:gd name="T12" fmla="*/ 299 w 299"/>
                  <a:gd name="T13" fmla="*/ 195 h 195"/>
                  <a:gd name="T14" fmla="*/ 0 w 299"/>
                  <a:gd name="T15" fmla="*/ 37 h 195"/>
                  <a:gd name="T16" fmla="*/ 25 w 299"/>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95">
                    <a:moveTo>
                      <a:pt x="25" y="7"/>
                    </a:moveTo>
                    <a:lnTo>
                      <a:pt x="131" y="0"/>
                    </a:lnTo>
                    <a:lnTo>
                      <a:pt x="113" y="37"/>
                    </a:lnTo>
                    <a:lnTo>
                      <a:pt x="200" y="7"/>
                    </a:lnTo>
                    <a:lnTo>
                      <a:pt x="179" y="54"/>
                    </a:lnTo>
                    <a:lnTo>
                      <a:pt x="246" y="30"/>
                    </a:lnTo>
                    <a:lnTo>
                      <a:pt x="299"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112"/>
              <p:cNvSpPr/>
              <p:nvPr/>
            </p:nvSpPr>
            <p:spPr bwMode="auto">
              <a:xfrm>
                <a:off x="4019" y="3173"/>
                <a:ext cx="306" cy="210"/>
              </a:xfrm>
              <a:custGeom>
                <a:avLst/>
                <a:gdLst>
                  <a:gd name="T0" fmla="*/ 0 w 306"/>
                  <a:gd name="T1" fmla="*/ 38 h 210"/>
                  <a:gd name="T2" fmla="*/ 60 w 306"/>
                  <a:gd name="T3" fmla="*/ 131 h 210"/>
                  <a:gd name="T4" fmla="*/ 76 w 306"/>
                  <a:gd name="T5" fmla="*/ 94 h 210"/>
                  <a:gd name="T6" fmla="*/ 106 w 306"/>
                  <a:gd name="T7" fmla="*/ 186 h 210"/>
                  <a:gd name="T8" fmla="*/ 127 w 306"/>
                  <a:gd name="T9" fmla="*/ 139 h 210"/>
                  <a:gd name="T10" fmla="*/ 150 w 306"/>
                  <a:gd name="T11" fmla="*/ 210 h 210"/>
                  <a:gd name="T12" fmla="*/ 306 w 306"/>
                  <a:gd name="T13" fmla="*/ 158 h 210"/>
                  <a:gd name="T14" fmla="*/ 7 w 306"/>
                  <a:gd name="T15" fmla="*/ 0 h 210"/>
                  <a:gd name="T16" fmla="*/ 0 w 306"/>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10">
                    <a:moveTo>
                      <a:pt x="0" y="38"/>
                    </a:moveTo>
                    <a:lnTo>
                      <a:pt x="60" y="131"/>
                    </a:lnTo>
                    <a:lnTo>
                      <a:pt x="76" y="94"/>
                    </a:lnTo>
                    <a:lnTo>
                      <a:pt x="106" y="186"/>
                    </a:lnTo>
                    <a:lnTo>
                      <a:pt x="127" y="139"/>
                    </a:lnTo>
                    <a:lnTo>
                      <a:pt x="150" y="210"/>
                    </a:lnTo>
                    <a:lnTo>
                      <a:pt x="306"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113"/>
              <p:cNvSpPr/>
              <p:nvPr/>
            </p:nvSpPr>
            <p:spPr bwMode="auto">
              <a:xfrm>
                <a:off x="4019" y="3173"/>
                <a:ext cx="306" cy="210"/>
              </a:xfrm>
              <a:custGeom>
                <a:avLst/>
                <a:gdLst>
                  <a:gd name="T0" fmla="*/ 0 w 306"/>
                  <a:gd name="T1" fmla="*/ 38 h 210"/>
                  <a:gd name="T2" fmla="*/ 60 w 306"/>
                  <a:gd name="T3" fmla="*/ 131 h 210"/>
                  <a:gd name="T4" fmla="*/ 76 w 306"/>
                  <a:gd name="T5" fmla="*/ 94 h 210"/>
                  <a:gd name="T6" fmla="*/ 106 w 306"/>
                  <a:gd name="T7" fmla="*/ 186 h 210"/>
                  <a:gd name="T8" fmla="*/ 127 w 306"/>
                  <a:gd name="T9" fmla="*/ 139 h 210"/>
                  <a:gd name="T10" fmla="*/ 150 w 306"/>
                  <a:gd name="T11" fmla="*/ 210 h 210"/>
                  <a:gd name="T12" fmla="*/ 306 w 306"/>
                  <a:gd name="T13" fmla="*/ 158 h 210"/>
                  <a:gd name="T14" fmla="*/ 7 w 306"/>
                  <a:gd name="T15" fmla="*/ 0 h 210"/>
                  <a:gd name="T16" fmla="*/ 0 w 306"/>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10">
                    <a:moveTo>
                      <a:pt x="0" y="38"/>
                    </a:moveTo>
                    <a:lnTo>
                      <a:pt x="60" y="131"/>
                    </a:lnTo>
                    <a:lnTo>
                      <a:pt x="76" y="94"/>
                    </a:lnTo>
                    <a:lnTo>
                      <a:pt x="106" y="186"/>
                    </a:lnTo>
                    <a:lnTo>
                      <a:pt x="127" y="139"/>
                    </a:lnTo>
                    <a:lnTo>
                      <a:pt x="150" y="210"/>
                    </a:lnTo>
                    <a:lnTo>
                      <a:pt x="306"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114"/>
              <p:cNvSpPr/>
              <p:nvPr/>
            </p:nvSpPr>
            <p:spPr bwMode="auto">
              <a:xfrm>
                <a:off x="4056" y="2910"/>
                <a:ext cx="204" cy="272"/>
              </a:xfrm>
              <a:custGeom>
                <a:avLst/>
                <a:gdLst>
                  <a:gd name="T0" fmla="*/ 26 w 204"/>
                  <a:gd name="T1" fmla="*/ 135 h 272"/>
                  <a:gd name="T2" fmla="*/ 49 w 204"/>
                  <a:gd name="T3" fmla="*/ 154 h 272"/>
                  <a:gd name="T4" fmla="*/ 42 w 204"/>
                  <a:gd name="T5" fmla="*/ 85 h 272"/>
                  <a:gd name="T6" fmla="*/ 69 w 204"/>
                  <a:gd name="T7" fmla="*/ 109 h 272"/>
                  <a:gd name="T8" fmla="*/ 64 w 204"/>
                  <a:gd name="T9" fmla="*/ 55 h 272"/>
                  <a:gd name="T10" fmla="*/ 204 w 204"/>
                  <a:gd name="T11" fmla="*/ 0 h 272"/>
                  <a:gd name="T12" fmla="*/ 0 w 204"/>
                  <a:gd name="T13" fmla="*/ 272 h 272"/>
                  <a:gd name="T14" fmla="*/ 26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6" y="135"/>
                    </a:moveTo>
                    <a:lnTo>
                      <a:pt x="49" y="154"/>
                    </a:lnTo>
                    <a:lnTo>
                      <a:pt x="42" y="85"/>
                    </a:lnTo>
                    <a:lnTo>
                      <a:pt x="69" y="109"/>
                    </a:lnTo>
                    <a:lnTo>
                      <a:pt x="64" y="55"/>
                    </a:lnTo>
                    <a:lnTo>
                      <a:pt x="204" y="0"/>
                    </a:lnTo>
                    <a:lnTo>
                      <a:pt x="0" y="272"/>
                    </a:lnTo>
                    <a:lnTo>
                      <a:pt x="26"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15"/>
              <p:cNvSpPr/>
              <p:nvPr/>
            </p:nvSpPr>
            <p:spPr bwMode="auto">
              <a:xfrm>
                <a:off x="4056" y="2910"/>
                <a:ext cx="204" cy="272"/>
              </a:xfrm>
              <a:custGeom>
                <a:avLst/>
                <a:gdLst>
                  <a:gd name="T0" fmla="*/ 26 w 204"/>
                  <a:gd name="T1" fmla="*/ 135 h 272"/>
                  <a:gd name="T2" fmla="*/ 49 w 204"/>
                  <a:gd name="T3" fmla="*/ 154 h 272"/>
                  <a:gd name="T4" fmla="*/ 42 w 204"/>
                  <a:gd name="T5" fmla="*/ 85 h 272"/>
                  <a:gd name="T6" fmla="*/ 69 w 204"/>
                  <a:gd name="T7" fmla="*/ 109 h 272"/>
                  <a:gd name="T8" fmla="*/ 64 w 204"/>
                  <a:gd name="T9" fmla="*/ 55 h 272"/>
                  <a:gd name="T10" fmla="*/ 204 w 204"/>
                  <a:gd name="T11" fmla="*/ 0 h 272"/>
                  <a:gd name="T12" fmla="*/ 0 w 204"/>
                  <a:gd name="T13" fmla="*/ 272 h 272"/>
                  <a:gd name="T14" fmla="*/ 26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6" y="135"/>
                    </a:moveTo>
                    <a:lnTo>
                      <a:pt x="49" y="154"/>
                    </a:lnTo>
                    <a:lnTo>
                      <a:pt x="42" y="85"/>
                    </a:lnTo>
                    <a:lnTo>
                      <a:pt x="69" y="109"/>
                    </a:lnTo>
                    <a:lnTo>
                      <a:pt x="64" y="55"/>
                    </a:lnTo>
                    <a:lnTo>
                      <a:pt x="204" y="0"/>
                    </a:lnTo>
                    <a:lnTo>
                      <a:pt x="0" y="272"/>
                    </a:lnTo>
                    <a:lnTo>
                      <a:pt x="2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16"/>
              <p:cNvSpPr/>
              <p:nvPr/>
            </p:nvSpPr>
            <p:spPr bwMode="auto">
              <a:xfrm>
                <a:off x="4056" y="2910"/>
                <a:ext cx="204" cy="272"/>
              </a:xfrm>
              <a:custGeom>
                <a:avLst/>
                <a:gdLst>
                  <a:gd name="T0" fmla="*/ 127 w 204"/>
                  <a:gd name="T1" fmla="*/ 220 h 272"/>
                  <a:gd name="T2" fmla="*/ 106 w 204"/>
                  <a:gd name="T3" fmla="*/ 201 h 272"/>
                  <a:gd name="T4" fmla="*/ 172 w 204"/>
                  <a:gd name="T5" fmla="*/ 194 h 272"/>
                  <a:gd name="T6" fmla="*/ 143 w 204"/>
                  <a:gd name="T7" fmla="*/ 169 h 272"/>
                  <a:gd name="T8" fmla="*/ 195 w 204"/>
                  <a:gd name="T9" fmla="*/ 164 h 272"/>
                  <a:gd name="T10" fmla="*/ 204 w 204"/>
                  <a:gd name="T11" fmla="*/ 0 h 272"/>
                  <a:gd name="T12" fmla="*/ 0 w 204"/>
                  <a:gd name="T13" fmla="*/ 272 h 272"/>
                  <a:gd name="T14" fmla="*/ 127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7" y="220"/>
                    </a:moveTo>
                    <a:lnTo>
                      <a:pt x="106" y="201"/>
                    </a:lnTo>
                    <a:lnTo>
                      <a:pt x="172" y="194"/>
                    </a:lnTo>
                    <a:lnTo>
                      <a:pt x="143" y="169"/>
                    </a:lnTo>
                    <a:lnTo>
                      <a:pt x="195" y="164"/>
                    </a:lnTo>
                    <a:lnTo>
                      <a:pt x="204" y="0"/>
                    </a:lnTo>
                    <a:lnTo>
                      <a:pt x="0" y="272"/>
                    </a:lnTo>
                    <a:lnTo>
                      <a:pt x="127"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117"/>
              <p:cNvSpPr/>
              <p:nvPr/>
            </p:nvSpPr>
            <p:spPr bwMode="auto">
              <a:xfrm>
                <a:off x="4056" y="2910"/>
                <a:ext cx="204" cy="272"/>
              </a:xfrm>
              <a:custGeom>
                <a:avLst/>
                <a:gdLst>
                  <a:gd name="T0" fmla="*/ 127 w 204"/>
                  <a:gd name="T1" fmla="*/ 220 h 272"/>
                  <a:gd name="T2" fmla="*/ 106 w 204"/>
                  <a:gd name="T3" fmla="*/ 201 h 272"/>
                  <a:gd name="T4" fmla="*/ 172 w 204"/>
                  <a:gd name="T5" fmla="*/ 194 h 272"/>
                  <a:gd name="T6" fmla="*/ 143 w 204"/>
                  <a:gd name="T7" fmla="*/ 169 h 272"/>
                  <a:gd name="T8" fmla="*/ 195 w 204"/>
                  <a:gd name="T9" fmla="*/ 164 h 272"/>
                  <a:gd name="T10" fmla="*/ 204 w 204"/>
                  <a:gd name="T11" fmla="*/ 0 h 272"/>
                  <a:gd name="T12" fmla="*/ 0 w 204"/>
                  <a:gd name="T13" fmla="*/ 272 h 272"/>
                  <a:gd name="T14" fmla="*/ 127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7" y="220"/>
                    </a:moveTo>
                    <a:lnTo>
                      <a:pt x="106" y="201"/>
                    </a:lnTo>
                    <a:lnTo>
                      <a:pt x="172" y="194"/>
                    </a:lnTo>
                    <a:lnTo>
                      <a:pt x="143" y="169"/>
                    </a:lnTo>
                    <a:lnTo>
                      <a:pt x="195" y="164"/>
                    </a:lnTo>
                    <a:lnTo>
                      <a:pt x="204" y="0"/>
                    </a:lnTo>
                    <a:lnTo>
                      <a:pt x="0" y="272"/>
                    </a:lnTo>
                    <a:lnTo>
                      <a:pt x="127"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118"/>
              <p:cNvSpPr/>
              <p:nvPr/>
            </p:nvSpPr>
            <p:spPr bwMode="auto">
              <a:xfrm>
                <a:off x="4058" y="3055"/>
                <a:ext cx="328" cy="90"/>
              </a:xfrm>
              <a:custGeom>
                <a:avLst/>
                <a:gdLst>
                  <a:gd name="T0" fmla="*/ 122 w 328"/>
                  <a:gd name="T1" fmla="*/ 17 h 90"/>
                  <a:gd name="T2" fmla="*/ 120 w 328"/>
                  <a:gd name="T3" fmla="*/ 47 h 90"/>
                  <a:gd name="T4" fmla="*/ 168 w 328"/>
                  <a:gd name="T5" fmla="*/ 0 h 90"/>
                  <a:gd name="T6" fmla="*/ 166 w 328"/>
                  <a:gd name="T7" fmla="*/ 37 h 90"/>
                  <a:gd name="T8" fmla="*/ 205 w 328"/>
                  <a:gd name="T9" fmla="*/ 2 h 90"/>
                  <a:gd name="T10" fmla="*/ 328 w 328"/>
                  <a:gd name="T11" fmla="*/ 90 h 90"/>
                  <a:gd name="T12" fmla="*/ 0 w 328"/>
                  <a:gd name="T13" fmla="*/ 73 h 90"/>
                  <a:gd name="T14" fmla="*/ 122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2" y="17"/>
                    </a:moveTo>
                    <a:lnTo>
                      <a:pt x="120" y="47"/>
                    </a:lnTo>
                    <a:lnTo>
                      <a:pt x="168" y="0"/>
                    </a:lnTo>
                    <a:lnTo>
                      <a:pt x="166" y="37"/>
                    </a:lnTo>
                    <a:lnTo>
                      <a:pt x="205" y="2"/>
                    </a:lnTo>
                    <a:lnTo>
                      <a:pt x="328" y="90"/>
                    </a:lnTo>
                    <a:lnTo>
                      <a:pt x="0" y="73"/>
                    </a:lnTo>
                    <a:lnTo>
                      <a:pt x="122" y="1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19"/>
              <p:cNvSpPr/>
              <p:nvPr/>
            </p:nvSpPr>
            <p:spPr bwMode="auto">
              <a:xfrm>
                <a:off x="4058" y="3055"/>
                <a:ext cx="328" cy="90"/>
              </a:xfrm>
              <a:custGeom>
                <a:avLst/>
                <a:gdLst>
                  <a:gd name="T0" fmla="*/ 122 w 328"/>
                  <a:gd name="T1" fmla="*/ 17 h 90"/>
                  <a:gd name="T2" fmla="*/ 120 w 328"/>
                  <a:gd name="T3" fmla="*/ 47 h 90"/>
                  <a:gd name="T4" fmla="*/ 168 w 328"/>
                  <a:gd name="T5" fmla="*/ 0 h 90"/>
                  <a:gd name="T6" fmla="*/ 166 w 328"/>
                  <a:gd name="T7" fmla="*/ 37 h 90"/>
                  <a:gd name="T8" fmla="*/ 205 w 328"/>
                  <a:gd name="T9" fmla="*/ 2 h 90"/>
                  <a:gd name="T10" fmla="*/ 328 w 328"/>
                  <a:gd name="T11" fmla="*/ 90 h 90"/>
                  <a:gd name="T12" fmla="*/ 0 w 328"/>
                  <a:gd name="T13" fmla="*/ 73 h 90"/>
                  <a:gd name="T14" fmla="*/ 122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2" y="17"/>
                    </a:moveTo>
                    <a:lnTo>
                      <a:pt x="120" y="47"/>
                    </a:lnTo>
                    <a:lnTo>
                      <a:pt x="168" y="0"/>
                    </a:lnTo>
                    <a:lnTo>
                      <a:pt x="166" y="37"/>
                    </a:lnTo>
                    <a:lnTo>
                      <a:pt x="205" y="2"/>
                    </a:lnTo>
                    <a:lnTo>
                      <a:pt x="328" y="90"/>
                    </a:lnTo>
                    <a:lnTo>
                      <a:pt x="0" y="73"/>
                    </a:lnTo>
                    <a:lnTo>
                      <a:pt x="122"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20"/>
              <p:cNvSpPr/>
              <p:nvPr/>
            </p:nvSpPr>
            <p:spPr bwMode="auto">
              <a:xfrm>
                <a:off x="4058" y="3128"/>
                <a:ext cx="328" cy="105"/>
              </a:xfrm>
              <a:custGeom>
                <a:avLst/>
                <a:gdLst>
                  <a:gd name="T0" fmla="*/ 115 w 328"/>
                  <a:gd name="T1" fmla="*/ 79 h 105"/>
                  <a:gd name="T2" fmla="*/ 117 w 328"/>
                  <a:gd name="T3" fmla="*/ 49 h 105"/>
                  <a:gd name="T4" fmla="*/ 159 w 328"/>
                  <a:gd name="T5" fmla="*/ 101 h 105"/>
                  <a:gd name="T6" fmla="*/ 163 w 328"/>
                  <a:gd name="T7" fmla="*/ 64 h 105"/>
                  <a:gd name="T8" fmla="*/ 196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59" y="101"/>
                    </a:lnTo>
                    <a:lnTo>
                      <a:pt x="163" y="64"/>
                    </a:lnTo>
                    <a:lnTo>
                      <a:pt x="196"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21"/>
              <p:cNvSpPr/>
              <p:nvPr/>
            </p:nvSpPr>
            <p:spPr bwMode="auto">
              <a:xfrm>
                <a:off x="4058" y="3128"/>
                <a:ext cx="328" cy="105"/>
              </a:xfrm>
              <a:custGeom>
                <a:avLst/>
                <a:gdLst>
                  <a:gd name="T0" fmla="*/ 115 w 328"/>
                  <a:gd name="T1" fmla="*/ 79 h 105"/>
                  <a:gd name="T2" fmla="*/ 117 w 328"/>
                  <a:gd name="T3" fmla="*/ 49 h 105"/>
                  <a:gd name="T4" fmla="*/ 159 w 328"/>
                  <a:gd name="T5" fmla="*/ 101 h 105"/>
                  <a:gd name="T6" fmla="*/ 163 w 328"/>
                  <a:gd name="T7" fmla="*/ 64 h 105"/>
                  <a:gd name="T8" fmla="*/ 196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59" y="101"/>
                    </a:lnTo>
                    <a:lnTo>
                      <a:pt x="163" y="64"/>
                    </a:lnTo>
                    <a:lnTo>
                      <a:pt x="196"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22"/>
              <p:cNvSpPr/>
              <p:nvPr/>
            </p:nvSpPr>
            <p:spPr bwMode="auto">
              <a:xfrm>
                <a:off x="3795" y="3122"/>
                <a:ext cx="261" cy="248"/>
              </a:xfrm>
              <a:custGeom>
                <a:avLst/>
                <a:gdLst>
                  <a:gd name="T0" fmla="*/ 231 w 261"/>
                  <a:gd name="T1" fmla="*/ 0 h 248"/>
                  <a:gd name="T2" fmla="*/ 124 w 261"/>
                  <a:gd name="T3" fmla="*/ 19 h 248"/>
                  <a:gd name="T4" fmla="*/ 149 w 261"/>
                  <a:gd name="T5" fmla="*/ 51 h 248"/>
                  <a:gd name="T6" fmla="*/ 59 w 261"/>
                  <a:gd name="T7" fmla="*/ 42 h 248"/>
                  <a:gd name="T8" fmla="*/ 89 w 261"/>
                  <a:gd name="T9" fmla="*/ 81 h 248"/>
                  <a:gd name="T10" fmla="*/ 18 w 261"/>
                  <a:gd name="T11" fmla="*/ 74 h 248"/>
                  <a:gd name="T12" fmla="*/ 0 w 261"/>
                  <a:gd name="T13" fmla="*/ 248 h 248"/>
                  <a:gd name="T14" fmla="*/ 261 w 261"/>
                  <a:gd name="T15" fmla="*/ 25 h 248"/>
                  <a:gd name="T16" fmla="*/ 231 w 261"/>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48">
                    <a:moveTo>
                      <a:pt x="231" y="0"/>
                    </a:moveTo>
                    <a:lnTo>
                      <a:pt x="124" y="19"/>
                    </a:lnTo>
                    <a:lnTo>
                      <a:pt x="149" y="51"/>
                    </a:lnTo>
                    <a:lnTo>
                      <a:pt x="59" y="42"/>
                    </a:lnTo>
                    <a:lnTo>
                      <a:pt x="89" y="81"/>
                    </a:lnTo>
                    <a:lnTo>
                      <a:pt x="18" y="74"/>
                    </a:lnTo>
                    <a:lnTo>
                      <a:pt x="0" y="248"/>
                    </a:lnTo>
                    <a:lnTo>
                      <a:pt x="261" y="25"/>
                    </a:lnTo>
                    <a:lnTo>
                      <a:pt x="231" y="0"/>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23"/>
              <p:cNvSpPr/>
              <p:nvPr/>
            </p:nvSpPr>
            <p:spPr bwMode="auto">
              <a:xfrm>
                <a:off x="3795" y="3122"/>
                <a:ext cx="261" cy="248"/>
              </a:xfrm>
              <a:custGeom>
                <a:avLst/>
                <a:gdLst>
                  <a:gd name="T0" fmla="*/ 231 w 261"/>
                  <a:gd name="T1" fmla="*/ 0 h 248"/>
                  <a:gd name="T2" fmla="*/ 124 w 261"/>
                  <a:gd name="T3" fmla="*/ 19 h 248"/>
                  <a:gd name="T4" fmla="*/ 149 w 261"/>
                  <a:gd name="T5" fmla="*/ 51 h 248"/>
                  <a:gd name="T6" fmla="*/ 59 w 261"/>
                  <a:gd name="T7" fmla="*/ 42 h 248"/>
                  <a:gd name="T8" fmla="*/ 89 w 261"/>
                  <a:gd name="T9" fmla="*/ 81 h 248"/>
                  <a:gd name="T10" fmla="*/ 18 w 261"/>
                  <a:gd name="T11" fmla="*/ 74 h 248"/>
                  <a:gd name="T12" fmla="*/ 0 w 261"/>
                  <a:gd name="T13" fmla="*/ 248 h 248"/>
                  <a:gd name="T14" fmla="*/ 261 w 261"/>
                  <a:gd name="T15" fmla="*/ 25 h 248"/>
                  <a:gd name="T16" fmla="*/ 231 w 261"/>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48">
                    <a:moveTo>
                      <a:pt x="231" y="0"/>
                    </a:moveTo>
                    <a:lnTo>
                      <a:pt x="124" y="19"/>
                    </a:lnTo>
                    <a:lnTo>
                      <a:pt x="149" y="51"/>
                    </a:lnTo>
                    <a:lnTo>
                      <a:pt x="59" y="42"/>
                    </a:lnTo>
                    <a:lnTo>
                      <a:pt x="89" y="81"/>
                    </a:lnTo>
                    <a:lnTo>
                      <a:pt x="18" y="74"/>
                    </a:lnTo>
                    <a:lnTo>
                      <a:pt x="0" y="248"/>
                    </a:lnTo>
                    <a:lnTo>
                      <a:pt x="261" y="25"/>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124"/>
              <p:cNvSpPr/>
              <p:nvPr/>
            </p:nvSpPr>
            <p:spPr bwMode="auto">
              <a:xfrm>
                <a:off x="3795" y="3147"/>
                <a:ext cx="275" cy="238"/>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1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1"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125"/>
              <p:cNvSpPr/>
              <p:nvPr/>
            </p:nvSpPr>
            <p:spPr bwMode="auto">
              <a:xfrm>
                <a:off x="3795" y="3147"/>
                <a:ext cx="275" cy="238"/>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1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1"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126"/>
              <p:cNvSpPr/>
              <p:nvPr/>
            </p:nvSpPr>
            <p:spPr bwMode="auto">
              <a:xfrm>
                <a:off x="3953" y="3102"/>
                <a:ext cx="186" cy="174"/>
              </a:xfrm>
              <a:custGeom>
                <a:avLst/>
                <a:gdLst>
                  <a:gd name="T0" fmla="*/ 73 w 105"/>
                  <a:gd name="T1" fmla="*/ 28 h 93"/>
                  <a:gd name="T2" fmla="*/ 57 w 105"/>
                  <a:gd name="T3" fmla="*/ 0 h 93"/>
                  <a:gd name="T4" fmla="*/ 39 w 105"/>
                  <a:gd name="T5" fmla="*/ 22 h 93"/>
                  <a:gd name="T6" fmla="*/ 33 w 105"/>
                  <a:gd name="T7" fmla="*/ 21 h 93"/>
                  <a:gd name="T8" fmla="*/ 32 w 105"/>
                  <a:gd name="T9" fmla="*/ 73 h 93"/>
                  <a:gd name="T10" fmla="*/ 49 w 105"/>
                  <a:gd name="T11" fmla="*/ 93 h 93"/>
                  <a:gd name="T12" fmla="*/ 65 w 105"/>
                  <a:gd name="T13" fmla="*/ 83 h 93"/>
                  <a:gd name="T14" fmla="*/ 69 w 105"/>
                  <a:gd name="T15" fmla="*/ 83 h 93"/>
                  <a:gd name="T16" fmla="*/ 73 w 105"/>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93">
                    <a:moveTo>
                      <a:pt x="73" y="28"/>
                    </a:moveTo>
                    <a:cubicBezTo>
                      <a:pt x="78" y="17"/>
                      <a:pt x="73" y="0"/>
                      <a:pt x="57" y="0"/>
                    </a:cubicBezTo>
                    <a:cubicBezTo>
                      <a:pt x="44" y="0"/>
                      <a:pt x="38" y="12"/>
                      <a:pt x="39" y="22"/>
                    </a:cubicBezTo>
                    <a:cubicBezTo>
                      <a:pt x="37" y="21"/>
                      <a:pt x="35" y="21"/>
                      <a:pt x="33" y="21"/>
                    </a:cubicBezTo>
                    <a:cubicBezTo>
                      <a:pt x="0" y="21"/>
                      <a:pt x="0" y="71"/>
                      <a:pt x="32" y="73"/>
                    </a:cubicBezTo>
                    <a:cubicBezTo>
                      <a:pt x="31" y="83"/>
                      <a:pt x="36" y="93"/>
                      <a:pt x="49" y="93"/>
                    </a:cubicBezTo>
                    <a:cubicBezTo>
                      <a:pt x="57" y="93"/>
                      <a:pt x="63" y="89"/>
                      <a:pt x="65" y="83"/>
                    </a:cubicBezTo>
                    <a:cubicBezTo>
                      <a:pt x="66" y="83"/>
                      <a:pt x="68" y="83"/>
                      <a:pt x="69" y="83"/>
                    </a:cubicBezTo>
                    <a:cubicBezTo>
                      <a:pt x="103" y="83"/>
                      <a:pt x="105" y="32"/>
                      <a:pt x="73" y="28"/>
                    </a:cubicBezTo>
                  </a:path>
                </a:pathLst>
              </a:cu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27"/>
              <p:cNvSpPr>
                <a:spLocks noEditPoints="1"/>
              </p:cNvSpPr>
              <p:nvPr/>
            </p:nvSpPr>
            <p:spPr bwMode="auto">
              <a:xfrm>
                <a:off x="4095" y="2910"/>
                <a:ext cx="165" cy="171"/>
              </a:xfrm>
              <a:custGeom>
                <a:avLst/>
                <a:gdLst>
                  <a:gd name="T0" fmla="*/ 106 w 165"/>
                  <a:gd name="T1" fmla="*/ 169 h 171"/>
                  <a:gd name="T2" fmla="*/ 104 w 165"/>
                  <a:gd name="T3" fmla="*/ 169 h 171"/>
                  <a:gd name="T4" fmla="*/ 104 w 165"/>
                  <a:gd name="T5" fmla="*/ 171 h 171"/>
                  <a:gd name="T6" fmla="*/ 106 w 165"/>
                  <a:gd name="T7" fmla="*/ 169 h 171"/>
                  <a:gd name="T8" fmla="*/ 9 w 165"/>
                  <a:gd name="T9" fmla="*/ 145 h 171"/>
                  <a:gd name="T10" fmla="*/ 5 w 165"/>
                  <a:gd name="T11" fmla="*/ 151 h 171"/>
                  <a:gd name="T12" fmla="*/ 5 w 165"/>
                  <a:gd name="T13" fmla="*/ 151 h 171"/>
                  <a:gd name="T14" fmla="*/ 9 w 165"/>
                  <a:gd name="T15" fmla="*/ 145 h 171"/>
                  <a:gd name="T16" fmla="*/ 5 w 165"/>
                  <a:gd name="T17" fmla="*/ 104 h 171"/>
                  <a:gd name="T18" fmla="*/ 5 w 165"/>
                  <a:gd name="T19" fmla="*/ 104 h 171"/>
                  <a:gd name="T20" fmla="*/ 5 w 165"/>
                  <a:gd name="T21" fmla="*/ 109 h 171"/>
                  <a:gd name="T22" fmla="*/ 0 w 165"/>
                  <a:gd name="T23" fmla="*/ 109 h 171"/>
                  <a:gd name="T24" fmla="*/ 5 w 165"/>
                  <a:gd name="T25" fmla="*/ 109 h 171"/>
                  <a:gd name="T26" fmla="*/ 5 w 165"/>
                  <a:gd name="T27" fmla="*/ 104 h 171"/>
                  <a:gd name="T28" fmla="*/ 28 w 165"/>
                  <a:gd name="T29" fmla="*/ 81 h 171"/>
                  <a:gd name="T30" fmla="*/ 23 w 165"/>
                  <a:gd name="T31" fmla="*/ 87 h 171"/>
                  <a:gd name="T32" fmla="*/ 28 w 165"/>
                  <a:gd name="T33" fmla="*/ 81 h 171"/>
                  <a:gd name="T34" fmla="*/ 28 w 165"/>
                  <a:gd name="T35" fmla="*/ 81 h 171"/>
                  <a:gd name="T36" fmla="*/ 165 w 165"/>
                  <a:gd name="T37" fmla="*/ 0 h 171"/>
                  <a:gd name="T38" fmla="*/ 35 w 165"/>
                  <a:gd name="T39" fmla="*/ 49 h 171"/>
                  <a:gd name="T40" fmla="*/ 35 w 165"/>
                  <a:gd name="T41" fmla="*/ 49 h 171"/>
                  <a:gd name="T42" fmla="*/ 165 w 165"/>
                  <a:gd name="T4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71">
                    <a:moveTo>
                      <a:pt x="106" y="169"/>
                    </a:moveTo>
                    <a:lnTo>
                      <a:pt x="104" y="169"/>
                    </a:lnTo>
                    <a:lnTo>
                      <a:pt x="104" y="171"/>
                    </a:lnTo>
                    <a:lnTo>
                      <a:pt x="106" y="169"/>
                    </a:lnTo>
                    <a:close/>
                    <a:moveTo>
                      <a:pt x="9" y="145"/>
                    </a:moveTo>
                    <a:lnTo>
                      <a:pt x="5" y="151"/>
                    </a:lnTo>
                    <a:lnTo>
                      <a:pt x="5" y="151"/>
                    </a:lnTo>
                    <a:lnTo>
                      <a:pt x="9" y="145"/>
                    </a:lnTo>
                    <a:close/>
                    <a:moveTo>
                      <a:pt x="5" y="104"/>
                    </a:moveTo>
                    <a:lnTo>
                      <a:pt x="5" y="104"/>
                    </a:lnTo>
                    <a:lnTo>
                      <a:pt x="5" y="109"/>
                    </a:lnTo>
                    <a:lnTo>
                      <a:pt x="0" y="109"/>
                    </a:lnTo>
                    <a:lnTo>
                      <a:pt x="5" y="109"/>
                    </a:lnTo>
                    <a:lnTo>
                      <a:pt x="5" y="104"/>
                    </a:lnTo>
                    <a:close/>
                    <a:moveTo>
                      <a:pt x="28" y="81"/>
                    </a:moveTo>
                    <a:lnTo>
                      <a:pt x="23" y="87"/>
                    </a:lnTo>
                    <a:lnTo>
                      <a:pt x="28" y="81"/>
                    </a:lnTo>
                    <a:lnTo>
                      <a:pt x="28" y="81"/>
                    </a:lnTo>
                    <a:close/>
                    <a:moveTo>
                      <a:pt x="165" y="0"/>
                    </a:moveTo>
                    <a:lnTo>
                      <a:pt x="35" y="49"/>
                    </a:lnTo>
                    <a:lnTo>
                      <a:pt x="35" y="49"/>
                    </a:lnTo>
                    <a:lnTo>
                      <a:pt x="16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28"/>
              <p:cNvSpPr>
                <a:spLocks noEditPoints="1"/>
              </p:cNvSpPr>
              <p:nvPr/>
            </p:nvSpPr>
            <p:spPr bwMode="auto">
              <a:xfrm>
                <a:off x="4095" y="2910"/>
                <a:ext cx="165" cy="171"/>
              </a:xfrm>
              <a:custGeom>
                <a:avLst/>
                <a:gdLst>
                  <a:gd name="T0" fmla="*/ 106 w 165"/>
                  <a:gd name="T1" fmla="*/ 169 h 171"/>
                  <a:gd name="T2" fmla="*/ 104 w 165"/>
                  <a:gd name="T3" fmla="*/ 169 h 171"/>
                  <a:gd name="T4" fmla="*/ 104 w 165"/>
                  <a:gd name="T5" fmla="*/ 171 h 171"/>
                  <a:gd name="T6" fmla="*/ 106 w 165"/>
                  <a:gd name="T7" fmla="*/ 169 h 171"/>
                  <a:gd name="T8" fmla="*/ 9 w 165"/>
                  <a:gd name="T9" fmla="*/ 145 h 171"/>
                  <a:gd name="T10" fmla="*/ 5 w 165"/>
                  <a:gd name="T11" fmla="*/ 151 h 171"/>
                  <a:gd name="T12" fmla="*/ 5 w 165"/>
                  <a:gd name="T13" fmla="*/ 151 h 171"/>
                  <a:gd name="T14" fmla="*/ 9 w 165"/>
                  <a:gd name="T15" fmla="*/ 145 h 171"/>
                  <a:gd name="T16" fmla="*/ 5 w 165"/>
                  <a:gd name="T17" fmla="*/ 104 h 171"/>
                  <a:gd name="T18" fmla="*/ 5 w 165"/>
                  <a:gd name="T19" fmla="*/ 104 h 171"/>
                  <a:gd name="T20" fmla="*/ 5 w 165"/>
                  <a:gd name="T21" fmla="*/ 109 h 171"/>
                  <a:gd name="T22" fmla="*/ 0 w 165"/>
                  <a:gd name="T23" fmla="*/ 109 h 171"/>
                  <a:gd name="T24" fmla="*/ 5 w 165"/>
                  <a:gd name="T25" fmla="*/ 109 h 171"/>
                  <a:gd name="T26" fmla="*/ 5 w 165"/>
                  <a:gd name="T27" fmla="*/ 104 h 171"/>
                  <a:gd name="T28" fmla="*/ 28 w 165"/>
                  <a:gd name="T29" fmla="*/ 81 h 171"/>
                  <a:gd name="T30" fmla="*/ 23 w 165"/>
                  <a:gd name="T31" fmla="*/ 87 h 171"/>
                  <a:gd name="T32" fmla="*/ 28 w 165"/>
                  <a:gd name="T33" fmla="*/ 81 h 171"/>
                  <a:gd name="T34" fmla="*/ 28 w 165"/>
                  <a:gd name="T35" fmla="*/ 81 h 171"/>
                  <a:gd name="T36" fmla="*/ 165 w 165"/>
                  <a:gd name="T37" fmla="*/ 0 h 171"/>
                  <a:gd name="T38" fmla="*/ 35 w 165"/>
                  <a:gd name="T39" fmla="*/ 49 h 171"/>
                  <a:gd name="T40" fmla="*/ 35 w 165"/>
                  <a:gd name="T41" fmla="*/ 49 h 171"/>
                  <a:gd name="T42" fmla="*/ 165 w 165"/>
                  <a:gd name="T4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71">
                    <a:moveTo>
                      <a:pt x="106" y="169"/>
                    </a:moveTo>
                    <a:lnTo>
                      <a:pt x="104" y="169"/>
                    </a:lnTo>
                    <a:lnTo>
                      <a:pt x="104" y="171"/>
                    </a:lnTo>
                    <a:lnTo>
                      <a:pt x="106" y="169"/>
                    </a:lnTo>
                    <a:moveTo>
                      <a:pt x="9" y="145"/>
                    </a:moveTo>
                    <a:lnTo>
                      <a:pt x="5" y="151"/>
                    </a:lnTo>
                    <a:lnTo>
                      <a:pt x="5" y="151"/>
                    </a:lnTo>
                    <a:lnTo>
                      <a:pt x="9" y="145"/>
                    </a:lnTo>
                    <a:moveTo>
                      <a:pt x="5" y="104"/>
                    </a:moveTo>
                    <a:lnTo>
                      <a:pt x="5" y="104"/>
                    </a:lnTo>
                    <a:lnTo>
                      <a:pt x="5" y="109"/>
                    </a:lnTo>
                    <a:lnTo>
                      <a:pt x="0" y="109"/>
                    </a:lnTo>
                    <a:lnTo>
                      <a:pt x="5" y="109"/>
                    </a:lnTo>
                    <a:lnTo>
                      <a:pt x="5" y="104"/>
                    </a:lnTo>
                    <a:moveTo>
                      <a:pt x="28" y="81"/>
                    </a:moveTo>
                    <a:lnTo>
                      <a:pt x="23" y="87"/>
                    </a:lnTo>
                    <a:lnTo>
                      <a:pt x="28" y="81"/>
                    </a:lnTo>
                    <a:lnTo>
                      <a:pt x="28" y="81"/>
                    </a:lnTo>
                    <a:moveTo>
                      <a:pt x="165" y="0"/>
                    </a:moveTo>
                    <a:lnTo>
                      <a:pt x="35" y="49"/>
                    </a:lnTo>
                    <a:lnTo>
                      <a:pt x="35" y="49"/>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29"/>
              <p:cNvSpPr/>
              <p:nvPr/>
            </p:nvSpPr>
            <p:spPr bwMode="auto">
              <a:xfrm>
                <a:off x="4043" y="2813"/>
                <a:ext cx="87" cy="294"/>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4 w 49"/>
                  <a:gd name="T13" fmla="*/ 129 h 157"/>
                  <a:gd name="T14" fmla="*/ 34 w 49"/>
                  <a:gd name="T15" fmla="*/ 129 h 157"/>
                  <a:gd name="T16" fmla="*/ 32 w 49"/>
                  <a:gd name="T17" fmla="*/ 110 h 157"/>
                  <a:gd name="T18" fmla="*/ 29 w 49"/>
                  <a:gd name="T19" fmla="*/ 110 h 157"/>
                  <a:gd name="T20" fmla="*/ 32 w 49"/>
                  <a:gd name="T21" fmla="*/ 107 h 157"/>
                  <a:gd name="T22" fmla="*/ 32 w 49"/>
                  <a:gd name="T23" fmla="*/ 107 h 157"/>
                  <a:gd name="T24" fmla="*/ 32 w 49"/>
                  <a:gd name="T25" fmla="*/ 107 h 157"/>
                  <a:gd name="T26" fmla="*/ 31 w 49"/>
                  <a:gd name="T27" fmla="*/ 97 h 157"/>
                  <a:gd name="T28" fmla="*/ 37 w 49"/>
                  <a:gd name="T29" fmla="*/ 102 h 157"/>
                  <a:gd name="T30" fmla="*/ 42 w 49"/>
                  <a:gd name="T31" fmla="*/ 98 h 157"/>
                  <a:gd name="T32" fmla="*/ 45 w 49"/>
                  <a:gd name="T33" fmla="*/ 95 h 157"/>
                  <a:gd name="T34" fmla="*/ 43 w 49"/>
                  <a:gd name="T35" fmla="*/ 81 h 157"/>
                  <a:gd name="T36" fmla="*/ 49 w 49"/>
                  <a:gd name="T37" fmla="*/ 78 h 157"/>
                  <a:gd name="T38" fmla="*/ 49 w 49"/>
                  <a:gd name="T39" fmla="*/ 78 h 157"/>
                  <a:gd name="T40" fmla="*/ 49 w 49"/>
                  <a:gd name="T41" fmla="*/ 78 h 157"/>
                  <a:gd name="T42" fmla="*/ 2 w 49"/>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2" y="107"/>
                      <a:pt x="32" y="107"/>
                      <a:pt x="32" y="107"/>
                    </a:cubicBezTo>
                    <a:cubicBezTo>
                      <a:pt x="32" y="107"/>
                      <a:pt x="32" y="107"/>
                      <a:pt x="32" y="107"/>
                    </a:cubicBezTo>
                    <a:cubicBezTo>
                      <a:pt x="31" y="97"/>
                      <a:pt x="31" y="97"/>
                      <a:pt x="31" y="97"/>
                    </a:cubicBezTo>
                    <a:cubicBezTo>
                      <a:pt x="37" y="102"/>
                      <a:pt x="37" y="102"/>
                      <a:pt x="37" y="102"/>
                    </a:cubicBezTo>
                    <a:cubicBezTo>
                      <a:pt x="42" y="98"/>
                      <a:pt x="42" y="98"/>
                      <a:pt x="42" y="98"/>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30"/>
              <p:cNvSpPr/>
              <p:nvPr/>
            </p:nvSpPr>
            <p:spPr bwMode="auto">
              <a:xfrm>
                <a:off x="4033" y="2813"/>
                <a:ext cx="14" cy="298"/>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31"/>
              <p:cNvSpPr/>
              <p:nvPr/>
            </p:nvSpPr>
            <p:spPr bwMode="auto">
              <a:xfrm>
                <a:off x="4072" y="2910"/>
                <a:ext cx="188" cy="207"/>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8 w 106"/>
                  <a:gd name="T25" fmla="*/ 77 h 110"/>
                  <a:gd name="T26" fmla="*/ 18 w 106"/>
                  <a:gd name="T27" fmla="*/ 77 h 110"/>
                  <a:gd name="T28" fmla="*/ 19 w 106"/>
                  <a:gd name="T29" fmla="*/ 82 h 110"/>
                  <a:gd name="T30" fmla="*/ 16 w 106"/>
                  <a:gd name="T31" fmla="*/ 80 h 110"/>
                  <a:gd name="T32" fmla="*/ 16 w 106"/>
                  <a:gd name="T33" fmla="*/ 80 h 110"/>
                  <a:gd name="T34" fmla="*/ 6 w 106"/>
                  <a:gd name="T35" fmla="*/ 72 h 110"/>
                  <a:gd name="T36" fmla="*/ 0 w 106"/>
                  <a:gd name="T37" fmla="*/ 105 h 110"/>
                  <a:gd name="T38" fmla="*/ 5 w 106"/>
                  <a:gd name="T39" fmla="*/ 110 h 110"/>
                  <a:gd name="T40" fmla="*/ 26 w 106"/>
                  <a:gd name="T41" fmla="*/ 101 h 110"/>
                  <a:gd name="T42" fmla="*/ 106 w 106"/>
                  <a:gd name="T4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8" y="77"/>
                      <a:pt x="18" y="77"/>
                      <a:pt x="18" y="77"/>
                    </a:cubicBezTo>
                    <a:cubicBezTo>
                      <a:pt x="18" y="77"/>
                      <a:pt x="18" y="77"/>
                      <a:pt x="18" y="77"/>
                    </a:cubicBezTo>
                    <a:cubicBezTo>
                      <a:pt x="19" y="82"/>
                      <a:pt x="19" y="82"/>
                      <a:pt x="19" y="82"/>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32"/>
              <p:cNvSpPr/>
              <p:nvPr/>
            </p:nvSpPr>
            <p:spPr bwMode="auto">
              <a:xfrm>
                <a:off x="4118" y="2910"/>
                <a:ext cx="142" cy="192"/>
              </a:xfrm>
              <a:custGeom>
                <a:avLst/>
                <a:gdLst>
                  <a:gd name="T0" fmla="*/ 142 w 142"/>
                  <a:gd name="T1" fmla="*/ 0 h 192"/>
                  <a:gd name="T2" fmla="*/ 0 w 142"/>
                  <a:gd name="T3" fmla="*/ 190 h 192"/>
                  <a:gd name="T4" fmla="*/ 62 w 142"/>
                  <a:gd name="T5" fmla="*/ 162 h 192"/>
                  <a:gd name="T6" fmla="*/ 60 w 142"/>
                  <a:gd name="T7" fmla="*/ 192 h 192"/>
                  <a:gd name="T8" fmla="*/ 81 w 142"/>
                  <a:gd name="T9" fmla="*/ 171 h 192"/>
                  <a:gd name="T10" fmla="*/ 81 w 142"/>
                  <a:gd name="T11" fmla="*/ 169 h 192"/>
                  <a:gd name="T12" fmla="*/ 83 w 142"/>
                  <a:gd name="T13" fmla="*/ 169 h 192"/>
                  <a:gd name="T14" fmla="*/ 108 w 142"/>
                  <a:gd name="T15" fmla="*/ 145 h 192"/>
                  <a:gd name="T16" fmla="*/ 108 w 142"/>
                  <a:gd name="T17" fmla="*/ 167 h 192"/>
                  <a:gd name="T18" fmla="*/ 126 w 142"/>
                  <a:gd name="T19" fmla="*/ 166 h 192"/>
                  <a:gd name="T20" fmla="*/ 133 w 142"/>
                  <a:gd name="T21" fmla="*/ 158 h 192"/>
                  <a:gd name="T22" fmla="*/ 142 w 142"/>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92">
                    <a:moveTo>
                      <a:pt x="142" y="0"/>
                    </a:moveTo>
                    <a:lnTo>
                      <a:pt x="0" y="190"/>
                    </a:lnTo>
                    <a:lnTo>
                      <a:pt x="62" y="162"/>
                    </a:lnTo>
                    <a:lnTo>
                      <a:pt x="60" y="192"/>
                    </a:lnTo>
                    <a:lnTo>
                      <a:pt x="81" y="171"/>
                    </a:lnTo>
                    <a:lnTo>
                      <a:pt x="81" y="169"/>
                    </a:lnTo>
                    <a:lnTo>
                      <a:pt x="83" y="169"/>
                    </a:lnTo>
                    <a:lnTo>
                      <a:pt x="108" y="145"/>
                    </a:lnTo>
                    <a:lnTo>
                      <a:pt x="108" y="167"/>
                    </a:lnTo>
                    <a:lnTo>
                      <a:pt x="126" y="166"/>
                    </a:lnTo>
                    <a:lnTo>
                      <a:pt x="133" y="158"/>
                    </a:lnTo>
                    <a:lnTo>
                      <a:pt x="142"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33"/>
              <p:cNvSpPr/>
              <p:nvPr/>
            </p:nvSpPr>
            <p:spPr bwMode="auto">
              <a:xfrm>
                <a:off x="4118" y="2910"/>
                <a:ext cx="142" cy="192"/>
              </a:xfrm>
              <a:custGeom>
                <a:avLst/>
                <a:gdLst>
                  <a:gd name="T0" fmla="*/ 142 w 142"/>
                  <a:gd name="T1" fmla="*/ 0 h 192"/>
                  <a:gd name="T2" fmla="*/ 0 w 142"/>
                  <a:gd name="T3" fmla="*/ 190 h 192"/>
                  <a:gd name="T4" fmla="*/ 62 w 142"/>
                  <a:gd name="T5" fmla="*/ 162 h 192"/>
                  <a:gd name="T6" fmla="*/ 60 w 142"/>
                  <a:gd name="T7" fmla="*/ 192 h 192"/>
                  <a:gd name="T8" fmla="*/ 81 w 142"/>
                  <a:gd name="T9" fmla="*/ 171 h 192"/>
                  <a:gd name="T10" fmla="*/ 81 w 142"/>
                  <a:gd name="T11" fmla="*/ 169 h 192"/>
                  <a:gd name="T12" fmla="*/ 83 w 142"/>
                  <a:gd name="T13" fmla="*/ 169 h 192"/>
                  <a:gd name="T14" fmla="*/ 108 w 142"/>
                  <a:gd name="T15" fmla="*/ 145 h 192"/>
                  <a:gd name="T16" fmla="*/ 108 w 142"/>
                  <a:gd name="T17" fmla="*/ 167 h 192"/>
                  <a:gd name="T18" fmla="*/ 126 w 142"/>
                  <a:gd name="T19" fmla="*/ 166 h 192"/>
                  <a:gd name="T20" fmla="*/ 133 w 142"/>
                  <a:gd name="T21" fmla="*/ 158 h 192"/>
                  <a:gd name="T22" fmla="*/ 142 w 142"/>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92">
                    <a:moveTo>
                      <a:pt x="142" y="0"/>
                    </a:moveTo>
                    <a:lnTo>
                      <a:pt x="0" y="190"/>
                    </a:lnTo>
                    <a:lnTo>
                      <a:pt x="62" y="162"/>
                    </a:lnTo>
                    <a:lnTo>
                      <a:pt x="60" y="192"/>
                    </a:lnTo>
                    <a:lnTo>
                      <a:pt x="81" y="171"/>
                    </a:lnTo>
                    <a:lnTo>
                      <a:pt x="81" y="169"/>
                    </a:lnTo>
                    <a:lnTo>
                      <a:pt x="83" y="169"/>
                    </a:lnTo>
                    <a:lnTo>
                      <a:pt x="108" y="145"/>
                    </a:lnTo>
                    <a:lnTo>
                      <a:pt x="108" y="167"/>
                    </a:lnTo>
                    <a:lnTo>
                      <a:pt x="126" y="166"/>
                    </a:lnTo>
                    <a:lnTo>
                      <a:pt x="133" y="158"/>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34"/>
              <p:cNvSpPr/>
              <p:nvPr/>
            </p:nvSpPr>
            <p:spPr bwMode="auto">
              <a:xfrm>
                <a:off x="4081" y="3055"/>
                <a:ext cx="305" cy="90"/>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92 w 172"/>
                  <a:gd name="T25" fmla="*/ 11 h 48"/>
                  <a:gd name="T26" fmla="*/ 81 w 172"/>
                  <a:gd name="T27" fmla="*/ 20 h 48"/>
                  <a:gd name="T28" fmla="*/ 82 w 172"/>
                  <a:gd name="T29" fmla="*/ 12 h 48"/>
                  <a:gd name="T30" fmla="*/ 82 w 172"/>
                  <a:gd name="T31" fmla="*/ 12 h 48"/>
                  <a:gd name="T32" fmla="*/ 82 w 172"/>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92" y="11"/>
                      <a:pt x="92" y="11"/>
                      <a:pt x="92" y="11"/>
                    </a:cubicBezTo>
                    <a:cubicBezTo>
                      <a:pt x="81" y="20"/>
                      <a:pt x="81" y="20"/>
                      <a:pt x="81" y="20"/>
                    </a:cubicBezTo>
                    <a:cubicBezTo>
                      <a:pt x="82" y="12"/>
                      <a:pt x="82" y="12"/>
                      <a:pt x="82" y="12"/>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35"/>
              <p:cNvSpPr>
                <a:spLocks noEditPoints="1"/>
              </p:cNvSpPr>
              <p:nvPr/>
            </p:nvSpPr>
            <p:spPr bwMode="auto">
              <a:xfrm>
                <a:off x="4058" y="3145"/>
                <a:ext cx="328" cy="186"/>
              </a:xfrm>
              <a:custGeom>
                <a:avLst/>
                <a:gdLst>
                  <a:gd name="T0" fmla="*/ 0 w 185"/>
                  <a:gd name="T1" fmla="*/ 68 h 99"/>
                  <a:gd name="T2" fmla="*/ 0 w 185"/>
                  <a:gd name="T3" fmla="*/ 68 h 99"/>
                  <a:gd name="T4" fmla="*/ 12 w 185"/>
                  <a:gd name="T5" fmla="*/ 85 h 99"/>
                  <a:gd name="T6" fmla="*/ 0 w 185"/>
                  <a:gd name="T7" fmla="*/ 68 h 99"/>
                  <a:gd name="T8" fmla="*/ 185 w 185"/>
                  <a:gd name="T9" fmla="*/ 0 h 99"/>
                  <a:gd name="T10" fmla="*/ 129 w 185"/>
                  <a:gd name="T11" fmla="*/ 35 h 99"/>
                  <a:gd name="T12" fmla="*/ 151 w 185"/>
                  <a:gd name="T13" fmla="*/ 99 h 99"/>
                  <a:gd name="T14" fmla="*/ 129 w 185"/>
                  <a:gd name="T15" fmla="*/ 35 h 99"/>
                  <a:gd name="T16" fmla="*/ 185 w 185"/>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99">
                    <a:moveTo>
                      <a:pt x="0" y="68"/>
                    </a:moveTo>
                    <a:cubicBezTo>
                      <a:pt x="0" y="68"/>
                      <a:pt x="0" y="68"/>
                      <a:pt x="0" y="68"/>
                    </a:cubicBezTo>
                    <a:cubicBezTo>
                      <a:pt x="12" y="85"/>
                      <a:pt x="12" y="85"/>
                      <a:pt x="12" y="85"/>
                    </a:cubicBezTo>
                    <a:cubicBezTo>
                      <a:pt x="0" y="68"/>
                      <a:pt x="0" y="68"/>
                      <a:pt x="0" y="68"/>
                    </a:cubicBezTo>
                    <a:moveTo>
                      <a:pt x="185" y="0"/>
                    </a:moveTo>
                    <a:cubicBezTo>
                      <a:pt x="129" y="35"/>
                      <a:pt x="129" y="35"/>
                      <a:pt x="129" y="35"/>
                    </a:cubicBezTo>
                    <a:cubicBezTo>
                      <a:pt x="151" y="99"/>
                      <a:pt x="151" y="99"/>
                      <a:pt x="151" y="99"/>
                    </a:cubicBezTo>
                    <a:cubicBezTo>
                      <a:pt x="129" y="35"/>
                      <a:pt x="129" y="35"/>
                      <a:pt x="129" y="35"/>
                    </a:cubicBezTo>
                    <a:cubicBezTo>
                      <a:pt x="185" y="0"/>
                      <a:pt x="185" y="0"/>
                      <a:pt x="185"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36"/>
              <p:cNvSpPr/>
              <p:nvPr/>
            </p:nvSpPr>
            <p:spPr bwMode="auto">
              <a:xfrm>
                <a:off x="4105" y="3162"/>
                <a:ext cx="220" cy="16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37"/>
              <p:cNvSpPr/>
              <p:nvPr/>
            </p:nvSpPr>
            <p:spPr bwMode="auto">
              <a:xfrm>
                <a:off x="4058" y="3222"/>
                <a:ext cx="267" cy="161"/>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38"/>
              <p:cNvSpPr/>
              <p:nvPr/>
            </p:nvSpPr>
            <p:spPr bwMode="auto">
              <a:xfrm>
                <a:off x="4082" y="3147"/>
                <a:ext cx="25" cy="17"/>
              </a:xfrm>
              <a:custGeom>
                <a:avLst/>
                <a:gdLst>
                  <a:gd name="T0" fmla="*/ 1 w 14"/>
                  <a:gd name="T1" fmla="*/ 0 h 9"/>
                  <a:gd name="T2" fmla="*/ 0 w 14"/>
                  <a:gd name="T3" fmla="*/ 4 h 9"/>
                  <a:gd name="T4" fmla="*/ 13 w 14"/>
                  <a:gd name="T5" fmla="*/ 9 h 9"/>
                  <a:gd name="T6" fmla="*/ 14 w 14"/>
                  <a:gd name="T7" fmla="*/ 8 h 9"/>
                  <a:gd name="T8" fmla="*/ 1 w 14"/>
                  <a:gd name="T9" fmla="*/ 0 h 9"/>
                </a:gdLst>
                <a:ahLst/>
                <a:cxnLst>
                  <a:cxn ang="0">
                    <a:pos x="T0" y="T1"/>
                  </a:cxn>
                  <a:cxn ang="0">
                    <a:pos x="T2" y="T3"/>
                  </a:cxn>
                  <a:cxn ang="0">
                    <a:pos x="T4" y="T5"/>
                  </a:cxn>
                  <a:cxn ang="0">
                    <a:pos x="T6" y="T7"/>
                  </a:cxn>
                  <a:cxn ang="0">
                    <a:pos x="T8" y="T9"/>
                  </a:cxn>
                </a:cxnLst>
                <a:rect l="0" t="0" r="r" b="b"/>
                <a:pathLst>
                  <a:path w="14" h="9">
                    <a:moveTo>
                      <a:pt x="1" y="0"/>
                    </a:moveTo>
                    <a:cubicBezTo>
                      <a:pt x="1" y="1"/>
                      <a:pt x="1" y="2"/>
                      <a:pt x="0" y="4"/>
                    </a:cubicBezTo>
                    <a:cubicBezTo>
                      <a:pt x="5" y="4"/>
                      <a:pt x="9" y="6"/>
                      <a:pt x="13" y="9"/>
                    </a:cubicBezTo>
                    <a:cubicBezTo>
                      <a:pt x="14" y="8"/>
                      <a:pt x="14" y="8"/>
                      <a:pt x="14" y="8"/>
                    </a:cubicBezTo>
                    <a:cubicBezTo>
                      <a:pt x="1" y="0"/>
                      <a:pt x="1"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39"/>
              <p:cNvSpPr/>
              <p:nvPr/>
            </p:nvSpPr>
            <p:spPr bwMode="auto">
              <a:xfrm>
                <a:off x="4033" y="3274"/>
                <a:ext cx="42" cy="554"/>
              </a:xfrm>
              <a:custGeom>
                <a:avLst/>
                <a:gdLst>
                  <a:gd name="T0" fmla="*/ 4 w 24"/>
                  <a:gd name="T1" fmla="*/ 1 h 295"/>
                  <a:gd name="T2" fmla="*/ 0 w 24"/>
                  <a:gd name="T3" fmla="*/ 5 h 295"/>
                  <a:gd name="T4" fmla="*/ 17 w 24"/>
                  <a:gd name="T5" fmla="*/ 267 h 295"/>
                  <a:gd name="T6" fmla="*/ 17 w 24"/>
                  <a:gd name="T7" fmla="*/ 267 h 295"/>
                  <a:gd name="T8" fmla="*/ 17 w 24"/>
                  <a:gd name="T9" fmla="*/ 268 h 295"/>
                  <a:gd name="T10" fmla="*/ 17 w 24"/>
                  <a:gd name="T11" fmla="*/ 268 h 295"/>
                  <a:gd name="T12" fmla="*/ 17 w 24"/>
                  <a:gd name="T13" fmla="*/ 268 h 295"/>
                  <a:gd name="T14" fmla="*/ 17 w 24"/>
                  <a:gd name="T15" fmla="*/ 268 h 295"/>
                  <a:gd name="T16" fmla="*/ 17 w 24"/>
                  <a:gd name="T17" fmla="*/ 268 h 295"/>
                  <a:gd name="T18" fmla="*/ 17 w 24"/>
                  <a:gd name="T19" fmla="*/ 268 h 295"/>
                  <a:gd name="T20" fmla="*/ 17 w 24"/>
                  <a:gd name="T21" fmla="*/ 269 h 295"/>
                  <a:gd name="T22" fmla="*/ 17 w 24"/>
                  <a:gd name="T23" fmla="*/ 269 h 295"/>
                  <a:gd name="T24" fmla="*/ 17 w 24"/>
                  <a:gd name="T25" fmla="*/ 269 h 295"/>
                  <a:gd name="T26" fmla="*/ 17 w 24"/>
                  <a:gd name="T27" fmla="*/ 269 h 295"/>
                  <a:gd name="T28" fmla="*/ 17 w 24"/>
                  <a:gd name="T29" fmla="*/ 269 h 295"/>
                  <a:gd name="T30" fmla="*/ 17 w 24"/>
                  <a:gd name="T31" fmla="*/ 269 h 295"/>
                  <a:gd name="T32" fmla="*/ 17 w 24"/>
                  <a:gd name="T33" fmla="*/ 270 h 295"/>
                  <a:gd name="T34" fmla="*/ 17 w 24"/>
                  <a:gd name="T35" fmla="*/ 270 h 295"/>
                  <a:gd name="T36" fmla="*/ 17 w 24"/>
                  <a:gd name="T37" fmla="*/ 270 h 295"/>
                  <a:gd name="T38" fmla="*/ 17 w 24"/>
                  <a:gd name="T39" fmla="*/ 270 h 295"/>
                  <a:gd name="T40" fmla="*/ 17 w 24"/>
                  <a:gd name="T41" fmla="*/ 270 h 295"/>
                  <a:gd name="T42" fmla="*/ 17 w 24"/>
                  <a:gd name="T43" fmla="*/ 271 h 295"/>
                  <a:gd name="T44" fmla="*/ 17 w 24"/>
                  <a:gd name="T45" fmla="*/ 271 h 295"/>
                  <a:gd name="T46" fmla="*/ 17 w 24"/>
                  <a:gd name="T47" fmla="*/ 271 h 295"/>
                  <a:gd name="T48" fmla="*/ 17 w 24"/>
                  <a:gd name="T49" fmla="*/ 271 h 295"/>
                  <a:gd name="T50" fmla="*/ 17 w 24"/>
                  <a:gd name="T51" fmla="*/ 271 h 295"/>
                  <a:gd name="T52" fmla="*/ 17 w 24"/>
                  <a:gd name="T53" fmla="*/ 272 h 295"/>
                  <a:gd name="T54" fmla="*/ 17 w 24"/>
                  <a:gd name="T55" fmla="*/ 272 h 295"/>
                  <a:gd name="T56" fmla="*/ 17 w 24"/>
                  <a:gd name="T57" fmla="*/ 272 h 295"/>
                  <a:gd name="T58" fmla="*/ 17 w 24"/>
                  <a:gd name="T59" fmla="*/ 272 h 295"/>
                  <a:gd name="T60" fmla="*/ 15 w 24"/>
                  <a:gd name="T61" fmla="*/ 288 h 295"/>
                  <a:gd name="T62" fmla="*/ 0 w 24"/>
                  <a:gd name="T63" fmla="*/ 295 h 295"/>
                  <a:gd name="T64" fmla="*/ 11 w 24"/>
                  <a:gd name="T6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5">
                    <a:moveTo>
                      <a:pt x="11" y="0"/>
                    </a:moveTo>
                    <a:cubicBezTo>
                      <a:pt x="9" y="1"/>
                      <a:pt x="7" y="1"/>
                      <a:pt x="4" y="1"/>
                    </a:cubicBezTo>
                    <a:cubicBezTo>
                      <a:pt x="3" y="1"/>
                      <a:pt x="2" y="1"/>
                      <a:pt x="1" y="1"/>
                    </a:cubicBezTo>
                    <a:cubicBezTo>
                      <a:pt x="0" y="5"/>
                      <a:pt x="0" y="5"/>
                      <a:pt x="0" y="5"/>
                    </a:cubicBezTo>
                    <a:cubicBezTo>
                      <a:pt x="0" y="231"/>
                      <a:pt x="0" y="231"/>
                      <a:pt x="0" y="231"/>
                    </a:cubicBezTo>
                    <a:cubicBezTo>
                      <a:pt x="9" y="241"/>
                      <a:pt x="15" y="253"/>
                      <a:pt x="17" y="267"/>
                    </a:cubicBezTo>
                    <a:cubicBezTo>
                      <a:pt x="17" y="267"/>
                      <a:pt x="17" y="267"/>
                      <a:pt x="17" y="267"/>
                    </a:cubicBezTo>
                    <a:cubicBezTo>
                      <a:pt x="17" y="267"/>
                      <a:pt x="17" y="267"/>
                      <a:pt x="17" y="267"/>
                    </a:cubicBezTo>
                    <a:cubicBezTo>
                      <a:pt x="17" y="267"/>
                      <a:pt x="17" y="267"/>
                      <a:pt x="17" y="267"/>
                    </a:cubicBezTo>
                    <a:cubicBezTo>
                      <a:pt x="17" y="267"/>
                      <a:pt x="17" y="267"/>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8"/>
                      <a:pt x="17" y="268"/>
                    </a:cubicBezTo>
                    <a:cubicBezTo>
                      <a:pt x="17" y="268"/>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69"/>
                      <a:pt x="17" y="269"/>
                      <a:pt x="17" y="269"/>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0"/>
                      <a:pt x="17" y="270"/>
                      <a:pt x="17" y="270"/>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1"/>
                    </a:cubicBezTo>
                    <a:cubicBezTo>
                      <a:pt x="17" y="271"/>
                      <a:pt x="17" y="271"/>
                      <a:pt x="17" y="272"/>
                    </a:cubicBezTo>
                    <a:cubicBezTo>
                      <a:pt x="17" y="272"/>
                      <a:pt x="17" y="272"/>
                      <a:pt x="17" y="272"/>
                    </a:cubicBezTo>
                    <a:cubicBezTo>
                      <a:pt x="17" y="272"/>
                      <a:pt x="17" y="272"/>
                      <a:pt x="17" y="272"/>
                    </a:cubicBezTo>
                    <a:cubicBezTo>
                      <a:pt x="17" y="272"/>
                      <a:pt x="17" y="272"/>
                      <a:pt x="17" y="272"/>
                    </a:cubicBezTo>
                    <a:cubicBezTo>
                      <a:pt x="17" y="272"/>
                      <a:pt x="17" y="272"/>
                      <a:pt x="17" y="272"/>
                    </a:cubicBezTo>
                    <a:cubicBezTo>
                      <a:pt x="17" y="272"/>
                      <a:pt x="17" y="272"/>
                      <a:pt x="17" y="272"/>
                    </a:cubicBezTo>
                    <a:cubicBezTo>
                      <a:pt x="17" y="272"/>
                      <a:pt x="17" y="272"/>
                      <a:pt x="17" y="272"/>
                    </a:cubicBezTo>
                    <a:cubicBezTo>
                      <a:pt x="17" y="272"/>
                      <a:pt x="17" y="272"/>
                      <a:pt x="17" y="272"/>
                    </a:cubicBezTo>
                    <a:cubicBezTo>
                      <a:pt x="17" y="278"/>
                      <a:pt x="16" y="283"/>
                      <a:pt x="15" y="288"/>
                    </a:cubicBezTo>
                    <a:cubicBezTo>
                      <a:pt x="0" y="288"/>
                      <a:pt x="0" y="288"/>
                      <a:pt x="0" y="288"/>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40"/>
              <p:cNvSpPr/>
              <p:nvPr/>
            </p:nvSpPr>
            <p:spPr bwMode="auto">
              <a:xfrm>
                <a:off x="4084" y="3130"/>
                <a:ext cx="302" cy="103"/>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41"/>
              <p:cNvSpPr/>
              <p:nvPr/>
            </p:nvSpPr>
            <p:spPr bwMode="auto">
              <a:xfrm>
                <a:off x="4033" y="3276"/>
                <a:ext cx="2" cy="8"/>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42"/>
              <p:cNvSpPr/>
              <p:nvPr/>
            </p:nvSpPr>
            <p:spPr bwMode="auto">
              <a:xfrm>
                <a:off x="4033" y="3102"/>
                <a:ext cx="94" cy="174"/>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43"/>
              <p:cNvSpPr/>
              <p:nvPr/>
            </p:nvSpPr>
            <p:spPr bwMode="auto">
              <a:xfrm>
                <a:off x="3123" y="3629"/>
                <a:ext cx="89" cy="252"/>
              </a:xfrm>
              <a:custGeom>
                <a:avLst/>
                <a:gdLst>
                  <a:gd name="T0" fmla="*/ 26 w 50"/>
                  <a:gd name="T1" fmla="*/ 128 h 134"/>
                  <a:gd name="T2" fmla="*/ 26 w 50"/>
                  <a:gd name="T3" fmla="*/ 126 h 134"/>
                  <a:gd name="T4" fmla="*/ 28 w 50"/>
                  <a:gd name="T5" fmla="*/ 122 h 134"/>
                  <a:gd name="T6" fmla="*/ 32 w 50"/>
                  <a:gd name="T7" fmla="*/ 107 h 134"/>
                  <a:gd name="T8" fmla="*/ 35 w 50"/>
                  <a:gd name="T9" fmla="*/ 59 h 134"/>
                  <a:gd name="T10" fmla="*/ 33 w 50"/>
                  <a:gd name="T11" fmla="*/ 46 h 134"/>
                  <a:gd name="T12" fmla="*/ 31 w 50"/>
                  <a:gd name="T13" fmla="*/ 40 h 134"/>
                  <a:gd name="T14" fmla="*/ 29 w 50"/>
                  <a:gd name="T15" fmla="*/ 34 h 134"/>
                  <a:gd name="T16" fmla="*/ 17 w 50"/>
                  <a:gd name="T17" fmla="*/ 15 h 134"/>
                  <a:gd name="T18" fmla="*/ 11 w 50"/>
                  <a:gd name="T19" fmla="*/ 8 h 134"/>
                  <a:gd name="T20" fmla="*/ 5 w 50"/>
                  <a:gd name="T21" fmla="*/ 3 h 134"/>
                  <a:gd name="T22" fmla="*/ 0 w 50"/>
                  <a:gd name="T23" fmla="*/ 0 h 134"/>
                  <a:gd name="T24" fmla="*/ 6 w 50"/>
                  <a:gd name="T25" fmla="*/ 3 h 134"/>
                  <a:gd name="T26" fmla="*/ 12 w 50"/>
                  <a:gd name="T27" fmla="*/ 7 h 134"/>
                  <a:gd name="T28" fmla="*/ 19 w 50"/>
                  <a:gd name="T29" fmla="*/ 13 h 134"/>
                  <a:gd name="T30" fmla="*/ 35 w 50"/>
                  <a:gd name="T31" fmla="*/ 31 h 134"/>
                  <a:gd name="T32" fmla="*/ 38 w 50"/>
                  <a:gd name="T33" fmla="*/ 37 h 134"/>
                  <a:gd name="T34" fmla="*/ 41 w 50"/>
                  <a:gd name="T35" fmla="*/ 44 h 134"/>
                  <a:gd name="T36" fmla="*/ 45 w 50"/>
                  <a:gd name="T37" fmla="*/ 57 h 134"/>
                  <a:gd name="T38" fmla="*/ 50 w 50"/>
                  <a:gd name="T39" fmla="*/ 85 h 134"/>
                  <a:gd name="T40" fmla="*/ 49 w 50"/>
                  <a:gd name="T41" fmla="*/ 110 h 134"/>
                  <a:gd name="T42" fmla="*/ 47 w 50"/>
                  <a:gd name="T43" fmla="*/ 127 h 134"/>
                  <a:gd name="T44" fmla="*/ 46 w 50"/>
                  <a:gd name="T45" fmla="*/ 132 h 134"/>
                  <a:gd name="T46" fmla="*/ 46 w 50"/>
                  <a:gd name="T47" fmla="*/ 134 h 134"/>
                  <a:gd name="T48" fmla="*/ 26 w 50"/>
                  <a:gd name="T49"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134">
                    <a:moveTo>
                      <a:pt x="26" y="128"/>
                    </a:moveTo>
                    <a:cubicBezTo>
                      <a:pt x="26" y="128"/>
                      <a:pt x="26" y="127"/>
                      <a:pt x="26" y="126"/>
                    </a:cubicBezTo>
                    <a:cubicBezTo>
                      <a:pt x="27" y="125"/>
                      <a:pt x="27" y="124"/>
                      <a:pt x="28" y="122"/>
                    </a:cubicBezTo>
                    <a:cubicBezTo>
                      <a:pt x="29" y="119"/>
                      <a:pt x="30" y="114"/>
                      <a:pt x="32" y="107"/>
                    </a:cubicBezTo>
                    <a:cubicBezTo>
                      <a:pt x="35" y="94"/>
                      <a:pt x="37" y="77"/>
                      <a:pt x="35" y="59"/>
                    </a:cubicBezTo>
                    <a:cubicBezTo>
                      <a:pt x="35" y="55"/>
                      <a:pt x="34" y="51"/>
                      <a:pt x="33" y="46"/>
                    </a:cubicBezTo>
                    <a:cubicBezTo>
                      <a:pt x="32" y="44"/>
                      <a:pt x="32" y="42"/>
                      <a:pt x="31" y="40"/>
                    </a:cubicBezTo>
                    <a:cubicBezTo>
                      <a:pt x="30" y="38"/>
                      <a:pt x="30" y="36"/>
                      <a:pt x="29" y="34"/>
                    </a:cubicBezTo>
                    <a:cubicBezTo>
                      <a:pt x="26" y="27"/>
                      <a:pt x="21" y="20"/>
                      <a:pt x="17" y="15"/>
                    </a:cubicBezTo>
                    <a:cubicBezTo>
                      <a:pt x="15" y="12"/>
                      <a:pt x="13" y="10"/>
                      <a:pt x="11" y="8"/>
                    </a:cubicBezTo>
                    <a:cubicBezTo>
                      <a:pt x="9" y="6"/>
                      <a:pt x="7" y="5"/>
                      <a:pt x="5" y="3"/>
                    </a:cubicBezTo>
                    <a:cubicBezTo>
                      <a:pt x="2" y="1"/>
                      <a:pt x="0" y="0"/>
                      <a:pt x="0" y="0"/>
                    </a:cubicBezTo>
                    <a:cubicBezTo>
                      <a:pt x="0" y="0"/>
                      <a:pt x="2" y="1"/>
                      <a:pt x="6" y="3"/>
                    </a:cubicBezTo>
                    <a:cubicBezTo>
                      <a:pt x="8" y="4"/>
                      <a:pt x="10" y="5"/>
                      <a:pt x="12" y="7"/>
                    </a:cubicBezTo>
                    <a:cubicBezTo>
                      <a:pt x="14" y="8"/>
                      <a:pt x="17" y="10"/>
                      <a:pt x="19" y="13"/>
                    </a:cubicBezTo>
                    <a:cubicBezTo>
                      <a:pt x="25" y="17"/>
                      <a:pt x="30" y="24"/>
                      <a:pt x="35" y="31"/>
                    </a:cubicBezTo>
                    <a:cubicBezTo>
                      <a:pt x="36" y="33"/>
                      <a:pt x="37" y="35"/>
                      <a:pt x="38" y="37"/>
                    </a:cubicBezTo>
                    <a:cubicBezTo>
                      <a:pt x="39" y="39"/>
                      <a:pt x="40" y="42"/>
                      <a:pt x="41" y="44"/>
                    </a:cubicBezTo>
                    <a:cubicBezTo>
                      <a:pt x="43" y="48"/>
                      <a:pt x="44" y="53"/>
                      <a:pt x="45" y="57"/>
                    </a:cubicBezTo>
                    <a:cubicBezTo>
                      <a:pt x="48" y="67"/>
                      <a:pt x="49" y="76"/>
                      <a:pt x="50" y="85"/>
                    </a:cubicBezTo>
                    <a:cubicBezTo>
                      <a:pt x="50" y="94"/>
                      <a:pt x="50" y="103"/>
                      <a:pt x="49" y="110"/>
                    </a:cubicBezTo>
                    <a:cubicBezTo>
                      <a:pt x="49" y="117"/>
                      <a:pt x="48" y="123"/>
                      <a:pt x="47" y="127"/>
                    </a:cubicBezTo>
                    <a:cubicBezTo>
                      <a:pt x="47" y="129"/>
                      <a:pt x="46" y="131"/>
                      <a:pt x="46" y="132"/>
                    </a:cubicBezTo>
                    <a:cubicBezTo>
                      <a:pt x="46" y="133"/>
                      <a:pt x="46" y="134"/>
                      <a:pt x="46" y="134"/>
                    </a:cubicBezTo>
                    <a:lnTo>
                      <a:pt x="26" y="12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44"/>
              <p:cNvSpPr/>
              <p:nvPr/>
            </p:nvSpPr>
            <p:spPr bwMode="auto">
              <a:xfrm>
                <a:off x="3173" y="3648"/>
                <a:ext cx="147" cy="206"/>
              </a:xfrm>
              <a:custGeom>
                <a:avLst/>
                <a:gdLst>
                  <a:gd name="T0" fmla="*/ 13 w 83"/>
                  <a:gd name="T1" fmla="*/ 110 h 110"/>
                  <a:gd name="T2" fmla="*/ 83 w 83"/>
                  <a:gd name="T3" fmla="*/ 0 h 110"/>
                  <a:gd name="T4" fmla="*/ 51 w 83"/>
                  <a:gd name="T5" fmla="*/ 51 h 110"/>
                  <a:gd name="T6" fmla="*/ 13 w 83"/>
                  <a:gd name="T7" fmla="*/ 110 h 110"/>
                </a:gdLst>
                <a:ahLst/>
                <a:cxnLst>
                  <a:cxn ang="0">
                    <a:pos x="T0" y="T1"/>
                  </a:cxn>
                  <a:cxn ang="0">
                    <a:pos x="T2" y="T3"/>
                  </a:cxn>
                  <a:cxn ang="0">
                    <a:pos x="T4" y="T5"/>
                  </a:cxn>
                  <a:cxn ang="0">
                    <a:pos x="T6" y="T7"/>
                  </a:cxn>
                </a:cxnLst>
                <a:rect l="0" t="0" r="r" b="b"/>
                <a:pathLst>
                  <a:path w="83" h="110">
                    <a:moveTo>
                      <a:pt x="13" y="110"/>
                    </a:moveTo>
                    <a:cubicBezTo>
                      <a:pt x="13" y="110"/>
                      <a:pt x="0" y="37"/>
                      <a:pt x="83" y="0"/>
                    </a:cubicBezTo>
                    <a:cubicBezTo>
                      <a:pt x="83" y="0"/>
                      <a:pt x="52" y="19"/>
                      <a:pt x="51" y="51"/>
                    </a:cubicBezTo>
                    <a:cubicBezTo>
                      <a:pt x="49" y="84"/>
                      <a:pt x="13" y="110"/>
                      <a:pt x="13" y="110"/>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45"/>
              <p:cNvSpPr/>
              <p:nvPr/>
            </p:nvSpPr>
            <p:spPr bwMode="auto">
              <a:xfrm>
                <a:off x="3097" y="3500"/>
                <a:ext cx="71" cy="105"/>
              </a:xfrm>
              <a:custGeom>
                <a:avLst/>
                <a:gdLst>
                  <a:gd name="T0" fmla="*/ 9 w 40"/>
                  <a:gd name="T1" fmla="*/ 0 h 56"/>
                  <a:gd name="T2" fmla="*/ 20 w 40"/>
                  <a:gd name="T3" fmla="*/ 7 h 56"/>
                  <a:gd name="T4" fmla="*/ 30 w 40"/>
                  <a:gd name="T5" fmla="*/ 0 h 56"/>
                  <a:gd name="T6" fmla="*/ 20 w 40"/>
                  <a:gd name="T7" fmla="*/ 56 h 56"/>
                  <a:gd name="T8" fmla="*/ 9 w 40"/>
                  <a:gd name="T9" fmla="*/ 0 h 56"/>
                </a:gdLst>
                <a:ahLst/>
                <a:cxnLst>
                  <a:cxn ang="0">
                    <a:pos x="T0" y="T1"/>
                  </a:cxn>
                  <a:cxn ang="0">
                    <a:pos x="T2" y="T3"/>
                  </a:cxn>
                  <a:cxn ang="0">
                    <a:pos x="T4" y="T5"/>
                  </a:cxn>
                  <a:cxn ang="0">
                    <a:pos x="T6" y="T7"/>
                  </a:cxn>
                  <a:cxn ang="0">
                    <a:pos x="T8" y="T9"/>
                  </a:cxn>
                </a:cxnLst>
                <a:rect l="0" t="0" r="r" b="b"/>
                <a:pathLst>
                  <a:path w="40" h="56">
                    <a:moveTo>
                      <a:pt x="9" y="0"/>
                    </a:moveTo>
                    <a:cubicBezTo>
                      <a:pt x="16" y="0"/>
                      <a:pt x="15" y="7"/>
                      <a:pt x="20" y="7"/>
                    </a:cubicBezTo>
                    <a:cubicBezTo>
                      <a:pt x="24" y="7"/>
                      <a:pt x="23" y="0"/>
                      <a:pt x="30" y="0"/>
                    </a:cubicBezTo>
                    <a:cubicBezTo>
                      <a:pt x="37" y="1"/>
                      <a:pt x="40" y="14"/>
                      <a:pt x="20" y="56"/>
                    </a:cubicBezTo>
                    <a:cubicBezTo>
                      <a:pt x="0" y="12"/>
                      <a:pt x="2" y="1"/>
                      <a:pt x="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46"/>
              <p:cNvSpPr/>
              <p:nvPr/>
            </p:nvSpPr>
            <p:spPr bwMode="auto">
              <a:xfrm>
                <a:off x="3132" y="3507"/>
                <a:ext cx="91" cy="98"/>
              </a:xfrm>
              <a:custGeom>
                <a:avLst/>
                <a:gdLst>
                  <a:gd name="T0" fmla="*/ 31 w 51"/>
                  <a:gd name="T1" fmla="*/ 5 h 52"/>
                  <a:gd name="T2" fmla="*/ 34 w 51"/>
                  <a:gd name="T3" fmla="*/ 18 h 52"/>
                  <a:gd name="T4" fmla="*/ 46 w 51"/>
                  <a:gd name="T5" fmla="*/ 20 h 52"/>
                  <a:gd name="T6" fmla="*/ 0 w 51"/>
                  <a:gd name="T7" fmla="*/ 52 h 52"/>
                  <a:gd name="T8" fmla="*/ 31 w 51"/>
                  <a:gd name="T9" fmla="*/ 5 h 52"/>
                </a:gdLst>
                <a:ahLst/>
                <a:cxnLst>
                  <a:cxn ang="0">
                    <a:pos x="T0" y="T1"/>
                  </a:cxn>
                  <a:cxn ang="0">
                    <a:pos x="T2" y="T3"/>
                  </a:cxn>
                  <a:cxn ang="0">
                    <a:pos x="T4" y="T5"/>
                  </a:cxn>
                  <a:cxn ang="0">
                    <a:pos x="T6" y="T7"/>
                  </a:cxn>
                  <a:cxn ang="0">
                    <a:pos x="T8" y="T9"/>
                  </a:cxn>
                </a:cxnLst>
                <a:rect l="0" t="0" r="r" b="b"/>
                <a:pathLst>
                  <a:path w="51" h="52">
                    <a:moveTo>
                      <a:pt x="31" y="5"/>
                    </a:moveTo>
                    <a:cubicBezTo>
                      <a:pt x="36" y="10"/>
                      <a:pt x="30" y="14"/>
                      <a:pt x="34" y="18"/>
                    </a:cubicBezTo>
                    <a:cubicBezTo>
                      <a:pt x="37" y="21"/>
                      <a:pt x="41" y="15"/>
                      <a:pt x="46" y="20"/>
                    </a:cubicBezTo>
                    <a:cubicBezTo>
                      <a:pt x="51" y="25"/>
                      <a:pt x="43" y="37"/>
                      <a:pt x="0" y="52"/>
                    </a:cubicBezTo>
                    <a:cubicBezTo>
                      <a:pt x="16" y="7"/>
                      <a:pt x="26" y="0"/>
                      <a:pt x="31" y="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47"/>
              <p:cNvSpPr/>
              <p:nvPr/>
            </p:nvSpPr>
            <p:spPr bwMode="auto">
              <a:xfrm>
                <a:off x="3132" y="3567"/>
                <a:ext cx="98" cy="75"/>
              </a:xfrm>
              <a:custGeom>
                <a:avLst/>
                <a:gdLst>
                  <a:gd name="T0" fmla="*/ 55 w 55"/>
                  <a:gd name="T1" fmla="*/ 9 h 40"/>
                  <a:gd name="T2" fmla="*/ 48 w 55"/>
                  <a:gd name="T3" fmla="*/ 20 h 40"/>
                  <a:gd name="T4" fmla="*/ 55 w 55"/>
                  <a:gd name="T5" fmla="*/ 30 h 40"/>
                  <a:gd name="T6" fmla="*/ 0 w 55"/>
                  <a:gd name="T7" fmla="*/ 20 h 40"/>
                  <a:gd name="T8" fmla="*/ 55 w 55"/>
                  <a:gd name="T9" fmla="*/ 9 h 40"/>
                </a:gdLst>
                <a:ahLst/>
                <a:cxnLst>
                  <a:cxn ang="0">
                    <a:pos x="T0" y="T1"/>
                  </a:cxn>
                  <a:cxn ang="0">
                    <a:pos x="T2" y="T3"/>
                  </a:cxn>
                  <a:cxn ang="0">
                    <a:pos x="T4" y="T5"/>
                  </a:cxn>
                  <a:cxn ang="0">
                    <a:pos x="T6" y="T7"/>
                  </a:cxn>
                  <a:cxn ang="0">
                    <a:pos x="T8" y="T9"/>
                  </a:cxn>
                </a:cxnLst>
                <a:rect l="0" t="0" r="r" b="b"/>
                <a:pathLst>
                  <a:path w="55" h="40">
                    <a:moveTo>
                      <a:pt x="55" y="9"/>
                    </a:moveTo>
                    <a:cubicBezTo>
                      <a:pt x="55" y="16"/>
                      <a:pt x="48" y="15"/>
                      <a:pt x="48" y="20"/>
                    </a:cubicBezTo>
                    <a:cubicBezTo>
                      <a:pt x="48" y="24"/>
                      <a:pt x="55" y="23"/>
                      <a:pt x="55" y="30"/>
                    </a:cubicBezTo>
                    <a:cubicBezTo>
                      <a:pt x="55" y="37"/>
                      <a:pt x="41" y="40"/>
                      <a:pt x="0" y="20"/>
                    </a:cubicBezTo>
                    <a:cubicBezTo>
                      <a:pt x="43" y="0"/>
                      <a:pt x="55" y="2"/>
                      <a:pt x="55" y="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148"/>
              <p:cNvSpPr/>
              <p:nvPr/>
            </p:nvSpPr>
            <p:spPr bwMode="auto">
              <a:xfrm>
                <a:off x="3132" y="3605"/>
                <a:ext cx="91" cy="95"/>
              </a:xfrm>
              <a:custGeom>
                <a:avLst/>
                <a:gdLst>
                  <a:gd name="T0" fmla="*/ 46 w 51"/>
                  <a:gd name="T1" fmla="*/ 31 h 51"/>
                  <a:gd name="T2" fmla="*/ 34 w 51"/>
                  <a:gd name="T3" fmla="*/ 34 h 51"/>
                  <a:gd name="T4" fmla="*/ 31 w 51"/>
                  <a:gd name="T5" fmla="*/ 46 h 51"/>
                  <a:gd name="T6" fmla="*/ 0 w 51"/>
                  <a:gd name="T7" fmla="*/ 0 h 51"/>
                  <a:gd name="T8" fmla="*/ 46 w 51"/>
                  <a:gd name="T9" fmla="*/ 31 h 51"/>
                </a:gdLst>
                <a:ahLst/>
                <a:cxnLst>
                  <a:cxn ang="0">
                    <a:pos x="T0" y="T1"/>
                  </a:cxn>
                  <a:cxn ang="0">
                    <a:pos x="T2" y="T3"/>
                  </a:cxn>
                  <a:cxn ang="0">
                    <a:pos x="T4" y="T5"/>
                  </a:cxn>
                  <a:cxn ang="0">
                    <a:pos x="T6" y="T7"/>
                  </a:cxn>
                  <a:cxn ang="0">
                    <a:pos x="T8" y="T9"/>
                  </a:cxn>
                </a:cxnLst>
                <a:rect l="0" t="0" r="r" b="b"/>
                <a:pathLst>
                  <a:path w="51" h="51">
                    <a:moveTo>
                      <a:pt x="46" y="31"/>
                    </a:moveTo>
                    <a:cubicBezTo>
                      <a:pt x="41" y="37"/>
                      <a:pt x="37" y="30"/>
                      <a:pt x="34" y="34"/>
                    </a:cubicBezTo>
                    <a:cubicBezTo>
                      <a:pt x="30" y="37"/>
                      <a:pt x="36" y="41"/>
                      <a:pt x="31" y="46"/>
                    </a:cubicBezTo>
                    <a:cubicBezTo>
                      <a:pt x="26" y="51"/>
                      <a:pt x="15" y="43"/>
                      <a:pt x="0" y="0"/>
                    </a:cubicBezTo>
                    <a:cubicBezTo>
                      <a:pt x="45" y="16"/>
                      <a:pt x="51" y="26"/>
                      <a:pt x="46" y="3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149"/>
              <p:cNvSpPr/>
              <p:nvPr/>
            </p:nvSpPr>
            <p:spPr bwMode="auto">
              <a:xfrm>
                <a:off x="3095" y="3605"/>
                <a:ext cx="73" cy="103"/>
              </a:xfrm>
              <a:custGeom>
                <a:avLst/>
                <a:gdLst>
                  <a:gd name="T0" fmla="*/ 31 w 41"/>
                  <a:gd name="T1" fmla="*/ 55 h 55"/>
                  <a:gd name="T2" fmla="*/ 21 w 41"/>
                  <a:gd name="T3" fmla="*/ 48 h 55"/>
                  <a:gd name="T4" fmla="*/ 10 w 41"/>
                  <a:gd name="T5" fmla="*/ 55 h 55"/>
                  <a:gd name="T6" fmla="*/ 21 w 41"/>
                  <a:gd name="T7" fmla="*/ 0 h 55"/>
                  <a:gd name="T8" fmla="*/ 31 w 41"/>
                  <a:gd name="T9" fmla="*/ 55 h 55"/>
                </a:gdLst>
                <a:ahLst/>
                <a:cxnLst>
                  <a:cxn ang="0">
                    <a:pos x="T0" y="T1"/>
                  </a:cxn>
                  <a:cxn ang="0">
                    <a:pos x="T2" y="T3"/>
                  </a:cxn>
                  <a:cxn ang="0">
                    <a:pos x="T4" y="T5"/>
                  </a:cxn>
                  <a:cxn ang="0">
                    <a:pos x="T6" y="T7"/>
                  </a:cxn>
                  <a:cxn ang="0">
                    <a:pos x="T8" y="T9"/>
                  </a:cxn>
                </a:cxnLst>
                <a:rect l="0" t="0" r="r" b="b"/>
                <a:pathLst>
                  <a:path w="41" h="55">
                    <a:moveTo>
                      <a:pt x="31" y="55"/>
                    </a:moveTo>
                    <a:cubicBezTo>
                      <a:pt x="24" y="55"/>
                      <a:pt x="25" y="48"/>
                      <a:pt x="21" y="48"/>
                    </a:cubicBezTo>
                    <a:cubicBezTo>
                      <a:pt x="16" y="48"/>
                      <a:pt x="17" y="55"/>
                      <a:pt x="10" y="55"/>
                    </a:cubicBezTo>
                    <a:cubicBezTo>
                      <a:pt x="3" y="55"/>
                      <a:pt x="0" y="41"/>
                      <a:pt x="21" y="0"/>
                    </a:cubicBezTo>
                    <a:cubicBezTo>
                      <a:pt x="41" y="43"/>
                      <a:pt x="38" y="55"/>
                      <a:pt x="31" y="5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50"/>
              <p:cNvSpPr/>
              <p:nvPr/>
            </p:nvSpPr>
            <p:spPr bwMode="auto">
              <a:xfrm>
                <a:off x="3040" y="3605"/>
                <a:ext cx="92" cy="95"/>
              </a:xfrm>
              <a:custGeom>
                <a:avLst/>
                <a:gdLst>
                  <a:gd name="T0" fmla="*/ 20 w 52"/>
                  <a:gd name="T1" fmla="*/ 46 h 51"/>
                  <a:gd name="T2" fmla="*/ 17 w 52"/>
                  <a:gd name="T3" fmla="*/ 34 h 51"/>
                  <a:gd name="T4" fmla="*/ 5 w 52"/>
                  <a:gd name="T5" fmla="*/ 31 h 51"/>
                  <a:gd name="T6" fmla="*/ 52 w 52"/>
                  <a:gd name="T7" fmla="*/ 0 h 51"/>
                  <a:gd name="T8" fmla="*/ 20 w 52"/>
                  <a:gd name="T9" fmla="*/ 46 h 51"/>
                </a:gdLst>
                <a:ahLst/>
                <a:cxnLst>
                  <a:cxn ang="0">
                    <a:pos x="T0" y="T1"/>
                  </a:cxn>
                  <a:cxn ang="0">
                    <a:pos x="T2" y="T3"/>
                  </a:cxn>
                  <a:cxn ang="0">
                    <a:pos x="T4" y="T5"/>
                  </a:cxn>
                  <a:cxn ang="0">
                    <a:pos x="T6" y="T7"/>
                  </a:cxn>
                  <a:cxn ang="0">
                    <a:pos x="T8" y="T9"/>
                  </a:cxn>
                </a:cxnLst>
                <a:rect l="0" t="0" r="r" b="b"/>
                <a:pathLst>
                  <a:path w="52" h="51">
                    <a:moveTo>
                      <a:pt x="20" y="46"/>
                    </a:moveTo>
                    <a:cubicBezTo>
                      <a:pt x="15" y="41"/>
                      <a:pt x="21" y="37"/>
                      <a:pt x="17" y="34"/>
                    </a:cubicBezTo>
                    <a:cubicBezTo>
                      <a:pt x="14" y="30"/>
                      <a:pt x="10" y="37"/>
                      <a:pt x="5" y="31"/>
                    </a:cubicBezTo>
                    <a:cubicBezTo>
                      <a:pt x="0" y="26"/>
                      <a:pt x="8" y="15"/>
                      <a:pt x="52" y="0"/>
                    </a:cubicBezTo>
                    <a:cubicBezTo>
                      <a:pt x="35" y="45"/>
                      <a:pt x="25" y="51"/>
                      <a:pt x="20" y="4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51"/>
              <p:cNvSpPr/>
              <p:nvPr/>
            </p:nvSpPr>
            <p:spPr bwMode="auto">
              <a:xfrm>
                <a:off x="3033" y="3565"/>
                <a:ext cx="99" cy="77"/>
              </a:xfrm>
              <a:custGeom>
                <a:avLst/>
                <a:gdLst>
                  <a:gd name="T0" fmla="*/ 0 w 56"/>
                  <a:gd name="T1" fmla="*/ 31 h 41"/>
                  <a:gd name="T2" fmla="*/ 7 w 56"/>
                  <a:gd name="T3" fmla="*/ 21 h 41"/>
                  <a:gd name="T4" fmla="*/ 0 w 56"/>
                  <a:gd name="T5" fmla="*/ 10 h 41"/>
                  <a:gd name="T6" fmla="*/ 56 w 56"/>
                  <a:gd name="T7" fmla="*/ 21 h 41"/>
                  <a:gd name="T8" fmla="*/ 0 w 56"/>
                  <a:gd name="T9" fmla="*/ 31 h 41"/>
                </a:gdLst>
                <a:ahLst/>
                <a:cxnLst>
                  <a:cxn ang="0">
                    <a:pos x="T0" y="T1"/>
                  </a:cxn>
                  <a:cxn ang="0">
                    <a:pos x="T2" y="T3"/>
                  </a:cxn>
                  <a:cxn ang="0">
                    <a:pos x="T4" y="T5"/>
                  </a:cxn>
                  <a:cxn ang="0">
                    <a:pos x="T6" y="T7"/>
                  </a:cxn>
                  <a:cxn ang="0">
                    <a:pos x="T8" y="T9"/>
                  </a:cxn>
                </a:cxnLst>
                <a:rect l="0" t="0" r="r" b="b"/>
                <a:pathLst>
                  <a:path w="56" h="41">
                    <a:moveTo>
                      <a:pt x="0" y="31"/>
                    </a:moveTo>
                    <a:cubicBezTo>
                      <a:pt x="0" y="24"/>
                      <a:pt x="7" y="25"/>
                      <a:pt x="7" y="21"/>
                    </a:cubicBezTo>
                    <a:cubicBezTo>
                      <a:pt x="7" y="16"/>
                      <a:pt x="0" y="17"/>
                      <a:pt x="0" y="10"/>
                    </a:cubicBezTo>
                    <a:cubicBezTo>
                      <a:pt x="1" y="3"/>
                      <a:pt x="14" y="0"/>
                      <a:pt x="56" y="21"/>
                    </a:cubicBezTo>
                    <a:cubicBezTo>
                      <a:pt x="12" y="41"/>
                      <a:pt x="1" y="38"/>
                      <a:pt x="0" y="3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52"/>
              <p:cNvSpPr/>
              <p:nvPr/>
            </p:nvSpPr>
            <p:spPr bwMode="auto">
              <a:xfrm>
                <a:off x="3040" y="3507"/>
                <a:ext cx="92" cy="98"/>
              </a:xfrm>
              <a:custGeom>
                <a:avLst/>
                <a:gdLst>
                  <a:gd name="T0" fmla="*/ 5 w 52"/>
                  <a:gd name="T1" fmla="*/ 20 h 52"/>
                  <a:gd name="T2" fmla="*/ 17 w 52"/>
                  <a:gd name="T3" fmla="*/ 18 h 52"/>
                  <a:gd name="T4" fmla="*/ 20 w 52"/>
                  <a:gd name="T5" fmla="*/ 5 h 52"/>
                  <a:gd name="T6" fmla="*/ 52 w 52"/>
                  <a:gd name="T7" fmla="*/ 52 h 52"/>
                  <a:gd name="T8" fmla="*/ 5 w 52"/>
                  <a:gd name="T9" fmla="*/ 20 h 52"/>
                </a:gdLst>
                <a:ahLst/>
                <a:cxnLst>
                  <a:cxn ang="0">
                    <a:pos x="T0" y="T1"/>
                  </a:cxn>
                  <a:cxn ang="0">
                    <a:pos x="T2" y="T3"/>
                  </a:cxn>
                  <a:cxn ang="0">
                    <a:pos x="T4" y="T5"/>
                  </a:cxn>
                  <a:cxn ang="0">
                    <a:pos x="T6" y="T7"/>
                  </a:cxn>
                  <a:cxn ang="0">
                    <a:pos x="T8" y="T9"/>
                  </a:cxn>
                </a:cxnLst>
                <a:rect l="0" t="0" r="r" b="b"/>
                <a:pathLst>
                  <a:path w="52" h="52">
                    <a:moveTo>
                      <a:pt x="5" y="20"/>
                    </a:moveTo>
                    <a:cubicBezTo>
                      <a:pt x="10" y="15"/>
                      <a:pt x="14" y="21"/>
                      <a:pt x="17" y="18"/>
                    </a:cubicBezTo>
                    <a:cubicBezTo>
                      <a:pt x="21" y="14"/>
                      <a:pt x="15" y="10"/>
                      <a:pt x="20" y="5"/>
                    </a:cubicBezTo>
                    <a:cubicBezTo>
                      <a:pt x="25" y="0"/>
                      <a:pt x="37" y="8"/>
                      <a:pt x="52" y="52"/>
                    </a:cubicBezTo>
                    <a:cubicBezTo>
                      <a:pt x="7" y="35"/>
                      <a:pt x="0" y="25"/>
                      <a:pt x="5"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Oval 153"/>
              <p:cNvSpPr>
                <a:spLocks noChangeArrowheads="1"/>
              </p:cNvSpPr>
              <p:nvPr/>
            </p:nvSpPr>
            <p:spPr bwMode="auto">
              <a:xfrm>
                <a:off x="3086" y="3556"/>
                <a:ext cx="91" cy="96"/>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54"/>
              <p:cNvSpPr/>
              <p:nvPr/>
            </p:nvSpPr>
            <p:spPr bwMode="auto">
              <a:xfrm>
                <a:off x="4715" y="3548"/>
                <a:ext cx="257" cy="297"/>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cubicBezTo>
                      <a:pt x="0" y="154"/>
                      <a:pt x="0" y="154"/>
                      <a:pt x="0" y="154"/>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55"/>
              <p:cNvSpPr/>
              <p:nvPr/>
            </p:nvSpPr>
            <p:spPr bwMode="auto">
              <a:xfrm>
                <a:off x="4575" y="3548"/>
                <a:ext cx="257" cy="297"/>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56"/>
              <p:cNvSpPr/>
              <p:nvPr/>
            </p:nvSpPr>
            <p:spPr bwMode="auto">
              <a:xfrm>
                <a:off x="4728" y="3676"/>
                <a:ext cx="262" cy="16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cubicBezTo>
                      <a:pt x="0" y="81"/>
                      <a:pt x="0" y="81"/>
                      <a:pt x="0" y="81"/>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57"/>
              <p:cNvSpPr/>
              <p:nvPr/>
            </p:nvSpPr>
            <p:spPr bwMode="auto">
              <a:xfrm>
                <a:off x="4550" y="3676"/>
                <a:ext cx="263" cy="16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cubicBezTo>
                      <a:pt x="96" y="90"/>
                      <a:pt x="96" y="90"/>
                      <a:pt x="96" y="90"/>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58"/>
              <p:cNvSpPr/>
              <p:nvPr/>
            </p:nvSpPr>
            <p:spPr bwMode="auto">
              <a:xfrm>
                <a:off x="4724" y="3517"/>
                <a:ext cx="94" cy="281"/>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59"/>
              <p:cNvSpPr/>
              <p:nvPr/>
            </p:nvSpPr>
            <p:spPr bwMode="auto">
              <a:xfrm>
                <a:off x="457" y="3807"/>
                <a:ext cx="116" cy="21"/>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160"/>
              <p:cNvSpPr/>
              <p:nvPr/>
            </p:nvSpPr>
            <p:spPr bwMode="auto">
              <a:xfrm>
                <a:off x="709" y="3807"/>
                <a:ext cx="115" cy="21"/>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161"/>
              <p:cNvSpPr/>
              <p:nvPr/>
            </p:nvSpPr>
            <p:spPr bwMode="auto">
              <a:xfrm>
                <a:off x="510" y="3674"/>
                <a:ext cx="261" cy="154"/>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Oval 162"/>
              <p:cNvSpPr>
                <a:spLocks noChangeArrowheads="1"/>
              </p:cNvSpPr>
              <p:nvPr/>
            </p:nvSpPr>
            <p:spPr bwMode="auto">
              <a:xfrm>
                <a:off x="546" y="3738"/>
                <a:ext cx="55" cy="5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Oval 163"/>
              <p:cNvSpPr>
                <a:spLocks noChangeArrowheads="1"/>
              </p:cNvSpPr>
              <p:nvPr/>
            </p:nvSpPr>
            <p:spPr bwMode="auto">
              <a:xfrm>
                <a:off x="626" y="3695"/>
                <a:ext cx="55" cy="5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64"/>
              <p:cNvSpPr/>
              <p:nvPr/>
            </p:nvSpPr>
            <p:spPr bwMode="auto">
              <a:xfrm>
                <a:off x="610" y="3787"/>
                <a:ext cx="55" cy="41"/>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65"/>
              <p:cNvSpPr/>
              <p:nvPr/>
            </p:nvSpPr>
            <p:spPr bwMode="auto">
              <a:xfrm>
                <a:off x="690" y="3759"/>
                <a:ext cx="60" cy="65"/>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66"/>
              <p:cNvSpPr/>
              <p:nvPr/>
            </p:nvSpPr>
            <p:spPr bwMode="auto">
              <a:xfrm>
                <a:off x="769" y="3807"/>
                <a:ext cx="55" cy="21"/>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67"/>
              <p:cNvSpPr>
                <a:spLocks noEditPoints="1"/>
              </p:cNvSpPr>
              <p:nvPr/>
            </p:nvSpPr>
            <p:spPr bwMode="auto">
              <a:xfrm>
                <a:off x="651" y="3676"/>
                <a:ext cx="120" cy="152"/>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68"/>
              <p:cNvSpPr/>
              <p:nvPr/>
            </p:nvSpPr>
            <p:spPr bwMode="auto">
              <a:xfrm>
                <a:off x="651" y="3695"/>
                <a:ext cx="30" cy="58"/>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69"/>
              <p:cNvSpPr/>
              <p:nvPr/>
            </p:nvSpPr>
            <p:spPr bwMode="auto">
              <a:xfrm>
                <a:off x="651" y="3791"/>
                <a:ext cx="14" cy="37"/>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70"/>
              <p:cNvSpPr/>
              <p:nvPr/>
            </p:nvSpPr>
            <p:spPr bwMode="auto">
              <a:xfrm>
                <a:off x="690" y="3762"/>
                <a:ext cx="60" cy="59"/>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71"/>
              <p:cNvSpPr/>
              <p:nvPr/>
            </p:nvSpPr>
            <p:spPr bwMode="auto">
              <a:xfrm>
                <a:off x="3593" y="3676"/>
                <a:ext cx="206" cy="139"/>
              </a:xfrm>
              <a:custGeom>
                <a:avLst/>
                <a:gdLst>
                  <a:gd name="T0" fmla="*/ 114 w 116"/>
                  <a:gd name="T1" fmla="*/ 74 h 74"/>
                  <a:gd name="T2" fmla="*/ 116 w 116"/>
                  <a:gd name="T3" fmla="*/ 58 h 74"/>
                  <a:gd name="T4" fmla="*/ 58 w 116"/>
                  <a:gd name="T5" fmla="*/ 0 h 74"/>
                  <a:gd name="T6" fmla="*/ 0 w 116"/>
                  <a:gd name="T7" fmla="*/ 58 h 74"/>
                  <a:gd name="T8" fmla="*/ 2 w 116"/>
                  <a:gd name="T9" fmla="*/ 74 h 74"/>
                  <a:gd name="T10" fmla="*/ 114 w 116"/>
                  <a:gd name="T11" fmla="*/ 74 h 74"/>
                </a:gdLst>
                <a:ahLst/>
                <a:cxnLst>
                  <a:cxn ang="0">
                    <a:pos x="T0" y="T1"/>
                  </a:cxn>
                  <a:cxn ang="0">
                    <a:pos x="T2" y="T3"/>
                  </a:cxn>
                  <a:cxn ang="0">
                    <a:pos x="T4" y="T5"/>
                  </a:cxn>
                  <a:cxn ang="0">
                    <a:pos x="T6" y="T7"/>
                  </a:cxn>
                  <a:cxn ang="0">
                    <a:pos x="T8" y="T9"/>
                  </a:cxn>
                  <a:cxn ang="0">
                    <a:pos x="T10" y="T11"/>
                  </a:cxn>
                </a:cxnLst>
                <a:rect l="0" t="0" r="r" b="b"/>
                <a:pathLst>
                  <a:path w="116" h="74">
                    <a:moveTo>
                      <a:pt x="114" y="74"/>
                    </a:moveTo>
                    <a:cubicBezTo>
                      <a:pt x="115" y="69"/>
                      <a:pt x="116" y="64"/>
                      <a:pt x="116" y="58"/>
                    </a:cubicBezTo>
                    <a:cubicBezTo>
                      <a:pt x="116" y="26"/>
                      <a:pt x="90" y="0"/>
                      <a:pt x="58" y="0"/>
                    </a:cubicBezTo>
                    <a:cubicBezTo>
                      <a:pt x="26" y="0"/>
                      <a:pt x="0" y="26"/>
                      <a:pt x="0" y="58"/>
                    </a:cubicBezTo>
                    <a:cubicBezTo>
                      <a:pt x="0" y="64"/>
                      <a:pt x="0" y="69"/>
                      <a:pt x="2" y="74"/>
                    </a:cubicBezTo>
                    <a:lnTo>
                      <a:pt x="114" y="74"/>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72"/>
              <p:cNvSpPr/>
              <p:nvPr/>
            </p:nvSpPr>
            <p:spPr bwMode="auto">
              <a:xfrm>
                <a:off x="3857" y="3676"/>
                <a:ext cx="206" cy="139"/>
              </a:xfrm>
              <a:custGeom>
                <a:avLst/>
                <a:gdLst>
                  <a:gd name="T0" fmla="*/ 114 w 116"/>
                  <a:gd name="T1" fmla="*/ 74 h 74"/>
                  <a:gd name="T2" fmla="*/ 116 w 116"/>
                  <a:gd name="T3" fmla="*/ 58 h 74"/>
                  <a:gd name="T4" fmla="*/ 58 w 116"/>
                  <a:gd name="T5" fmla="*/ 0 h 74"/>
                  <a:gd name="T6" fmla="*/ 0 w 116"/>
                  <a:gd name="T7" fmla="*/ 58 h 74"/>
                  <a:gd name="T8" fmla="*/ 2 w 116"/>
                  <a:gd name="T9" fmla="*/ 74 h 74"/>
                  <a:gd name="T10" fmla="*/ 114 w 116"/>
                  <a:gd name="T11" fmla="*/ 74 h 74"/>
                </a:gdLst>
                <a:ahLst/>
                <a:cxnLst>
                  <a:cxn ang="0">
                    <a:pos x="T0" y="T1"/>
                  </a:cxn>
                  <a:cxn ang="0">
                    <a:pos x="T2" y="T3"/>
                  </a:cxn>
                  <a:cxn ang="0">
                    <a:pos x="T4" y="T5"/>
                  </a:cxn>
                  <a:cxn ang="0">
                    <a:pos x="T6" y="T7"/>
                  </a:cxn>
                  <a:cxn ang="0">
                    <a:pos x="T8" y="T9"/>
                  </a:cxn>
                  <a:cxn ang="0">
                    <a:pos x="T10" y="T11"/>
                  </a:cxn>
                </a:cxnLst>
                <a:rect l="0" t="0" r="r" b="b"/>
                <a:pathLst>
                  <a:path w="116" h="74">
                    <a:moveTo>
                      <a:pt x="114" y="74"/>
                    </a:moveTo>
                    <a:cubicBezTo>
                      <a:pt x="115" y="69"/>
                      <a:pt x="116" y="64"/>
                      <a:pt x="116" y="58"/>
                    </a:cubicBezTo>
                    <a:cubicBezTo>
                      <a:pt x="116" y="26"/>
                      <a:pt x="90" y="0"/>
                      <a:pt x="58" y="0"/>
                    </a:cubicBezTo>
                    <a:cubicBezTo>
                      <a:pt x="26" y="0"/>
                      <a:pt x="0" y="26"/>
                      <a:pt x="0" y="58"/>
                    </a:cubicBezTo>
                    <a:cubicBezTo>
                      <a:pt x="0" y="64"/>
                      <a:pt x="0" y="69"/>
                      <a:pt x="2" y="74"/>
                    </a:cubicBezTo>
                    <a:cubicBezTo>
                      <a:pt x="114" y="74"/>
                      <a:pt x="114" y="74"/>
                      <a:pt x="114" y="7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73"/>
              <p:cNvSpPr/>
              <p:nvPr/>
            </p:nvSpPr>
            <p:spPr bwMode="auto">
              <a:xfrm>
                <a:off x="3691" y="3535"/>
                <a:ext cx="273" cy="280"/>
              </a:xfrm>
              <a:custGeom>
                <a:avLst/>
                <a:gdLst>
                  <a:gd name="T0" fmla="*/ 50 w 154"/>
                  <a:gd name="T1" fmla="*/ 149 h 149"/>
                  <a:gd name="T2" fmla="*/ 104 w 154"/>
                  <a:gd name="T3" fmla="*/ 149 h 149"/>
                  <a:gd name="T4" fmla="*/ 154 w 154"/>
                  <a:gd name="T5" fmla="*/ 77 h 149"/>
                  <a:gd name="T6" fmla="*/ 77 w 154"/>
                  <a:gd name="T7" fmla="*/ 0 h 149"/>
                  <a:gd name="T8" fmla="*/ 0 w 154"/>
                  <a:gd name="T9" fmla="*/ 77 h 149"/>
                  <a:gd name="T10" fmla="*/ 50 w 154"/>
                  <a:gd name="T11" fmla="*/ 149 h 149"/>
                </a:gdLst>
                <a:ahLst/>
                <a:cxnLst>
                  <a:cxn ang="0">
                    <a:pos x="T0" y="T1"/>
                  </a:cxn>
                  <a:cxn ang="0">
                    <a:pos x="T2" y="T3"/>
                  </a:cxn>
                  <a:cxn ang="0">
                    <a:pos x="T4" y="T5"/>
                  </a:cxn>
                  <a:cxn ang="0">
                    <a:pos x="T6" y="T7"/>
                  </a:cxn>
                  <a:cxn ang="0">
                    <a:pos x="T8" y="T9"/>
                  </a:cxn>
                  <a:cxn ang="0">
                    <a:pos x="T10" y="T11"/>
                  </a:cxn>
                </a:cxnLst>
                <a:rect l="0" t="0" r="r" b="b"/>
                <a:pathLst>
                  <a:path w="154" h="149">
                    <a:moveTo>
                      <a:pt x="50" y="149"/>
                    </a:moveTo>
                    <a:cubicBezTo>
                      <a:pt x="104" y="149"/>
                      <a:pt x="104" y="149"/>
                      <a:pt x="104" y="149"/>
                    </a:cubicBezTo>
                    <a:cubicBezTo>
                      <a:pt x="133" y="138"/>
                      <a:pt x="154" y="110"/>
                      <a:pt x="154" y="77"/>
                    </a:cubicBezTo>
                    <a:cubicBezTo>
                      <a:pt x="154" y="35"/>
                      <a:pt x="120" y="0"/>
                      <a:pt x="77" y="0"/>
                    </a:cubicBezTo>
                    <a:cubicBezTo>
                      <a:pt x="35" y="0"/>
                      <a:pt x="0" y="35"/>
                      <a:pt x="0" y="77"/>
                    </a:cubicBezTo>
                    <a:cubicBezTo>
                      <a:pt x="0" y="110"/>
                      <a:pt x="21" y="138"/>
                      <a:pt x="50" y="14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Oval 174"/>
              <p:cNvSpPr>
                <a:spLocks noChangeArrowheads="1"/>
              </p:cNvSpPr>
              <p:nvPr/>
            </p:nvSpPr>
            <p:spPr bwMode="auto">
              <a:xfrm>
                <a:off x="3622" y="3749"/>
                <a:ext cx="56" cy="6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Oval 175"/>
              <p:cNvSpPr>
                <a:spLocks noChangeArrowheads="1"/>
              </p:cNvSpPr>
              <p:nvPr/>
            </p:nvSpPr>
            <p:spPr bwMode="auto">
              <a:xfrm>
                <a:off x="3728" y="3601"/>
                <a:ext cx="58" cy="6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Oval 176"/>
              <p:cNvSpPr>
                <a:spLocks noChangeArrowheads="1"/>
              </p:cNvSpPr>
              <p:nvPr/>
            </p:nvSpPr>
            <p:spPr bwMode="auto">
              <a:xfrm>
                <a:off x="3811" y="3558"/>
                <a:ext cx="57" cy="6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77"/>
              <p:cNvSpPr/>
              <p:nvPr/>
            </p:nvSpPr>
            <p:spPr bwMode="auto">
              <a:xfrm>
                <a:off x="3794" y="3654"/>
                <a:ext cx="60" cy="61"/>
              </a:xfrm>
              <a:custGeom>
                <a:avLst/>
                <a:gdLst>
                  <a:gd name="T0" fmla="*/ 33 w 34"/>
                  <a:gd name="T1" fmla="*/ 17 h 33"/>
                  <a:gd name="T2" fmla="*/ 16 w 34"/>
                  <a:gd name="T3" fmla="*/ 33 h 33"/>
                  <a:gd name="T4" fmla="*/ 1 w 34"/>
                  <a:gd name="T5" fmla="*/ 16 h 33"/>
                  <a:gd name="T6" fmla="*/ 18 w 34"/>
                  <a:gd name="T7" fmla="*/ 0 h 33"/>
                  <a:gd name="T8" fmla="*/ 33 w 34"/>
                  <a:gd name="T9" fmla="*/ 17 h 33"/>
                </a:gdLst>
                <a:ahLst/>
                <a:cxnLst>
                  <a:cxn ang="0">
                    <a:pos x="T0" y="T1"/>
                  </a:cxn>
                  <a:cxn ang="0">
                    <a:pos x="T2" y="T3"/>
                  </a:cxn>
                  <a:cxn ang="0">
                    <a:pos x="T4" y="T5"/>
                  </a:cxn>
                  <a:cxn ang="0">
                    <a:pos x="T6" y="T7"/>
                  </a:cxn>
                  <a:cxn ang="0">
                    <a:pos x="T8" y="T9"/>
                  </a:cxn>
                </a:cxnLst>
                <a:rect l="0" t="0" r="r" b="b"/>
                <a:pathLst>
                  <a:path w="34" h="33">
                    <a:moveTo>
                      <a:pt x="33" y="17"/>
                    </a:moveTo>
                    <a:cubicBezTo>
                      <a:pt x="33" y="26"/>
                      <a:pt x="25" y="33"/>
                      <a:pt x="16" y="33"/>
                    </a:cubicBezTo>
                    <a:cubicBezTo>
                      <a:pt x="7" y="32"/>
                      <a:pt x="0" y="25"/>
                      <a:pt x="1" y="16"/>
                    </a:cubicBezTo>
                    <a:cubicBezTo>
                      <a:pt x="1" y="7"/>
                      <a:pt x="9" y="0"/>
                      <a:pt x="18" y="0"/>
                    </a:cubicBezTo>
                    <a:cubicBezTo>
                      <a:pt x="27" y="1"/>
                      <a:pt x="34" y="8"/>
                      <a:pt x="33"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Oval 178"/>
              <p:cNvSpPr>
                <a:spLocks noChangeArrowheads="1"/>
              </p:cNvSpPr>
              <p:nvPr/>
            </p:nvSpPr>
            <p:spPr bwMode="auto">
              <a:xfrm>
                <a:off x="3696" y="3699"/>
                <a:ext cx="57" cy="6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79"/>
              <p:cNvSpPr/>
              <p:nvPr/>
            </p:nvSpPr>
            <p:spPr bwMode="auto">
              <a:xfrm>
                <a:off x="3687" y="3798"/>
                <a:ext cx="52" cy="17"/>
              </a:xfrm>
              <a:custGeom>
                <a:avLst/>
                <a:gdLst>
                  <a:gd name="T0" fmla="*/ 29 w 29"/>
                  <a:gd name="T1" fmla="*/ 9 h 9"/>
                  <a:gd name="T2" fmla="*/ 14 w 29"/>
                  <a:gd name="T3" fmla="*/ 0 h 9"/>
                  <a:gd name="T4" fmla="*/ 0 w 29"/>
                  <a:gd name="T5" fmla="*/ 9 h 9"/>
                  <a:gd name="T6" fmla="*/ 29 w 29"/>
                  <a:gd name="T7" fmla="*/ 9 h 9"/>
                </a:gdLst>
                <a:ahLst/>
                <a:cxnLst>
                  <a:cxn ang="0">
                    <a:pos x="T0" y="T1"/>
                  </a:cxn>
                  <a:cxn ang="0">
                    <a:pos x="T2" y="T3"/>
                  </a:cxn>
                  <a:cxn ang="0">
                    <a:pos x="T4" y="T5"/>
                  </a:cxn>
                  <a:cxn ang="0">
                    <a:pos x="T6" y="T7"/>
                  </a:cxn>
                </a:cxnLst>
                <a:rect l="0" t="0" r="r" b="b"/>
                <a:pathLst>
                  <a:path w="29" h="9">
                    <a:moveTo>
                      <a:pt x="29" y="9"/>
                    </a:moveTo>
                    <a:cubicBezTo>
                      <a:pt x="26" y="4"/>
                      <a:pt x="20" y="0"/>
                      <a:pt x="14" y="0"/>
                    </a:cubicBezTo>
                    <a:cubicBezTo>
                      <a:pt x="8" y="0"/>
                      <a:pt x="2" y="4"/>
                      <a:pt x="0" y="9"/>
                    </a:cubicBezTo>
                    <a:lnTo>
                      <a:pt x="29"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Oval 180"/>
              <p:cNvSpPr>
                <a:spLocks noChangeArrowheads="1"/>
              </p:cNvSpPr>
              <p:nvPr/>
            </p:nvSpPr>
            <p:spPr bwMode="auto">
              <a:xfrm>
                <a:off x="3778" y="3732"/>
                <a:ext cx="58" cy="6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Oval 181"/>
              <p:cNvSpPr>
                <a:spLocks noChangeArrowheads="1"/>
              </p:cNvSpPr>
              <p:nvPr/>
            </p:nvSpPr>
            <p:spPr bwMode="auto">
              <a:xfrm>
                <a:off x="3877" y="3736"/>
                <a:ext cx="58" cy="6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82"/>
              <p:cNvSpPr/>
              <p:nvPr/>
            </p:nvSpPr>
            <p:spPr bwMode="auto">
              <a:xfrm>
                <a:off x="3937" y="3802"/>
                <a:ext cx="46" cy="13"/>
              </a:xfrm>
              <a:custGeom>
                <a:avLst/>
                <a:gdLst>
                  <a:gd name="T0" fmla="*/ 26 w 26"/>
                  <a:gd name="T1" fmla="*/ 7 h 7"/>
                  <a:gd name="T2" fmla="*/ 13 w 26"/>
                  <a:gd name="T3" fmla="*/ 0 h 7"/>
                  <a:gd name="T4" fmla="*/ 0 w 26"/>
                  <a:gd name="T5" fmla="*/ 7 h 7"/>
                  <a:gd name="T6" fmla="*/ 26 w 26"/>
                  <a:gd name="T7" fmla="*/ 7 h 7"/>
                </a:gdLst>
                <a:ahLst/>
                <a:cxnLst>
                  <a:cxn ang="0">
                    <a:pos x="T0" y="T1"/>
                  </a:cxn>
                  <a:cxn ang="0">
                    <a:pos x="T2" y="T3"/>
                  </a:cxn>
                  <a:cxn ang="0">
                    <a:pos x="T4" y="T5"/>
                  </a:cxn>
                  <a:cxn ang="0">
                    <a:pos x="T6" y="T7"/>
                  </a:cxn>
                </a:cxnLst>
                <a:rect l="0" t="0" r="r" b="b"/>
                <a:pathLst>
                  <a:path w="26" h="7">
                    <a:moveTo>
                      <a:pt x="26" y="7"/>
                    </a:moveTo>
                    <a:cubicBezTo>
                      <a:pt x="23" y="3"/>
                      <a:pt x="18" y="0"/>
                      <a:pt x="13" y="0"/>
                    </a:cubicBezTo>
                    <a:cubicBezTo>
                      <a:pt x="7" y="0"/>
                      <a:pt x="3" y="3"/>
                      <a:pt x="0" y="7"/>
                    </a:cubicBezTo>
                    <a:cubicBezTo>
                      <a:pt x="26" y="7"/>
                      <a:pt x="26" y="7"/>
                      <a:pt x="26" y="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Oval 183"/>
              <p:cNvSpPr>
                <a:spLocks noChangeArrowheads="1"/>
              </p:cNvSpPr>
              <p:nvPr/>
            </p:nvSpPr>
            <p:spPr bwMode="auto">
              <a:xfrm>
                <a:off x="3988" y="3729"/>
                <a:ext cx="59" cy="6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184"/>
              <p:cNvSpPr/>
              <p:nvPr/>
            </p:nvSpPr>
            <p:spPr bwMode="auto">
              <a:xfrm>
                <a:off x="3879" y="3625"/>
                <a:ext cx="63" cy="68"/>
              </a:xfrm>
              <a:custGeom>
                <a:avLst/>
                <a:gdLst>
                  <a:gd name="T0" fmla="*/ 34 w 36"/>
                  <a:gd name="T1" fmla="*/ 14 h 36"/>
                  <a:gd name="T2" fmla="*/ 22 w 36"/>
                  <a:gd name="T3" fmla="*/ 33 h 36"/>
                  <a:gd name="T4" fmla="*/ 2 w 36"/>
                  <a:gd name="T5" fmla="*/ 22 h 36"/>
                  <a:gd name="T6" fmla="*/ 14 w 36"/>
                  <a:gd name="T7" fmla="*/ 2 h 36"/>
                  <a:gd name="T8" fmla="*/ 34 w 36"/>
                  <a:gd name="T9" fmla="*/ 14 h 36"/>
                </a:gdLst>
                <a:ahLst/>
                <a:cxnLst>
                  <a:cxn ang="0">
                    <a:pos x="T0" y="T1"/>
                  </a:cxn>
                  <a:cxn ang="0">
                    <a:pos x="T2" y="T3"/>
                  </a:cxn>
                  <a:cxn ang="0">
                    <a:pos x="T4" y="T5"/>
                  </a:cxn>
                  <a:cxn ang="0">
                    <a:pos x="T6" y="T7"/>
                  </a:cxn>
                  <a:cxn ang="0">
                    <a:pos x="T8" y="T9"/>
                  </a:cxn>
                </a:cxnLst>
                <a:rect l="0" t="0" r="r" b="b"/>
                <a:pathLst>
                  <a:path w="36" h="36">
                    <a:moveTo>
                      <a:pt x="34" y="14"/>
                    </a:moveTo>
                    <a:cubicBezTo>
                      <a:pt x="36" y="22"/>
                      <a:pt x="31" y="31"/>
                      <a:pt x="22" y="33"/>
                    </a:cubicBezTo>
                    <a:cubicBezTo>
                      <a:pt x="13" y="36"/>
                      <a:pt x="4" y="30"/>
                      <a:pt x="2" y="22"/>
                    </a:cubicBezTo>
                    <a:cubicBezTo>
                      <a:pt x="0" y="13"/>
                      <a:pt x="5" y="4"/>
                      <a:pt x="14" y="2"/>
                    </a:cubicBezTo>
                    <a:cubicBezTo>
                      <a:pt x="22" y="0"/>
                      <a:pt x="31" y="5"/>
                      <a:pt x="34"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185"/>
              <p:cNvSpPr>
                <a:spLocks noEditPoints="1"/>
              </p:cNvSpPr>
              <p:nvPr/>
            </p:nvSpPr>
            <p:spPr bwMode="auto">
              <a:xfrm>
                <a:off x="4063" y="3776"/>
                <a:ext cx="0" cy="9"/>
              </a:xfrm>
              <a:custGeom>
                <a:avLst/>
                <a:gdLst>
                  <a:gd name="T0" fmla="*/ 5 h 5"/>
                  <a:gd name="T1" fmla="*/ 5 h 5"/>
                  <a:gd name="T2" fmla="*/ 5 h 5"/>
                  <a:gd name="T3" fmla="*/ 5 h 5"/>
                  <a:gd name="T4" fmla="*/ 5 h 5"/>
                  <a:gd name="T5" fmla="*/ 4 h 5"/>
                  <a:gd name="T6" fmla="*/ 4 h 5"/>
                  <a:gd name="T7" fmla="*/ 4 h 5"/>
                  <a:gd name="T8" fmla="*/ 4 h 5"/>
                  <a:gd name="T9" fmla="*/ 4 h 5"/>
                  <a:gd name="T10" fmla="*/ 4 h 5"/>
                  <a:gd name="T11" fmla="*/ 4 h 5"/>
                  <a:gd name="T12" fmla="*/ 3 h 5"/>
                  <a:gd name="T13" fmla="*/ 3 h 5"/>
                  <a:gd name="T14" fmla="*/ 3 h 5"/>
                  <a:gd name="T15" fmla="*/ 3 h 5"/>
                  <a:gd name="T16" fmla="*/ 3 h 5"/>
                  <a:gd name="T17" fmla="*/ 3 h 5"/>
                  <a:gd name="T18" fmla="*/ 3 h 5"/>
                  <a:gd name="T19" fmla="*/ 3 h 5"/>
                  <a:gd name="T20" fmla="*/ 3 h 5"/>
                  <a:gd name="T21" fmla="*/ 2 h 5"/>
                  <a:gd name="T22" fmla="*/ 2 h 5"/>
                  <a:gd name="T23" fmla="*/ 2 h 5"/>
                  <a:gd name="T24" fmla="*/ 2 h 5"/>
                  <a:gd name="T25" fmla="*/ 2 h 5"/>
                  <a:gd name="T26" fmla="*/ 2 h 5"/>
                  <a:gd name="T27" fmla="*/ 2 h 5"/>
                  <a:gd name="T28" fmla="*/ 2 h 5"/>
                  <a:gd name="T29" fmla="*/ 1 h 5"/>
                  <a:gd name="T30" fmla="*/ 1 h 5"/>
                  <a:gd name="T31" fmla="*/ 1 h 5"/>
                  <a:gd name="T32" fmla="*/ 1 h 5"/>
                  <a:gd name="T33" fmla="*/ 1 h 5"/>
                  <a:gd name="T34" fmla="*/ 1 h 5"/>
                  <a:gd name="T35" fmla="*/ 1 h 5"/>
                  <a:gd name="T36" fmla="*/ 1 h 5"/>
                  <a:gd name="T37" fmla="*/ 1 h 5"/>
                  <a:gd name="T38" fmla="*/ 0 h 5"/>
                  <a:gd name="T39" fmla="*/ 0 h 5"/>
                  <a:gd name="T40" fmla="*/ 0 h 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Lst>
                <a:rect l="0" t="0" r="r" b="b"/>
                <a:pathLst>
                  <a:path h="5">
                    <a:moveTo>
                      <a:pt x="0" y="5"/>
                    </a:moveTo>
                    <a:cubicBezTo>
                      <a:pt x="0" y="5"/>
                      <a:pt x="0" y="5"/>
                      <a:pt x="0" y="5"/>
                    </a:cubicBez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AA1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186"/>
              <p:cNvSpPr>
                <a:spLocks noEditPoints="1"/>
              </p:cNvSpPr>
              <p:nvPr/>
            </p:nvSpPr>
            <p:spPr bwMode="auto">
              <a:xfrm>
                <a:off x="3875" y="3676"/>
                <a:ext cx="188" cy="139"/>
              </a:xfrm>
              <a:custGeom>
                <a:avLst/>
                <a:gdLst>
                  <a:gd name="T0" fmla="*/ 64 w 106"/>
                  <a:gd name="T1" fmla="*/ 44 h 74"/>
                  <a:gd name="T2" fmla="*/ 97 w 106"/>
                  <a:gd name="T3" fmla="*/ 44 h 74"/>
                  <a:gd name="T4" fmla="*/ 50 w 106"/>
                  <a:gd name="T5" fmla="*/ 0 h 74"/>
                  <a:gd name="T6" fmla="*/ 34 w 106"/>
                  <a:gd name="T7" fmla="*/ 49 h 74"/>
                  <a:gd name="T8" fmla="*/ 17 w 106"/>
                  <a:gd name="T9" fmla="*/ 65 h 74"/>
                  <a:gd name="T10" fmla="*/ 35 w 106"/>
                  <a:gd name="T11" fmla="*/ 74 h 74"/>
                  <a:gd name="T12" fmla="*/ 61 w 106"/>
                  <a:gd name="T13" fmla="*/ 74 h 74"/>
                  <a:gd name="T14" fmla="*/ 106 w 106"/>
                  <a:gd name="T15" fmla="*/ 58 h 74"/>
                  <a:gd name="T16" fmla="*/ 106 w 106"/>
                  <a:gd name="T17" fmla="*/ 58 h 74"/>
                  <a:gd name="T18" fmla="*/ 106 w 106"/>
                  <a:gd name="T19" fmla="*/ 58 h 74"/>
                  <a:gd name="T20" fmla="*/ 106 w 106"/>
                  <a:gd name="T21" fmla="*/ 57 h 74"/>
                  <a:gd name="T22" fmla="*/ 106 w 106"/>
                  <a:gd name="T23" fmla="*/ 57 h 74"/>
                  <a:gd name="T24" fmla="*/ 106 w 106"/>
                  <a:gd name="T25" fmla="*/ 57 h 74"/>
                  <a:gd name="T26" fmla="*/ 106 w 106"/>
                  <a:gd name="T27" fmla="*/ 57 h 74"/>
                  <a:gd name="T28" fmla="*/ 106 w 106"/>
                  <a:gd name="T29" fmla="*/ 57 h 74"/>
                  <a:gd name="T30" fmla="*/ 106 w 106"/>
                  <a:gd name="T31" fmla="*/ 56 h 74"/>
                  <a:gd name="T32" fmla="*/ 106 w 106"/>
                  <a:gd name="T33" fmla="*/ 56 h 74"/>
                  <a:gd name="T34" fmla="*/ 106 w 106"/>
                  <a:gd name="T35" fmla="*/ 56 h 74"/>
                  <a:gd name="T36" fmla="*/ 106 w 106"/>
                  <a:gd name="T37" fmla="*/ 56 h 74"/>
                  <a:gd name="T38" fmla="*/ 106 w 106"/>
                  <a:gd name="T39" fmla="*/ 56 h 74"/>
                  <a:gd name="T40" fmla="*/ 106 w 106"/>
                  <a:gd name="T41" fmla="*/ 56 h 74"/>
                  <a:gd name="T42" fmla="*/ 106 w 106"/>
                  <a:gd name="T43" fmla="*/ 55 h 74"/>
                  <a:gd name="T44" fmla="*/ 106 w 106"/>
                  <a:gd name="T45" fmla="*/ 55 h 74"/>
                  <a:gd name="T46" fmla="*/ 106 w 106"/>
                  <a:gd name="T47" fmla="*/ 55 h 74"/>
                  <a:gd name="T48" fmla="*/ 106 w 106"/>
                  <a:gd name="T49" fmla="*/ 55 h 74"/>
                  <a:gd name="T50" fmla="*/ 106 w 106"/>
                  <a:gd name="T51" fmla="*/ 55 h 74"/>
                  <a:gd name="T52" fmla="*/ 106 w 106"/>
                  <a:gd name="T53" fmla="*/ 54 h 74"/>
                  <a:gd name="T54" fmla="*/ 106 w 106"/>
                  <a:gd name="T55" fmla="*/ 54 h 74"/>
                  <a:gd name="T56" fmla="*/ 106 w 106"/>
                  <a:gd name="T57" fmla="*/ 54 h 74"/>
                  <a:gd name="T58" fmla="*/ 106 w 106"/>
                  <a:gd name="T59" fmla="*/ 54 h 74"/>
                  <a:gd name="T60" fmla="*/ 106 w 106"/>
                  <a:gd name="T61" fmla="*/ 54 h 74"/>
                  <a:gd name="T62" fmla="*/ 106 w 106"/>
                  <a:gd name="T63" fmla="*/ 54 h 74"/>
                  <a:gd name="T64" fmla="*/ 106 w 106"/>
                  <a:gd name="T65" fmla="*/ 53 h 74"/>
                  <a:gd name="T66" fmla="*/ 106 w 106"/>
                  <a:gd name="T67" fmla="*/ 53 h 74"/>
                  <a:gd name="T68" fmla="*/ 50 w 106"/>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4">
                    <a:moveTo>
                      <a:pt x="80" y="60"/>
                    </a:moveTo>
                    <a:cubicBezTo>
                      <a:pt x="71" y="60"/>
                      <a:pt x="64" y="53"/>
                      <a:pt x="64" y="44"/>
                    </a:cubicBezTo>
                    <a:cubicBezTo>
                      <a:pt x="64" y="35"/>
                      <a:pt x="71" y="28"/>
                      <a:pt x="80" y="28"/>
                    </a:cubicBezTo>
                    <a:cubicBezTo>
                      <a:pt x="89" y="28"/>
                      <a:pt x="97" y="35"/>
                      <a:pt x="97" y="44"/>
                    </a:cubicBezTo>
                    <a:cubicBezTo>
                      <a:pt x="97" y="53"/>
                      <a:pt x="89" y="60"/>
                      <a:pt x="80" y="60"/>
                    </a:cubicBezTo>
                    <a:moveTo>
                      <a:pt x="50" y="0"/>
                    </a:moveTo>
                    <a:cubicBezTo>
                      <a:pt x="50" y="1"/>
                      <a:pt x="50" y="1"/>
                      <a:pt x="50" y="2"/>
                    </a:cubicBezTo>
                    <a:cubicBezTo>
                      <a:pt x="50" y="20"/>
                      <a:pt x="44" y="36"/>
                      <a:pt x="34" y="49"/>
                    </a:cubicBezTo>
                    <a:cubicBezTo>
                      <a:pt x="33" y="58"/>
                      <a:pt x="26" y="65"/>
                      <a:pt x="17" y="65"/>
                    </a:cubicBezTo>
                    <a:cubicBezTo>
                      <a:pt x="17" y="65"/>
                      <a:pt x="17" y="65"/>
                      <a:pt x="17" y="65"/>
                    </a:cubicBezTo>
                    <a:cubicBezTo>
                      <a:pt x="12" y="69"/>
                      <a:pt x="6" y="72"/>
                      <a:pt x="0" y="74"/>
                    </a:cubicBezTo>
                    <a:cubicBezTo>
                      <a:pt x="35" y="74"/>
                      <a:pt x="35" y="74"/>
                      <a:pt x="35" y="74"/>
                    </a:cubicBezTo>
                    <a:cubicBezTo>
                      <a:pt x="38" y="70"/>
                      <a:pt x="42" y="67"/>
                      <a:pt x="48" y="67"/>
                    </a:cubicBezTo>
                    <a:cubicBezTo>
                      <a:pt x="53" y="67"/>
                      <a:pt x="58" y="70"/>
                      <a:pt x="61" y="74"/>
                    </a:cubicBezTo>
                    <a:cubicBezTo>
                      <a:pt x="104" y="74"/>
                      <a:pt x="104" y="74"/>
                      <a:pt x="104" y="74"/>
                    </a:cubicBezTo>
                    <a:cubicBezTo>
                      <a:pt x="105" y="69"/>
                      <a:pt x="106" y="64"/>
                      <a:pt x="106" y="58"/>
                    </a:cubicBezTo>
                    <a:cubicBezTo>
                      <a:pt x="106" y="58"/>
                      <a:pt x="106" y="58"/>
                      <a:pt x="106" y="58"/>
                    </a:cubicBezTo>
                    <a:cubicBezTo>
                      <a:pt x="106" y="58"/>
                      <a:pt x="106" y="58"/>
                      <a:pt x="106" y="58"/>
                    </a:cubicBezTo>
                    <a:cubicBezTo>
                      <a:pt x="106" y="58"/>
                      <a:pt x="106" y="58"/>
                      <a:pt x="106" y="58"/>
                    </a:cubicBezTo>
                    <a:cubicBezTo>
                      <a:pt x="106" y="58"/>
                      <a:pt x="106" y="58"/>
                      <a:pt x="106" y="58"/>
                    </a:cubicBezTo>
                    <a:cubicBezTo>
                      <a:pt x="106" y="58"/>
                      <a:pt x="106" y="58"/>
                      <a:pt x="106" y="58"/>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7"/>
                    </a:cubicBezTo>
                    <a:cubicBezTo>
                      <a:pt x="106" y="57"/>
                      <a:pt x="106" y="57"/>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6"/>
                    </a:cubicBezTo>
                    <a:cubicBezTo>
                      <a:pt x="106" y="56"/>
                      <a:pt x="106" y="56"/>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5"/>
                      <a:pt x="106" y="55"/>
                    </a:cubicBezTo>
                    <a:cubicBezTo>
                      <a:pt x="106" y="55"/>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6" y="53"/>
                      <a:pt x="106" y="53"/>
                      <a:pt x="106" y="53"/>
                    </a:cubicBezTo>
                    <a:cubicBezTo>
                      <a:pt x="106" y="53"/>
                      <a:pt x="106" y="53"/>
                      <a:pt x="106" y="53"/>
                    </a:cubicBezTo>
                    <a:cubicBezTo>
                      <a:pt x="103" y="24"/>
                      <a:pt x="79" y="1"/>
                      <a:pt x="5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187"/>
              <p:cNvSpPr>
                <a:spLocks noEditPoints="1"/>
              </p:cNvSpPr>
              <p:nvPr/>
            </p:nvSpPr>
            <p:spPr bwMode="auto">
              <a:xfrm>
                <a:off x="3838" y="3537"/>
                <a:ext cx="126" cy="278"/>
              </a:xfrm>
              <a:custGeom>
                <a:avLst/>
                <a:gdLst>
                  <a:gd name="T0" fmla="*/ 41 w 71"/>
                  <a:gd name="T1" fmla="*/ 81 h 148"/>
                  <a:gd name="T2" fmla="*/ 25 w 71"/>
                  <a:gd name="T3" fmla="*/ 69 h 148"/>
                  <a:gd name="T4" fmla="*/ 37 w 71"/>
                  <a:gd name="T5" fmla="*/ 49 h 148"/>
                  <a:gd name="T6" fmla="*/ 41 w 71"/>
                  <a:gd name="T7" fmla="*/ 48 h 148"/>
                  <a:gd name="T8" fmla="*/ 57 w 71"/>
                  <a:gd name="T9" fmla="*/ 61 h 148"/>
                  <a:gd name="T10" fmla="*/ 45 w 71"/>
                  <a:gd name="T11" fmla="*/ 80 h 148"/>
                  <a:gd name="T12" fmla="*/ 41 w 71"/>
                  <a:gd name="T13" fmla="*/ 81 h 148"/>
                  <a:gd name="T14" fmla="*/ 0 w 71"/>
                  <a:gd name="T15" fmla="*/ 0 h 148"/>
                  <a:gd name="T16" fmla="*/ 0 w 71"/>
                  <a:gd name="T17" fmla="*/ 11 h 148"/>
                  <a:gd name="T18" fmla="*/ 1 w 71"/>
                  <a:gd name="T19" fmla="*/ 11 h 148"/>
                  <a:gd name="T20" fmla="*/ 17 w 71"/>
                  <a:gd name="T21" fmla="*/ 27 h 148"/>
                  <a:gd name="T22" fmla="*/ 1 w 71"/>
                  <a:gd name="T23" fmla="*/ 44 h 148"/>
                  <a:gd name="T24" fmla="*/ 0 w 71"/>
                  <a:gd name="T25" fmla="*/ 44 h 148"/>
                  <a:gd name="T26" fmla="*/ 0 w 71"/>
                  <a:gd name="T27" fmla="*/ 64 h 148"/>
                  <a:gd name="T28" fmla="*/ 8 w 71"/>
                  <a:gd name="T29" fmla="*/ 79 h 148"/>
                  <a:gd name="T30" fmla="*/ 0 w 71"/>
                  <a:gd name="T31" fmla="*/ 93 h 148"/>
                  <a:gd name="T32" fmla="*/ 0 w 71"/>
                  <a:gd name="T33" fmla="*/ 148 h 148"/>
                  <a:gd name="T34" fmla="*/ 21 w 71"/>
                  <a:gd name="T35" fmla="*/ 148 h 148"/>
                  <a:gd name="T36" fmla="*/ 38 w 71"/>
                  <a:gd name="T37" fmla="*/ 139 h 148"/>
                  <a:gd name="T38" fmla="*/ 22 w 71"/>
                  <a:gd name="T39" fmla="*/ 123 h 148"/>
                  <a:gd name="T40" fmla="*/ 38 w 71"/>
                  <a:gd name="T41" fmla="*/ 106 h 148"/>
                  <a:gd name="T42" fmla="*/ 55 w 71"/>
                  <a:gd name="T43" fmla="*/ 123 h 148"/>
                  <a:gd name="T44" fmla="*/ 55 w 71"/>
                  <a:gd name="T45" fmla="*/ 123 h 148"/>
                  <a:gd name="T46" fmla="*/ 71 w 71"/>
                  <a:gd name="T47" fmla="*/ 76 h 148"/>
                  <a:gd name="T48" fmla="*/ 71 w 71"/>
                  <a:gd name="T49" fmla="*/ 74 h 148"/>
                  <a:gd name="T50" fmla="*/ 71 w 71"/>
                  <a:gd name="T51" fmla="*/ 74 h 148"/>
                  <a:gd name="T52" fmla="*/ 0 w 71"/>
                  <a:gd name="T5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148">
                    <a:moveTo>
                      <a:pt x="41" y="81"/>
                    </a:moveTo>
                    <a:cubicBezTo>
                      <a:pt x="33" y="81"/>
                      <a:pt x="27" y="76"/>
                      <a:pt x="25" y="69"/>
                    </a:cubicBezTo>
                    <a:cubicBezTo>
                      <a:pt x="23" y="60"/>
                      <a:pt x="28" y="51"/>
                      <a:pt x="37" y="49"/>
                    </a:cubicBezTo>
                    <a:cubicBezTo>
                      <a:pt x="38" y="48"/>
                      <a:pt x="39" y="48"/>
                      <a:pt x="41" y="48"/>
                    </a:cubicBezTo>
                    <a:cubicBezTo>
                      <a:pt x="48" y="48"/>
                      <a:pt x="55" y="53"/>
                      <a:pt x="57" y="61"/>
                    </a:cubicBezTo>
                    <a:cubicBezTo>
                      <a:pt x="59" y="69"/>
                      <a:pt x="54" y="78"/>
                      <a:pt x="45" y="80"/>
                    </a:cubicBezTo>
                    <a:cubicBezTo>
                      <a:pt x="43" y="81"/>
                      <a:pt x="42" y="81"/>
                      <a:pt x="41" y="81"/>
                    </a:cubicBezTo>
                    <a:moveTo>
                      <a:pt x="0" y="0"/>
                    </a:moveTo>
                    <a:cubicBezTo>
                      <a:pt x="0" y="11"/>
                      <a:pt x="0" y="11"/>
                      <a:pt x="0" y="11"/>
                    </a:cubicBezTo>
                    <a:cubicBezTo>
                      <a:pt x="0" y="11"/>
                      <a:pt x="1" y="11"/>
                      <a:pt x="1" y="11"/>
                    </a:cubicBezTo>
                    <a:cubicBezTo>
                      <a:pt x="10" y="11"/>
                      <a:pt x="17" y="18"/>
                      <a:pt x="17" y="27"/>
                    </a:cubicBezTo>
                    <a:cubicBezTo>
                      <a:pt x="17" y="36"/>
                      <a:pt x="10" y="44"/>
                      <a:pt x="1" y="44"/>
                    </a:cubicBezTo>
                    <a:cubicBezTo>
                      <a:pt x="1" y="44"/>
                      <a:pt x="0" y="44"/>
                      <a:pt x="0" y="44"/>
                    </a:cubicBezTo>
                    <a:cubicBezTo>
                      <a:pt x="0" y="64"/>
                      <a:pt x="0" y="64"/>
                      <a:pt x="0" y="64"/>
                    </a:cubicBezTo>
                    <a:cubicBezTo>
                      <a:pt x="5" y="67"/>
                      <a:pt x="9" y="73"/>
                      <a:pt x="8" y="79"/>
                    </a:cubicBezTo>
                    <a:cubicBezTo>
                      <a:pt x="8" y="85"/>
                      <a:pt x="5" y="90"/>
                      <a:pt x="0" y="93"/>
                    </a:cubicBezTo>
                    <a:cubicBezTo>
                      <a:pt x="0" y="148"/>
                      <a:pt x="0" y="148"/>
                      <a:pt x="0" y="148"/>
                    </a:cubicBezTo>
                    <a:cubicBezTo>
                      <a:pt x="21" y="148"/>
                      <a:pt x="21" y="148"/>
                      <a:pt x="21" y="148"/>
                    </a:cubicBezTo>
                    <a:cubicBezTo>
                      <a:pt x="27" y="146"/>
                      <a:pt x="33" y="143"/>
                      <a:pt x="38" y="139"/>
                    </a:cubicBezTo>
                    <a:cubicBezTo>
                      <a:pt x="29" y="139"/>
                      <a:pt x="22" y="132"/>
                      <a:pt x="22" y="123"/>
                    </a:cubicBezTo>
                    <a:cubicBezTo>
                      <a:pt x="22" y="114"/>
                      <a:pt x="29" y="106"/>
                      <a:pt x="38" y="106"/>
                    </a:cubicBezTo>
                    <a:cubicBezTo>
                      <a:pt x="47" y="106"/>
                      <a:pt x="55" y="114"/>
                      <a:pt x="55" y="123"/>
                    </a:cubicBezTo>
                    <a:cubicBezTo>
                      <a:pt x="55" y="123"/>
                      <a:pt x="55" y="123"/>
                      <a:pt x="55" y="123"/>
                    </a:cubicBezTo>
                    <a:cubicBezTo>
                      <a:pt x="65" y="110"/>
                      <a:pt x="71" y="94"/>
                      <a:pt x="71" y="76"/>
                    </a:cubicBezTo>
                    <a:cubicBezTo>
                      <a:pt x="71" y="75"/>
                      <a:pt x="71" y="75"/>
                      <a:pt x="71" y="74"/>
                    </a:cubicBezTo>
                    <a:cubicBezTo>
                      <a:pt x="71" y="74"/>
                      <a:pt x="71" y="74"/>
                      <a:pt x="71" y="74"/>
                    </a:cubicBezTo>
                    <a:cubicBezTo>
                      <a:pt x="70" y="34"/>
                      <a:pt x="39"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88"/>
              <p:cNvSpPr/>
              <p:nvPr/>
            </p:nvSpPr>
            <p:spPr bwMode="auto">
              <a:xfrm>
                <a:off x="3838" y="3558"/>
                <a:ext cx="30" cy="62"/>
              </a:xfrm>
              <a:custGeom>
                <a:avLst/>
                <a:gdLst>
                  <a:gd name="T0" fmla="*/ 1 w 17"/>
                  <a:gd name="T1" fmla="*/ 0 h 33"/>
                  <a:gd name="T2" fmla="*/ 0 w 17"/>
                  <a:gd name="T3" fmla="*/ 0 h 33"/>
                  <a:gd name="T4" fmla="*/ 0 w 17"/>
                  <a:gd name="T5" fmla="*/ 33 h 33"/>
                  <a:gd name="T6" fmla="*/ 1 w 17"/>
                  <a:gd name="T7" fmla="*/ 33 h 33"/>
                  <a:gd name="T8" fmla="*/ 17 w 17"/>
                  <a:gd name="T9" fmla="*/ 16 h 33"/>
                  <a:gd name="T10" fmla="*/ 1 w 17"/>
                  <a:gd name="T11" fmla="*/ 0 h 33"/>
                </a:gdLst>
                <a:ahLst/>
                <a:cxnLst>
                  <a:cxn ang="0">
                    <a:pos x="T0" y="T1"/>
                  </a:cxn>
                  <a:cxn ang="0">
                    <a:pos x="T2" y="T3"/>
                  </a:cxn>
                  <a:cxn ang="0">
                    <a:pos x="T4" y="T5"/>
                  </a:cxn>
                  <a:cxn ang="0">
                    <a:pos x="T6" y="T7"/>
                  </a:cxn>
                  <a:cxn ang="0">
                    <a:pos x="T8" y="T9"/>
                  </a:cxn>
                  <a:cxn ang="0">
                    <a:pos x="T10" y="T11"/>
                  </a:cxn>
                </a:cxnLst>
                <a:rect l="0" t="0" r="r" b="b"/>
                <a:pathLst>
                  <a:path w="17" h="33">
                    <a:moveTo>
                      <a:pt x="1" y="0"/>
                    </a:moveTo>
                    <a:cubicBezTo>
                      <a:pt x="1" y="0"/>
                      <a:pt x="0" y="0"/>
                      <a:pt x="0" y="0"/>
                    </a:cubicBezTo>
                    <a:cubicBezTo>
                      <a:pt x="0" y="33"/>
                      <a:pt x="0" y="33"/>
                      <a:pt x="0" y="33"/>
                    </a:cubicBezTo>
                    <a:cubicBezTo>
                      <a:pt x="0" y="33"/>
                      <a:pt x="1" y="33"/>
                      <a:pt x="1" y="33"/>
                    </a:cubicBezTo>
                    <a:cubicBezTo>
                      <a:pt x="10" y="33"/>
                      <a:pt x="17" y="25"/>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89"/>
              <p:cNvSpPr/>
              <p:nvPr/>
            </p:nvSpPr>
            <p:spPr bwMode="auto">
              <a:xfrm>
                <a:off x="3838" y="3657"/>
                <a:ext cx="16" cy="55"/>
              </a:xfrm>
              <a:custGeom>
                <a:avLst/>
                <a:gdLst>
                  <a:gd name="T0" fmla="*/ 0 w 9"/>
                  <a:gd name="T1" fmla="*/ 0 h 29"/>
                  <a:gd name="T2" fmla="*/ 0 w 9"/>
                  <a:gd name="T3" fmla="*/ 29 h 29"/>
                  <a:gd name="T4" fmla="*/ 8 w 9"/>
                  <a:gd name="T5" fmla="*/ 15 h 29"/>
                  <a:gd name="T6" fmla="*/ 0 w 9"/>
                  <a:gd name="T7" fmla="*/ 0 h 29"/>
                </a:gdLst>
                <a:ahLst/>
                <a:cxnLst>
                  <a:cxn ang="0">
                    <a:pos x="T0" y="T1"/>
                  </a:cxn>
                  <a:cxn ang="0">
                    <a:pos x="T2" y="T3"/>
                  </a:cxn>
                  <a:cxn ang="0">
                    <a:pos x="T4" y="T5"/>
                  </a:cxn>
                  <a:cxn ang="0">
                    <a:pos x="T6" y="T7"/>
                  </a:cxn>
                </a:cxnLst>
                <a:rect l="0" t="0" r="r" b="b"/>
                <a:pathLst>
                  <a:path w="9" h="29">
                    <a:moveTo>
                      <a:pt x="0" y="0"/>
                    </a:moveTo>
                    <a:cubicBezTo>
                      <a:pt x="0" y="29"/>
                      <a:pt x="0" y="29"/>
                      <a:pt x="0" y="29"/>
                    </a:cubicBezTo>
                    <a:cubicBezTo>
                      <a:pt x="5" y="26"/>
                      <a:pt x="8" y="21"/>
                      <a:pt x="8" y="15"/>
                    </a:cubicBezTo>
                    <a:cubicBezTo>
                      <a:pt x="9" y="9"/>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90"/>
              <p:cNvSpPr/>
              <p:nvPr/>
            </p:nvSpPr>
            <p:spPr bwMode="auto">
              <a:xfrm>
                <a:off x="3877" y="3736"/>
                <a:ext cx="58" cy="62"/>
              </a:xfrm>
              <a:custGeom>
                <a:avLst/>
                <a:gdLst>
                  <a:gd name="T0" fmla="*/ 16 w 33"/>
                  <a:gd name="T1" fmla="*/ 0 h 33"/>
                  <a:gd name="T2" fmla="*/ 0 w 33"/>
                  <a:gd name="T3" fmla="*/ 17 h 33"/>
                  <a:gd name="T4" fmla="*/ 16 w 33"/>
                  <a:gd name="T5" fmla="*/ 33 h 33"/>
                  <a:gd name="T6" fmla="*/ 16 w 33"/>
                  <a:gd name="T7" fmla="*/ 33 h 33"/>
                  <a:gd name="T8" fmla="*/ 33 w 33"/>
                  <a:gd name="T9" fmla="*/ 17 h 33"/>
                  <a:gd name="T10" fmla="*/ 33 w 33"/>
                  <a:gd name="T11" fmla="*/ 17 h 33"/>
                  <a:gd name="T12" fmla="*/ 16 w 33"/>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16" y="0"/>
                    </a:moveTo>
                    <a:cubicBezTo>
                      <a:pt x="7" y="0"/>
                      <a:pt x="0" y="8"/>
                      <a:pt x="0" y="17"/>
                    </a:cubicBezTo>
                    <a:cubicBezTo>
                      <a:pt x="0" y="26"/>
                      <a:pt x="7" y="33"/>
                      <a:pt x="16" y="33"/>
                    </a:cubicBezTo>
                    <a:cubicBezTo>
                      <a:pt x="16" y="33"/>
                      <a:pt x="16" y="33"/>
                      <a:pt x="16" y="33"/>
                    </a:cubicBezTo>
                    <a:cubicBezTo>
                      <a:pt x="25" y="33"/>
                      <a:pt x="32" y="26"/>
                      <a:pt x="33" y="17"/>
                    </a:cubicBezTo>
                    <a:cubicBezTo>
                      <a:pt x="33" y="17"/>
                      <a:pt x="33" y="17"/>
                      <a:pt x="33" y="17"/>
                    </a:cubicBezTo>
                    <a:cubicBezTo>
                      <a:pt x="33" y="8"/>
                      <a:pt x="25"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91"/>
              <p:cNvSpPr/>
              <p:nvPr/>
            </p:nvSpPr>
            <p:spPr bwMode="auto">
              <a:xfrm>
                <a:off x="3937" y="3802"/>
                <a:ext cx="46" cy="13"/>
              </a:xfrm>
              <a:custGeom>
                <a:avLst/>
                <a:gdLst>
                  <a:gd name="T0" fmla="*/ 13 w 26"/>
                  <a:gd name="T1" fmla="*/ 0 h 7"/>
                  <a:gd name="T2" fmla="*/ 0 w 26"/>
                  <a:gd name="T3" fmla="*/ 7 h 7"/>
                  <a:gd name="T4" fmla="*/ 26 w 26"/>
                  <a:gd name="T5" fmla="*/ 7 h 7"/>
                  <a:gd name="T6" fmla="*/ 13 w 26"/>
                  <a:gd name="T7" fmla="*/ 0 h 7"/>
                </a:gdLst>
                <a:ahLst/>
                <a:cxnLst>
                  <a:cxn ang="0">
                    <a:pos x="T0" y="T1"/>
                  </a:cxn>
                  <a:cxn ang="0">
                    <a:pos x="T2" y="T3"/>
                  </a:cxn>
                  <a:cxn ang="0">
                    <a:pos x="T4" y="T5"/>
                  </a:cxn>
                  <a:cxn ang="0">
                    <a:pos x="T6" y="T7"/>
                  </a:cxn>
                </a:cxnLst>
                <a:rect l="0" t="0" r="r" b="b"/>
                <a:pathLst>
                  <a:path w="26" h="7">
                    <a:moveTo>
                      <a:pt x="13" y="0"/>
                    </a:moveTo>
                    <a:cubicBezTo>
                      <a:pt x="7" y="0"/>
                      <a:pt x="3" y="3"/>
                      <a:pt x="0" y="7"/>
                    </a:cubicBezTo>
                    <a:cubicBezTo>
                      <a:pt x="26" y="7"/>
                      <a:pt x="26" y="7"/>
                      <a:pt x="26" y="7"/>
                    </a:cubicBezTo>
                    <a:cubicBezTo>
                      <a:pt x="23" y="3"/>
                      <a:pt x="18"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Oval 192"/>
              <p:cNvSpPr>
                <a:spLocks noChangeArrowheads="1"/>
              </p:cNvSpPr>
              <p:nvPr/>
            </p:nvSpPr>
            <p:spPr bwMode="auto">
              <a:xfrm>
                <a:off x="3988" y="3729"/>
                <a:ext cx="59" cy="6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93"/>
              <p:cNvSpPr/>
              <p:nvPr/>
            </p:nvSpPr>
            <p:spPr bwMode="auto">
              <a:xfrm>
                <a:off x="3879" y="3627"/>
                <a:ext cx="63" cy="62"/>
              </a:xfrm>
              <a:custGeom>
                <a:avLst/>
                <a:gdLst>
                  <a:gd name="T0" fmla="*/ 18 w 36"/>
                  <a:gd name="T1" fmla="*/ 0 h 33"/>
                  <a:gd name="T2" fmla="*/ 14 w 36"/>
                  <a:gd name="T3" fmla="*/ 1 h 33"/>
                  <a:gd name="T4" fmla="*/ 2 w 36"/>
                  <a:gd name="T5" fmla="*/ 21 h 33"/>
                  <a:gd name="T6" fmla="*/ 18 w 36"/>
                  <a:gd name="T7" fmla="*/ 33 h 33"/>
                  <a:gd name="T8" fmla="*/ 22 w 36"/>
                  <a:gd name="T9" fmla="*/ 32 h 33"/>
                  <a:gd name="T10" fmla="*/ 34 w 36"/>
                  <a:gd name="T11" fmla="*/ 13 h 33"/>
                  <a:gd name="T12" fmla="*/ 18 w 3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6" h="33">
                    <a:moveTo>
                      <a:pt x="18" y="0"/>
                    </a:moveTo>
                    <a:cubicBezTo>
                      <a:pt x="16" y="0"/>
                      <a:pt x="15" y="0"/>
                      <a:pt x="14" y="1"/>
                    </a:cubicBezTo>
                    <a:cubicBezTo>
                      <a:pt x="5" y="3"/>
                      <a:pt x="0" y="12"/>
                      <a:pt x="2" y="21"/>
                    </a:cubicBezTo>
                    <a:cubicBezTo>
                      <a:pt x="4" y="28"/>
                      <a:pt x="10" y="33"/>
                      <a:pt x="18" y="33"/>
                    </a:cubicBezTo>
                    <a:cubicBezTo>
                      <a:pt x="19" y="33"/>
                      <a:pt x="20" y="33"/>
                      <a:pt x="22" y="32"/>
                    </a:cubicBezTo>
                    <a:cubicBezTo>
                      <a:pt x="31" y="30"/>
                      <a:pt x="36" y="21"/>
                      <a:pt x="34" y="13"/>
                    </a:cubicBezTo>
                    <a:cubicBezTo>
                      <a:pt x="32" y="5"/>
                      <a:pt x="25" y="0"/>
                      <a:pt x="18"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94"/>
              <p:cNvSpPr/>
              <p:nvPr/>
            </p:nvSpPr>
            <p:spPr bwMode="auto">
              <a:xfrm>
                <a:off x="4889" y="2955"/>
                <a:ext cx="71" cy="888"/>
              </a:xfrm>
              <a:custGeom>
                <a:avLst/>
                <a:gdLst>
                  <a:gd name="T0" fmla="*/ 35 w 71"/>
                  <a:gd name="T1" fmla="*/ 0 h 888"/>
                  <a:gd name="T2" fmla="*/ 0 w 71"/>
                  <a:gd name="T3" fmla="*/ 888 h 888"/>
                  <a:gd name="T4" fmla="*/ 71 w 71"/>
                  <a:gd name="T5" fmla="*/ 888 h 888"/>
                  <a:gd name="T6" fmla="*/ 35 w 71"/>
                  <a:gd name="T7" fmla="*/ 0 h 888"/>
                </a:gdLst>
                <a:ahLst/>
                <a:cxnLst>
                  <a:cxn ang="0">
                    <a:pos x="T0" y="T1"/>
                  </a:cxn>
                  <a:cxn ang="0">
                    <a:pos x="T2" y="T3"/>
                  </a:cxn>
                  <a:cxn ang="0">
                    <a:pos x="T4" y="T5"/>
                  </a:cxn>
                  <a:cxn ang="0">
                    <a:pos x="T6" y="T7"/>
                  </a:cxn>
                </a:cxnLst>
                <a:rect l="0" t="0" r="r" b="b"/>
                <a:pathLst>
                  <a:path w="71" h="888">
                    <a:moveTo>
                      <a:pt x="35" y="0"/>
                    </a:moveTo>
                    <a:lnTo>
                      <a:pt x="0" y="888"/>
                    </a:lnTo>
                    <a:lnTo>
                      <a:pt x="71" y="888"/>
                    </a:lnTo>
                    <a:lnTo>
                      <a:pt x="35"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95"/>
              <p:cNvSpPr/>
              <p:nvPr/>
            </p:nvSpPr>
            <p:spPr bwMode="auto">
              <a:xfrm>
                <a:off x="4889" y="2955"/>
                <a:ext cx="71" cy="888"/>
              </a:xfrm>
              <a:custGeom>
                <a:avLst/>
                <a:gdLst>
                  <a:gd name="T0" fmla="*/ 35 w 71"/>
                  <a:gd name="T1" fmla="*/ 0 h 888"/>
                  <a:gd name="T2" fmla="*/ 0 w 71"/>
                  <a:gd name="T3" fmla="*/ 888 h 888"/>
                  <a:gd name="T4" fmla="*/ 71 w 71"/>
                  <a:gd name="T5" fmla="*/ 888 h 888"/>
                  <a:gd name="T6" fmla="*/ 35 w 71"/>
                  <a:gd name="T7" fmla="*/ 0 h 888"/>
                </a:gdLst>
                <a:ahLst/>
                <a:cxnLst>
                  <a:cxn ang="0">
                    <a:pos x="T0" y="T1"/>
                  </a:cxn>
                  <a:cxn ang="0">
                    <a:pos x="T2" y="T3"/>
                  </a:cxn>
                  <a:cxn ang="0">
                    <a:pos x="T4" y="T5"/>
                  </a:cxn>
                  <a:cxn ang="0">
                    <a:pos x="T6" y="T7"/>
                  </a:cxn>
                </a:cxnLst>
                <a:rect l="0" t="0" r="r" b="b"/>
                <a:pathLst>
                  <a:path w="71" h="888">
                    <a:moveTo>
                      <a:pt x="35" y="0"/>
                    </a:moveTo>
                    <a:lnTo>
                      <a:pt x="0" y="888"/>
                    </a:lnTo>
                    <a:lnTo>
                      <a:pt x="71" y="88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96"/>
              <p:cNvSpPr/>
              <p:nvPr/>
            </p:nvSpPr>
            <p:spPr bwMode="auto">
              <a:xfrm>
                <a:off x="4595" y="3055"/>
                <a:ext cx="326" cy="171"/>
              </a:xfrm>
              <a:custGeom>
                <a:avLst/>
                <a:gdLst>
                  <a:gd name="T0" fmla="*/ 326 w 326"/>
                  <a:gd name="T1" fmla="*/ 131 h 171"/>
                  <a:gd name="T2" fmla="*/ 246 w 326"/>
                  <a:gd name="T3" fmla="*/ 54 h 171"/>
                  <a:gd name="T4" fmla="*/ 237 w 326"/>
                  <a:gd name="T5" fmla="*/ 94 h 171"/>
                  <a:gd name="T6" fmla="*/ 189 w 326"/>
                  <a:gd name="T7" fmla="*/ 13 h 171"/>
                  <a:gd name="T8" fmla="*/ 179 w 326"/>
                  <a:gd name="T9" fmla="*/ 64 h 171"/>
                  <a:gd name="T10" fmla="*/ 140 w 326"/>
                  <a:gd name="T11" fmla="*/ 0 h 171"/>
                  <a:gd name="T12" fmla="*/ 0 w 326"/>
                  <a:gd name="T13" fmla="*/ 92 h 171"/>
                  <a:gd name="T14" fmla="*/ 326 w 326"/>
                  <a:gd name="T15" fmla="*/ 171 h 171"/>
                  <a:gd name="T16" fmla="*/ 326 w 326"/>
                  <a:gd name="T1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71">
                    <a:moveTo>
                      <a:pt x="326" y="131"/>
                    </a:moveTo>
                    <a:lnTo>
                      <a:pt x="246" y="54"/>
                    </a:lnTo>
                    <a:lnTo>
                      <a:pt x="237" y="94"/>
                    </a:lnTo>
                    <a:lnTo>
                      <a:pt x="189" y="13"/>
                    </a:lnTo>
                    <a:lnTo>
                      <a:pt x="179" y="64"/>
                    </a:lnTo>
                    <a:lnTo>
                      <a:pt x="140" y="0"/>
                    </a:lnTo>
                    <a:lnTo>
                      <a:pt x="0" y="92"/>
                    </a:lnTo>
                    <a:lnTo>
                      <a:pt x="326" y="171"/>
                    </a:lnTo>
                    <a:lnTo>
                      <a:pt x="326" y="13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97"/>
              <p:cNvSpPr/>
              <p:nvPr/>
            </p:nvSpPr>
            <p:spPr bwMode="auto">
              <a:xfrm>
                <a:off x="4595" y="3055"/>
                <a:ext cx="326" cy="171"/>
              </a:xfrm>
              <a:custGeom>
                <a:avLst/>
                <a:gdLst>
                  <a:gd name="T0" fmla="*/ 326 w 326"/>
                  <a:gd name="T1" fmla="*/ 131 h 171"/>
                  <a:gd name="T2" fmla="*/ 246 w 326"/>
                  <a:gd name="T3" fmla="*/ 54 h 171"/>
                  <a:gd name="T4" fmla="*/ 237 w 326"/>
                  <a:gd name="T5" fmla="*/ 94 h 171"/>
                  <a:gd name="T6" fmla="*/ 189 w 326"/>
                  <a:gd name="T7" fmla="*/ 13 h 171"/>
                  <a:gd name="T8" fmla="*/ 179 w 326"/>
                  <a:gd name="T9" fmla="*/ 64 h 171"/>
                  <a:gd name="T10" fmla="*/ 140 w 326"/>
                  <a:gd name="T11" fmla="*/ 0 h 171"/>
                  <a:gd name="T12" fmla="*/ 0 w 326"/>
                  <a:gd name="T13" fmla="*/ 92 h 171"/>
                  <a:gd name="T14" fmla="*/ 326 w 326"/>
                  <a:gd name="T15" fmla="*/ 171 h 171"/>
                  <a:gd name="T16" fmla="*/ 326 w 326"/>
                  <a:gd name="T1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71">
                    <a:moveTo>
                      <a:pt x="326" y="131"/>
                    </a:moveTo>
                    <a:lnTo>
                      <a:pt x="246" y="54"/>
                    </a:lnTo>
                    <a:lnTo>
                      <a:pt x="237" y="94"/>
                    </a:lnTo>
                    <a:lnTo>
                      <a:pt x="189" y="13"/>
                    </a:lnTo>
                    <a:lnTo>
                      <a:pt x="179" y="64"/>
                    </a:lnTo>
                    <a:lnTo>
                      <a:pt x="140" y="0"/>
                    </a:lnTo>
                    <a:lnTo>
                      <a:pt x="0" y="92"/>
                    </a:lnTo>
                    <a:lnTo>
                      <a:pt x="326" y="171"/>
                    </a:lnTo>
                    <a:lnTo>
                      <a:pt x="326" y="1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198"/>
              <p:cNvSpPr/>
              <p:nvPr/>
            </p:nvSpPr>
            <p:spPr bwMode="auto">
              <a:xfrm>
                <a:off x="4595" y="3147"/>
                <a:ext cx="326" cy="156"/>
              </a:xfrm>
              <a:custGeom>
                <a:avLst/>
                <a:gdLst>
                  <a:gd name="T0" fmla="*/ 310 w 326"/>
                  <a:gd name="T1" fmla="*/ 112 h 156"/>
                  <a:gd name="T2" fmla="*/ 207 w 326"/>
                  <a:gd name="T3" fmla="*/ 146 h 156"/>
                  <a:gd name="T4" fmla="*/ 216 w 326"/>
                  <a:gd name="T5" fmla="*/ 105 h 156"/>
                  <a:gd name="T6" fmla="*/ 138 w 326"/>
                  <a:gd name="T7" fmla="*/ 156 h 156"/>
                  <a:gd name="T8" fmla="*/ 150 w 326"/>
                  <a:gd name="T9" fmla="*/ 105 h 156"/>
                  <a:gd name="T10" fmla="*/ 88 w 326"/>
                  <a:gd name="T11" fmla="*/ 146 h 156"/>
                  <a:gd name="T12" fmla="*/ 0 w 326"/>
                  <a:gd name="T13" fmla="*/ 0 h 156"/>
                  <a:gd name="T14" fmla="*/ 326 w 326"/>
                  <a:gd name="T15" fmla="*/ 79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6"/>
                    </a:lnTo>
                    <a:lnTo>
                      <a:pt x="216" y="105"/>
                    </a:lnTo>
                    <a:lnTo>
                      <a:pt x="138" y="156"/>
                    </a:lnTo>
                    <a:lnTo>
                      <a:pt x="150" y="105"/>
                    </a:lnTo>
                    <a:lnTo>
                      <a:pt x="88" y="146"/>
                    </a:lnTo>
                    <a:lnTo>
                      <a:pt x="0" y="0"/>
                    </a:lnTo>
                    <a:lnTo>
                      <a:pt x="326" y="79"/>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199"/>
              <p:cNvSpPr/>
              <p:nvPr/>
            </p:nvSpPr>
            <p:spPr bwMode="auto">
              <a:xfrm>
                <a:off x="4595" y="3147"/>
                <a:ext cx="326" cy="156"/>
              </a:xfrm>
              <a:custGeom>
                <a:avLst/>
                <a:gdLst>
                  <a:gd name="T0" fmla="*/ 310 w 326"/>
                  <a:gd name="T1" fmla="*/ 112 h 156"/>
                  <a:gd name="T2" fmla="*/ 207 w 326"/>
                  <a:gd name="T3" fmla="*/ 146 h 156"/>
                  <a:gd name="T4" fmla="*/ 216 w 326"/>
                  <a:gd name="T5" fmla="*/ 105 h 156"/>
                  <a:gd name="T6" fmla="*/ 138 w 326"/>
                  <a:gd name="T7" fmla="*/ 156 h 156"/>
                  <a:gd name="T8" fmla="*/ 150 w 326"/>
                  <a:gd name="T9" fmla="*/ 105 h 156"/>
                  <a:gd name="T10" fmla="*/ 88 w 326"/>
                  <a:gd name="T11" fmla="*/ 146 h 156"/>
                  <a:gd name="T12" fmla="*/ 0 w 326"/>
                  <a:gd name="T13" fmla="*/ 0 h 156"/>
                  <a:gd name="T14" fmla="*/ 326 w 326"/>
                  <a:gd name="T15" fmla="*/ 79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6"/>
                    </a:lnTo>
                    <a:lnTo>
                      <a:pt x="216" y="105"/>
                    </a:lnTo>
                    <a:lnTo>
                      <a:pt x="138" y="156"/>
                    </a:lnTo>
                    <a:lnTo>
                      <a:pt x="150" y="105"/>
                    </a:lnTo>
                    <a:lnTo>
                      <a:pt x="88" y="146"/>
                    </a:lnTo>
                    <a:lnTo>
                      <a:pt x="0" y="0"/>
                    </a:lnTo>
                    <a:lnTo>
                      <a:pt x="326" y="79"/>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00"/>
              <p:cNvSpPr/>
              <p:nvPr/>
            </p:nvSpPr>
            <p:spPr bwMode="auto">
              <a:xfrm>
                <a:off x="4719" y="2927"/>
                <a:ext cx="202" cy="272"/>
              </a:xfrm>
              <a:custGeom>
                <a:avLst/>
                <a:gdLst>
                  <a:gd name="T0" fmla="*/ 177 w 202"/>
                  <a:gd name="T1" fmla="*/ 135 h 272"/>
                  <a:gd name="T2" fmla="*/ 154 w 202"/>
                  <a:gd name="T3" fmla="*/ 154 h 272"/>
                  <a:gd name="T4" fmla="*/ 161 w 202"/>
                  <a:gd name="T5" fmla="*/ 85 h 272"/>
                  <a:gd name="T6" fmla="*/ 133 w 202"/>
                  <a:gd name="T7" fmla="*/ 107 h 272"/>
                  <a:gd name="T8" fmla="*/ 140 w 202"/>
                  <a:gd name="T9" fmla="*/ 53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7"/>
                    </a:lnTo>
                    <a:lnTo>
                      <a:pt x="140" y="53"/>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01"/>
              <p:cNvSpPr/>
              <p:nvPr/>
            </p:nvSpPr>
            <p:spPr bwMode="auto">
              <a:xfrm>
                <a:off x="4719" y="2927"/>
                <a:ext cx="202" cy="272"/>
              </a:xfrm>
              <a:custGeom>
                <a:avLst/>
                <a:gdLst>
                  <a:gd name="T0" fmla="*/ 177 w 202"/>
                  <a:gd name="T1" fmla="*/ 135 h 272"/>
                  <a:gd name="T2" fmla="*/ 154 w 202"/>
                  <a:gd name="T3" fmla="*/ 154 h 272"/>
                  <a:gd name="T4" fmla="*/ 161 w 202"/>
                  <a:gd name="T5" fmla="*/ 85 h 272"/>
                  <a:gd name="T6" fmla="*/ 133 w 202"/>
                  <a:gd name="T7" fmla="*/ 107 h 272"/>
                  <a:gd name="T8" fmla="*/ 140 w 202"/>
                  <a:gd name="T9" fmla="*/ 53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7"/>
                    </a:lnTo>
                    <a:lnTo>
                      <a:pt x="140" y="53"/>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02"/>
              <p:cNvSpPr/>
              <p:nvPr/>
            </p:nvSpPr>
            <p:spPr bwMode="auto">
              <a:xfrm>
                <a:off x="4719" y="2927"/>
                <a:ext cx="202" cy="272"/>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03"/>
              <p:cNvSpPr/>
              <p:nvPr/>
            </p:nvSpPr>
            <p:spPr bwMode="auto">
              <a:xfrm>
                <a:off x="4719" y="2927"/>
                <a:ext cx="202" cy="272"/>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04"/>
              <p:cNvSpPr/>
              <p:nvPr/>
            </p:nvSpPr>
            <p:spPr bwMode="auto">
              <a:xfrm>
                <a:off x="4926" y="2828"/>
                <a:ext cx="98" cy="416"/>
              </a:xfrm>
              <a:custGeom>
                <a:avLst/>
                <a:gdLst>
                  <a:gd name="T0" fmla="*/ 75 w 98"/>
                  <a:gd name="T1" fmla="*/ 266 h 416"/>
                  <a:gd name="T2" fmla="*/ 39 w 98"/>
                  <a:gd name="T3" fmla="*/ 266 h 416"/>
                  <a:gd name="T4" fmla="*/ 96 w 98"/>
                  <a:gd name="T5" fmla="*/ 208 h 416"/>
                  <a:gd name="T6" fmla="*/ 53 w 98"/>
                  <a:gd name="T7" fmla="*/ 208 h 416"/>
                  <a:gd name="T8" fmla="*/ 98 w 98"/>
                  <a:gd name="T9" fmla="*/ 161 h 416"/>
                  <a:gd name="T10" fmla="*/ 6 w 98"/>
                  <a:gd name="T11" fmla="*/ 0 h 416"/>
                  <a:gd name="T12" fmla="*/ 0 w 98"/>
                  <a:gd name="T13" fmla="*/ 416 h 416"/>
                  <a:gd name="T14" fmla="*/ 75 w 98"/>
                  <a:gd name="T15" fmla="*/ 266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6">
                    <a:moveTo>
                      <a:pt x="75" y="266"/>
                    </a:moveTo>
                    <a:lnTo>
                      <a:pt x="39" y="266"/>
                    </a:lnTo>
                    <a:lnTo>
                      <a:pt x="96" y="208"/>
                    </a:lnTo>
                    <a:lnTo>
                      <a:pt x="53" y="208"/>
                    </a:lnTo>
                    <a:lnTo>
                      <a:pt x="98" y="161"/>
                    </a:lnTo>
                    <a:lnTo>
                      <a:pt x="6" y="0"/>
                    </a:lnTo>
                    <a:lnTo>
                      <a:pt x="0" y="416"/>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406"/>
            <p:cNvGrpSpPr/>
            <p:nvPr/>
          </p:nvGrpSpPr>
          <p:grpSpPr bwMode="auto">
            <a:xfrm>
              <a:off x="16" y="2813"/>
              <a:ext cx="5235" cy="1032"/>
              <a:chOff x="16" y="2813"/>
              <a:chExt cx="5235" cy="1032"/>
            </a:xfrm>
          </p:grpSpPr>
          <p:sp>
            <p:nvSpPr>
              <p:cNvPr id="292" name="Freeform 206"/>
              <p:cNvSpPr/>
              <p:nvPr/>
            </p:nvSpPr>
            <p:spPr bwMode="auto">
              <a:xfrm>
                <a:off x="4926" y="2828"/>
                <a:ext cx="98" cy="416"/>
              </a:xfrm>
              <a:custGeom>
                <a:avLst/>
                <a:gdLst>
                  <a:gd name="T0" fmla="*/ 75 w 98"/>
                  <a:gd name="T1" fmla="*/ 266 h 416"/>
                  <a:gd name="T2" fmla="*/ 39 w 98"/>
                  <a:gd name="T3" fmla="*/ 266 h 416"/>
                  <a:gd name="T4" fmla="*/ 96 w 98"/>
                  <a:gd name="T5" fmla="*/ 208 h 416"/>
                  <a:gd name="T6" fmla="*/ 53 w 98"/>
                  <a:gd name="T7" fmla="*/ 208 h 416"/>
                  <a:gd name="T8" fmla="*/ 98 w 98"/>
                  <a:gd name="T9" fmla="*/ 161 h 416"/>
                  <a:gd name="T10" fmla="*/ 6 w 98"/>
                  <a:gd name="T11" fmla="*/ 0 h 416"/>
                  <a:gd name="T12" fmla="*/ 0 w 98"/>
                  <a:gd name="T13" fmla="*/ 416 h 416"/>
                  <a:gd name="T14" fmla="*/ 75 w 98"/>
                  <a:gd name="T15" fmla="*/ 266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6">
                    <a:moveTo>
                      <a:pt x="75" y="266"/>
                    </a:moveTo>
                    <a:lnTo>
                      <a:pt x="39" y="266"/>
                    </a:lnTo>
                    <a:lnTo>
                      <a:pt x="96" y="208"/>
                    </a:lnTo>
                    <a:lnTo>
                      <a:pt x="53" y="208"/>
                    </a:lnTo>
                    <a:lnTo>
                      <a:pt x="98" y="161"/>
                    </a:lnTo>
                    <a:lnTo>
                      <a:pt x="6" y="0"/>
                    </a:lnTo>
                    <a:lnTo>
                      <a:pt x="0" y="416"/>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07"/>
              <p:cNvSpPr/>
              <p:nvPr/>
            </p:nvSpPr>
            <p:spPr bwMode="auto">
              <a:xfrm>
                <a:off x="4823" y="2828"/>
                <a:ext cx="109" cy="416"/>
              </a:xfrm>
              <a:custGeom>
                <a:avLst/>
                <a:gdLst>
                  <a:gd name="T0" fmla="*/ 22 w 109"/>
                  <a:gd name="T1" fmla="*/ 266 h 416"/>
                  <a:gd name="T2" fmla="*/ 57 w 109"/>
                  <a:gd name="T3" fmla="*/ 266 h 416"/>
                  <a:gd name="T4" fmla="*/ 2 w 109"/>
                  <a:gd name="T5" fmla="*/ 206 h 416"/>
                  <a:gd name="T6" fmla="*/ 45 w 109"/>
                  <a:gd name="T7" fmla="*/ 206 h 416"/>
                  <a:gd name="T8" fmla="*/ 0 w 109"/>
                  <a:gd name="T9" fmla="*/ 159 h 416"/>
                  <a:gd name="T10" fmla="*/ 109 w 109"/>
                  <a:gd name="T11" fmla="*/ 0 h 416"/>
                  <a:gd name="T12" fmla="*/ 103 w 109"/>
                  <a:gd name="T13" fmla="*/ 416 h 416"/>
                  <a:gd name="T14" fmla="*/ 22 w 109"/>
                  <a:gd name="T15" fmla="*/ 266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6">
                    <a:moveTo>
                      <a:pt x="22" y="266"/>
                    </a:moveTo>
                    <a:lnTo>
                      <a:pt x="57" y="266"/>
                    </a:lnTo>
                    <a:lnTo>
                      <a:pt x="2" y="206"/>
                    </a:lnTo>
                    <a:lnTo>
                      <a:pt x="45" y="206"/>
                    </a:lnTo>
                    <a:lnTo>
                      <a:pt x="0" y="159"/>
                    </a:lnTo>
                    <a:lnTo>
                      <a:pt x="109" y="0"/>
                    </a:lnTo>
                    <a:lnTo>
                      <a:pt x="103" y="416"/>
                    </a:lnTo>
                    <a:lnTo>
                      <a:pt x="22" y="266"/>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08"/>
              <p:cNvSpPr/>
              <p:nvPr/>
            </p:nvSpPr>
            <p:spPr bwMode="auto">
              <a:xfrm>
                <a:off x="4823" y="2828"/>
                <a:ext cx="109" cy="416"/>
              </a:xfrm>
              <a:custGeom>
                <a:avLst/>
                <a:gdLst>
                  <a:gd name="T0" fmla="*/ 22 w 109"/>
                  <a:gd name="T1" fmla="*/ 266 h 416"/>
                  <a:gd name="T2" fmla="*/ 57 w 109"/>
                  <a:gd name="T3" fmla="*/ 266 h 416"/>
                  <a:gd name="T4" fmla="*/ 2 w 109"/>
                  <a:gd name="T5" fmla="*/ 206 h 416"/>
                  <a:gd name="T6" fmla="*/ 45 w 109"/>
                  <a:gd name="T7" fmla="*/ 206 h 416"/>
                  <a:gd name="T8" fmla="*/ 0 w 109"/>
                  <a:gd name="T9" fmla="*/ 159 h 416"/>
                  <a:gd name="T10" fmla="*/ 109 w 109"/>
                  <a:gd name="T11" fmla="*/ 0 h 416"/>
                  <a:gd name="T12" fmla="*/ 103 w 109"/>
                  <a:gd name="T13" fmla="*/ 416 h 416"/>
                  <a:gd name="T14" fmla="*/ 22 w 109"/>
                  <a:gd name="T15" fmla="*/ 266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6">
                    <a:moveTo>
                      <a:pt x="22" y="266"/>
                    </a:moveTo>
                    <a:lnTo>
                      <a:pt x="57" y="266"/>
                    </a:lnTo>
                    <a:lnTo>
                      <a:pt x="2" y="206"/>
                    </a:lnTo>
                    <a:lnTo>
                      <a:pt x="45" y="206"/>
                    </a:lnTo>
                    <a:lnTo>
                      <a:pt x="0" y="159"/>
                    </a:lnTo>
                    <a:lnTo>
                      <a:pt x="109" y="0"/>
                    </a:lnTo>
                    <a:lnTo>
                      <a:pt x="103" y="416"/>
                    </a:lnTo>
                    <a:lnTo>
                      <a:pt x="22"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09"/>
              <p:cNvSpPr/>
              <p:nvPr/>
            </p:nvSpPr>
            <p:spPr bwMode="auto">
              <a:xfrm>
                <a:off x="4924" y="3055"/>
                <a:ext cx="327" cy="171"/>
              </a:xfrm>
              <a:custGeom>
                <a:avLst/>
                <a:gdLst>
                  <a:gd name="T0" fmla="*/ 2 w 327"/>
                  <a:gd name="T1" fmla="*/ 131 h 171"/>
                  <a:gd name="T2" fmla="*/ 80 w 327"/>
                  <a:gd name="T3" fmla="*/ 54 h 171"/>
                  <a:gd name="T4" fmla="*/ 89 w 327"/>
                  <a:gd name="T5" fmla="*/ 94 h 171"/>
                  <a:gd name="T6" fmla="*/ 137 w 327"/>
                  <a:gd name="T7" fmla="*/ 13 h 171"/>
                  <a:gd name="T8" fmla="*/ 149 w 327"/>
                  <a:gd name="T9" fmla="*/ 64 h 171"/>
                  <a:gd name="T10" fmla="*/ 187 w 327"/>
                  <a:gd name="T11" fmla="*/ 0 h 171"/>
                  <a:gd name="T12" fmla="*/ 327 w 327"/>
                  <a:gd name="T13" fmla="*/ 92 h 171"/>
                  <a:gd name="T14" fmla="*/ 0 w 327"/>
                  <a:gd name="T15" fmla="*/ 171 h 171"/>
                  <a:gd name="T16" fmla="*/ 2 w 327"/>
                  <a:gd name="T1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1">
                    <a:moveTo>
                      <a:pt x="2" y="131"/>
                    </a:moveTo>
                    <a:lnTo>
                      <a:pt x="80" y="54"/>
                    </a:lnTo>
                    <a:lnTo>
                      <a:pt x="89" y="94"/>
                    </a:lnTo>
                    <a:lnTo>
                      <a:pt x="137" y="13"/>
                    </a:lnTo>
                    <a:lnTo>
                      <a:pt x="149" y="64"/>
                    </a:lnTo>
                    <a:lnTo>
                      <a:pt x="187" y="0"/>
                    </a:lnTo>
                    <a:lnTo>
                      <a:pt x="327" y="92"/>
                    </a:lnTo>
                    <a:lnTo>
                      <a:pt x="0" y="171"/>
                    </a:lnTo>
                    <a:lnTo>
                      <a:pt x="2" y="13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10"/>
              <p:cNvSpPr/>
              <p:nvPr/>
            </p:nvSpPr>
            <p:spPr bwMode="auto">
              <a:xfrm>
                <a:off x="4924" y="3055"/>
                <a:ext cx="327" cy="171"/>
              </a:xfrm>
              <a:custGeom>
                <a:avLst/>
                <a:gdLst>
                  <a:gd name="T0" fmla="*/ 2 w 327"/>
                  <a:gd name="T1" fmla="*/ 131 h 171"/>
                  <a:gd name="T2" fmla="*/ 80 w 327"/>
                  <a:gd name="T3" fmla="*/ 54 h 171"/>
                  <a:gd name="T4" fmla="*/ 89 w 327"/>
                  <a:gd name="T5" fmla="*/ 94 h 171"/>
                  <a:gd name="T6" fmla="*/ 137 w 327"/>
                  <a:gd name="T7" fmla="*/ 13 h 171"/>
                  <a:gd name="T8" fmla="*/ 149 w 327"/>
                  <a:gd name="T9" fmla="*/ 64 h 171"/>
                  <a:gd name="T10" fmla="*/ 187 w 327"/>
                  <a:gd name="T11" fmla="*/ 0 h 171"/>
                  <a:gd name="T12" fmla="*/ 327 w 327"/>
                  <a:gd name="T13" fmla="*/ 92 h 171"/>
                  <a:gd name="T14" fmla="*/ 0 w 327"/>
                  <a:gd name="T15" fmla="*/ 171 h 171"/>
                  <a:gd name="T16" fmla="*/ 2 w 327"/>
                  <a:gd name="T17" fmla="*/ 1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1">
                    <a:moveTo>
                      <a:pt x="2" y="131"/>
                    </a:moveTo>
                    <a:lnTo>
                      <a:pt x="80" y="54"/>
                    </a:lnTo>
                    <a:lnTo>
                      <a:pt x="89" y="94"/>
                    </a:lnTo>
                    <a:lnTo>
                      <a:pt x="137" y="13"/>
                    </a:lnTo>
                    <a:lnTo>
                      <a:pt x="149" y="64"/>
                    </a:lnTo>
                    <a:lnTo>
                      <a:pt x="187" y="0"/>
                    </a:lnTo>
                    <a:lnTo>
                      <a:pt x="327" y="92"/>
                    </a:lnTo>
                    <a:lnTo>
                      <a:pt x="0" y="171"/>
                    </a:lnTo>
                    <a:lnTo>
                      <a:pt x="2" y="1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11"/>
              <p:cNvSpPr/>
              <p:nvPr/>
            </p:nvSpPr>
            <p:spPr bwMode="auto">
              <a:xfrm>
                <a:off x="4924" y="3147"/>
                <a:ext cx="327" cy="156"/>
              </a:xfrm>
              <a:custGeom>
                <a:avLst/>
                <a:gdLst>
                  <a:gd name="T0" fmla="*/ 18 w 327"/>
                  <a:gd name="T1" fmla="*/ 112 h 156"/>
                  <a:gd name="T2" fmla="*/ 121 w 327"/>
                  <a:gd name="T3" fmla="*/ 146 h 156"/>
                  <a:gd name="T4" fmla="*/ 112 w 327"/>
                  <a:gd name="T5" fmla="*/ 105 h 156"/>
                  <a:gd name="T6" fmla="*/ 188 w 327"/>
                  <a:gd name="T7" fmla="*/ 156 h 156"/>
                  <a:gd name="T8" fmla="*/ 178 w 327"/>
                  <a:gd name="T9" fmla="*/ 105 h 156"/>
                  <a:gd name="T10" fmla="*/ 238 w 327"/>
                  <a:gd name="T11" fmla="*/ 146 h 156"/>
                  <a:gd name="T12" fmla="*/ 327 w 327"/>
                  <a:gd name="T13" fmla="*/ 0 h 156"/>
                  <a:gd name="T14" fmla="*/ 0 w 327"/>
                  <a:gd name="T15" fmla="*/ 79 h 156"/>
                  <a:gd name="T16" fmla="*/ 18 w 327"/>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56">
                    <a:moveTo>
                      <a:pt x="18" y="112"/>
                    </a:moveTo>
                    <a:lnTo>
                      <a:pt x="121" y="146"/>
                    </a:lnTo>
                    <a:lnTo>
                      <a:pt x="112" y="105"/>
                    </a:lnTo>
                    <a:lnTo>
                      <a:pt x="188" y="156"/>
                    </a:lnTo>
                    <a:lnTo>
                      <a:pt x="178" y="105"/>
                    </a:lnTo>
                    <a:lnTo>
                      <a:pt x="238" y="146"/>
                    </a:lnTo>
                    <a:lnTo>
                      <a:pt x="327" y="0"/>
                    </a:lnTo>
                    <a:lnTo>
                      <a:pt x="0" y="79"/>
                    </a:lnTo>
                    <a:lnTo>
                      <a:pt x="18"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12"/>
              <p:cNvSpPr/>
              <p:nvPr/>
            </p:nvSpPr>
            <p:spPr bwMode="auto">
              <a:xfrm>
                <a:off x="4924" y="3147"/>
                <a:ext cx="327" cy="156"/>
              </a:xfrm>
              <a:custGeom>
                <a:avLst/>
                <a:gdLst>
                  <a:gd name="T0" fmla="*/ 18 w 327"/>
                  <a:gd name="T1" fmla="*/ 112 h 156"/>
                  <a:gd name="T2" fmla="*/ 121 w 327"/>
                  <a:gd name="T3" fmla="*/ 146 h 156"/>
                  <a:gd name="T4" fmla="*/ 112 w 327"/>
                  <a:gd name="T5" fmla="*/ 105 h 156"/>
                  <a:gd name="T6" fmla="*/ 188 w 327"/>
                  <a:gd name="T7" fmla="*/ 156 h 156"/>
                  <a:gd name="T8" fmla="*/ 178 w 327"/>
                  <a:gd name="T9" fmla="*/ 105 h 156"/>
                  <a:gd name="T10" fmla="*/ 238 w 327"/>
                  <a:gd name="T11" fmla="*/ 146 h 156"/>
                  <a:gd name="T12" fmla="*/ 327 w 327"/>
                  <a:gd name="T13" fmla="*/ 0 h 156"/>
                  <a:gd name="T14" fmla="*/ 0 w 327"/>
                  <a:gd name="T15" fmla="*/ 79 h 156"/>
                  <a:gd name="T16" fmla="*/ 18 w 327"/>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56">
                    <a:moveTo>
                      <a:pt x="18" y="112"/>
                    </a:moveTo>
                    <a:lnTo>
                      <a:pt x="121" y="146"/>
                    </a:lnTo>
                    <a:lnTo>
                      <a:pt x="112" y="105"/>
                    </a:lnTo>
                    <a:lnTo>
                      <a:pt x="188" y="156"/>
                    </a:lnTo>
                    <a:lnTo>
                      <a:pt x="178" y="105"/>
                    </a:lnTo>
                    <a:lnTo>
                      <a:pt x="238" y="146"/>
                    </a:lnTo>
                    <a:lnTo>
                      <a:pt x="327" y="0"/>
                    </a:lnTo>
                    <a:lnTo>
                      <a:pt x="0" y="79"/>
                    </a:lnTo>
                    <a:lnTo>
                      <a:pt x="18"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13"/>
              <p:cNvSpPr/>
              <p:nvPr/>
            </p:nvSpPr>
            <p:spPr bwMode="auto">
              <a:xfrm>
                <a:off x="4926" y="2927"/>
                <a:ext cx="204" cy="272"/>
              </a:xfrm>
              <a:custGeom>
                <a:avLst/>
                <a:gdLst>
                  <a:gd name="T0" fmla="*/ 27 w 204"/>
                  <a:gd name="T1" fmla="*/ 135 h 272"/>
                  <a:gd name="T2" fmla="*/ 50 w 204"/>
                  <a:gd name="T3" fmla="*/ 154 h 272"/>
                  <a:gd name="T4" fmla="*/ 43 w 204"/>
                  <a:gd name="T5" fmla="*/ 85 h 272"/>
                  <a:gd name="T6" fmla="*/ 69 w 204"/>
                  <a:gd name="T7" fmla="*/ 107 h 272"/>
                  <a:gd name="T8" fmla="*/ 64 w 204"/>
                  <a:gd name="T9" fmla="*/ 53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69" y="107"/>
                    </a:lnTo>
                    <a:lnTo>
                      <a:pt x="64" y="53"/>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14"/>
              <p:cNvSpPr/>
              <p:nvPr/>
            </p:nvSpPr>
            <p:spPr bwMode="auto">
              <a:xfrm>
                <a:off x="4926" y="2927"/>
                <a:ext cx="204" cy="272"/>
              </a:xfrm>
              <a:custGeom>
                <a:avLst/>
                <a:gdLst>
                  <a:gd name="T0" fmla="*/ 27 w 204"/>
                  <a:gd name="T1" fmla="*/ 135 h 272"/>
                  <a:gd name="T2" fmla="*/ 50 w 204"/>
                  <a:gd name="T3" fmla="*/ 154 h 272"/>
                  <a:gd name="T4" fmla="*/ 43 w 204"/>
                  <a:gd name="T5" fmla="*/ 85 h 272"/>
                  <a:gd name="T6" fmla="*/ 69 w 204"/>
                  <a:gd name="T7" fmla="*/ 107 h 272"/>
                  <a:gd name="T8" fmla="*/ 64 w 204"/>
                  <a:gd name="T9" fmla="*/ 53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69" y="107"/>
                    </a:lnTo>
                    <a:lnTo>
                      <a:pt x="64" y="53"/>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15"/>
              <p:cNvSpPr/>
              <p:nvPr/>
            </p:nvSpPr>
            <p:spPr bwMode="auto">
              <a:xfrm>
                <a:off x="4926" y="2927"/>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16"/>
              <p:cNvSpPr/>
              <p:nvPr/>
            </p:nvSpPr>
            <p:spPr bwMode="auto">
              <a:xfrm>
                <a:off x="4926" y="2927"/>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Oval 217"/>
              <p:cNvSpPr>
                <a:spLocks noChangeArrowheads="1"/>
              </p:cNvSpPr>
              <p:nvPr/>
            </p:nvSpPr>
            <p:spPr bwMode="auto">
              <a:xfrm>
                <a:off x="4848" y="3192"/>
                <a:ext cx="68" cy="73"/>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Oval 218"/>
              <p:cNvSpPr>
                <a:spLocks noChangeArrowheads="1"/>
              </p:cNvSpPr>
              <p:nvPr/>
            </p:nvSpPr>
            <p:spPr bwMode="auto">
              <a:xfrm>
                <a:off x="4870" y="3239"/>
                <a:ext cx="67" cy="71"/>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Oval 219"/>
              <p:cNvSpPr>
                <a:spLocks noChangeArrowheads="1"/>
              </p:cNvSpPr>
              <p:nvPr/>
            </p:nvSpPr>
            <p:spPr bwMode="auto">
              <a:xfrm>
                <a:off x="4905" y="3184"/>
                <a:ext cx="67" cy="74"/>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Oval 220"/>
              <p:cNvSpPr>
                <a:spLocks noChangeArrowheads="1"/>
              </p:cNvSpPr>
              <p:nvPr/>
            </p:nvSpPr>
            <p:spPr bwMode="auto">
              <a:xfrm>
                <a:off x="4926" y="3224"/>
                <a:ext cx="68" cy="71"/>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21"/>
              <p:cNvSpPr>
                <a:spLocks noEditPoints="1"/>
              </p:cNvSpPr>
              <p:nvPr/>
            </p:nvSpPr>
            <p:spPr bwMode="auto">
              <a:xfrm>
                <a:off x="4987" y="3019"/>
                <a:ext cx="8" cy="15"/>
              </a:xfrm>
              <a:custGeom>
                <a:avLst/>
                <a:gdLst>
                  <a:gd name="T0" fmla="*/ 1 w 8"/>
                  <a:gd name="T1" fmla="*/ 6 h 15"/>
                  <a:gd name="T2" fmla="*/ 0 w 8"/>
                  <a:gd name="T3" fmla="*/ 8 h 15"/>
                  <a:gd name="T4" fmla="*/ 0 w 8"/>
                  <a:gd name="T5" fmla="*/ 8 h 15"/>
                  <a:gd name="T6" fmla="*/ 1 w 8"/>
                  <a:gd name="T7" fmla="*/ 6 h 15"/>
                  <a:gd name="T8" fmla="*/ 8 w 8"/>
                  <a:gd name="T9" fmla="*/ 0 h 15"/>
                  <a:gd name="T10" fmla="*/ 8 w 8"/>
                  <a:gd name="T11" fmla="*/ 0 h 15"/>
                  <a:gd name="T12" fmla="*/ 8 w 8"/>
                  <a:gd name="T13" fmla="*/ 15 h 15"/>
                  <a:gd name="T14" fmla="*/ 8 w 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6"/>
                    </a:moveTo>
                    <a:lnTo>
                      <a:pt x="0" y="8"/>
                    </a:lnTo>
                    <a:lnTo>
                      <a:pt x="0" y="8"/>
                    </a:lnTo>
                    <a:lnTo>
                      <a:pt x="1" y="6"/>
                    </a:lnTo>
                    <a:close/>
                    <a:moveTo>
                      <a:pt x="8" y="0"/>
                    </a:moveTo>
                    <a:lnTo>
                      <a:pt x="8" y="0"/>
                    </a:lnTo>
                    <a:lnTo>
                      <a:pt x="8" y="15"/>
                    </a:lnTo>
                    <a:lnTo>
                      <a:pt x="8"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22"/>
              <p:cNvSpPr>
                <a:spLocks noEditPoints="1"/>
              </p:cNvSpPr>
              <p:nvPr/>
            </p:nvSpPr>
            <p:spPr bwMode="auto">
              <a:xfrm>
                <a:off x="4987" y="3019"/>
                <a:ext cx="8" cy="15"/>
              </a:xfrm>
              <a:custGeom>
                <a:avLst/>
                <a:gdLst>
                  <a:gd name="T0" fmla="*/ 1 w 8"/>
                  <a:gd name="T1" fmla="*/ 6 h 15"/>
                  <a:gd name="T2" fmla="*/ 0 w 8"/>
                  <a:gd name="T3" fmla="*/ 8 h 15"/>
                  <a:gd name="T4" fmla="*/ 0 w 8"/>
                  <a:gd name="T5" fmla="*/ 8 h 15"/>
                  <a:gd name="T6" fmla="*/ 1 w 8"/>
                  <a:gd name="T7" fmla="*/ 6 h 15"/>
                  <a:gd name="T8" fmla="*/ 8 w 8"/>
                  <a:gd name="T9" fmla="*/ 0 h 15"/>
                  <a:gd name="T10" fmla="*/ 8 w 8"/>
                  <a:gd name="T11" fmla="*/ 0 h 15"/>
                  <a:gd name="T12" fmla="*/ 8 w 8"/>
                  <a:gd name="T13" fmla="*/ 15 h 15"/>
                  <a:gd name="T14" fmla="*/ 8 w 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1" y="6"/>
                    </a:moveTo>
                    <a:lnTo>
                      <a:pt x="0" y="8"/>
                    </a:lnTo>
                    <a:lnTo>
                      <a:pt x="0" y="8"/>
                    </a:lnTo>
                    <a:lnTo>
                      <a:pt x="1" y="6"/>
                    </a:lnTo>
                    <a:moveTo>
                      <a:pt x="8" y="0"/>
                    </a:moveTo>
                    <a:lnTo>
                      <a:pt x="8" y="0"/>
                    </a:lnTo>
                    <a:lnTo>
                      <a:pt x="8" y="1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23"/>
              <p:cNvSpPr/>
              <p:nvPr/>
            </p:nvSpPr>
            <p:spPr bwMode="auto">
              <a:xfrm>
                <a:off x="4928" y="2828"/>
                <a:ext cx="85" cy="356"/>
              </a:xfrm>
              <a:custGeom>
                <a:avLst/>
                <a:gdLst>
                  <a:gd name="T0" fmla="*/ 4 w 85"/>
                  <a:gd name="T1" fmla="*/ 0 h 356"/>
                  <a:gd name="T2" fmla="*/ 0 w 85"/>
                  <a:gd name="T3" fmla="*/ 356 h 356"/>
                  <a:gd name="T4" fmla="*/ 2 w 85"/>
                  <a:gd name="T5" fmla="*/ 353 h 356"/>
                  <a:gd name="T6" fmla="*/ 25 w 85"/>
                  <a:gd name="T7" fmla="*/ 234 h 356"/>
                  <a:gd name="T8" fmla="*/ 48 w 85"/>
                  <a:gd name="T9" fmla="*/ 253 h 356"/>
                  <a:gd name="T10" fmla="*/ 41 w 85"/>
                  <a:gd name="T11" fmla="*/ 184 h 356"/>
                  <a:gd name="T12" fmla="*/ 59 w 85"/>
                  <a:gd name="T13" fmla="*/ 199 h 356"/>
                  <a:gd name="T14" fmla="*/ 60 w 85"/>
                  <a:gd name="T15" fmla="*/ 197 h 356"/>
                  <a:gd name="T16" fmla="*/ 67 w 85"/>
                  <a:gd name="T17" fmla="*/ 191 h 356"/>
                  <a:gd name="T18" fmla="*/ 67 w 85"/>
                  <a:gd name="T19" fmla="*/ 191 h 356"/>
                  <a:gd name="T20" fmla="*/ 67 w 85"/>
                  <a:gd name="T21" fmla="*/ 191 h 356"/>
                  <a:gd name="T22" fmla="*/ 62 w 85"/>
                  <a:gd name="T23" fmla="*/ 152 h 356"/>
                  <a:gd name="T24" fmla="*/ 85 w 85"/>
                  <a:gd name="T25" fmla="*/ 144 h 356"/>
                  <a:gd name="T26" fmla="*/ 4 w 85"/>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356">
                    <a:moveTo>
                      <a:pt x="4" y="0"/>
                    </a:moveTo>
                    <a:lnTo>
                      <a:pt x="0" y="356"/>
                    </a:lnTo>
                    <a:lnTo>
                      <a:pt x="2" y="353"/>
                    </a:lnTo>
                    <a:lnTo>
                      <a:pt x="25" y="234"/>
                    </a:lnTo>
                    <a:lnTo>
                      <a:pt x="48" y="253"/>
                    </a:lnTo>
                    <a:lnTo>
                      <a:pt x="41" y="184"/>
                    </a:lnTo>
                    <a:lnTo>
                      <a:pt x="59" y="199"/>
                    </a:lnTo>
                    <a:lnTo>
                      <a:pt x="60" y="197"/>
                    </a:lnTo>
                    <a:lnTo>
                      <a:pt x="67" y="191"/>
                    </a:lnTo>
                    <a:lnTo>
                      <a:pt x="67" y="191"/>
                    </a:lnTo>
                    <a:lnTo>
                      <a:pt x="67" y="191"/>
                    </a:lnTo>
                    <a:lnTo>
                      <a:pt x="62" y="152"/>
                    </a:lnTo>
                    <a:lnTo>
                      <a:pt x="85" y="144"/>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24"/>
              <p:cNvSpPr/>
              <p:nvPr/>
            </p:nvSpPr>
            <p:spPr bwMode="auto">
              <a:xfrm>
                <a:off x="4928" y="2828"/>
                <a:ext cx="85" cy="356"/>
              </a:xfrm>
              <a:custGeom>
                <a:avLst/>
                <a:gdLst>
                  <a:gd name="T0" fmla="*/ 4 w 85"/>
                  <a:gd name="T1" fmla="*/ 0 h 356"/>
                  <a:gd name="T2" fmla="*/ 0 w 85"/>
                  <a:gd name="T3" fmla="*/ 356 h 356"/>
                  <a:gd name="T4" fmla="*/ 2 w 85"/>
                  <a:gd name="T5" fmla="*/ 353 h 356"/>
                  <a:gd name="T6" fmla="*/ 25 w 85"/>
                  <a:gd name="T7" fmla="*/ 234 h 356"/>
                  <a:gd name="T8" fmla="*/ 48 w 85"/>
                  <a:gd name="T9" fmla="*/ 253 h 356"/>
                  <a:gd name="T10" fmla="*/ 41 w 85"/>
                  <a:gd name="T11" fmla="*/ 184 h 356"/>
                  <a:gd name="T12" fmla="*/ 59 w 85"/>
                  <a:gd name="T13" fmla="*/ 199 h 356"/>
                  <a:gd name="T14" fmla="*/ 60 w 85"/>
                  <a:gd name="T15" fmla="*/ 197 h 356"/>
                  <a:gd name="T16" fmla="*/ 67 w 85"/>
                  <a:gd name="T17" fmla="*/ 191 h 356"/>
                  <a:gd name="T18" fmla="*/ 67 w 85"/>
                  <a:gd name="T19" fmla="*/ 191 h 356"/>
                  <a:gd name="T20" fmla="*/ 67 w 85"/>
                  <a:gd name="T21" fmla="*/ 191 h 356"/>
                  <a:gd name="T22" fmla="*/ 62 w 85"/>
                  <a:gd name="T23" fmla="*/ 152 h 356"/>
                  <a:gd name="T24" fmla="*/ 85 w 85"/>
                  <a:gd name="T25" fmla="*/ 144 h 356"/>
                  <a:gd name="T26" fmla="*/ 4 w 85"/>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356">
                    <a:moveTo>
                      <a:pt x="4" y="0"/>
                    </a:moveTo>
                    <a:lnTo>
                      <a:pt x="0" y="356"/>
                    </a:lnTo>
                    <a:lnTo>
                      <a:pt x="2" y="353"/>
                    </a:lnTo>
                    <a:lnTo>
                      <a:pt x="25" y="234"/>
                    </a:lnTo>
                    <a:lnTo>
                      <a:pt x="48" y="253"/>
                    </a:lnTo>
                    <a:lnTo>
                      <a:pt x="41" y="184"/>
                    </a:lnTo>
                    <a:lnTo>
                      <a:pt x="59" y="199"/>
                    </a:lnTo>
                    <a:lnTo>
                      <a:pt x="60" y="197"/>
                    </a:lnTo>
                    <a:lnTo>
                      <a:pt x="67" y="191"/>
                    </a:lnTo>
                    <a:lnTo>
                      <a:pt x="67" y="191"/>
                    </a:lnTo>
                    <a:lnTo>
                      <a:pt x="67" y="191"/>
                    </a:lnTo>
                    <a:lnTo>
                      <a:pt x="62" y="152"/>
                    </a:lnTo>
                    <a:lnTo>
                      <a:pt x="85" y="14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25"/>
              <p:cNvSpPr/>
              <p:nvPr/>
            </p:nvSpPr>
            <p:spPr bwMode="auto">
              <a:xfrm>
                <a:off x="4924" y="2828"/>
                <a:ext cx="8" cy="360"/>
              </a:xfrm>
              <a:custGeom>
                <a:avLst/>
                <a:gdLst>
                  <a:gd name="T0" fmla="*/ 4 w 4"/>
                  <a:gd name="T1" fmla="*/ 0 h 192"/>
                  <a:gd name="T2" fmla="*/ 4 w 4"/>
                  <a:gd name="T3" fmla="*/ 0 h 192"/>
                  <a:gd name="T4" fmla="*/ 0 w 4"/>
                  <a:gd name="T5" fmla="*/ 6 h 192"/>
                  <a:gd name="T6" fmla="*/ 0 w 4"/>
                  <a:gd name="T7" fmla="*/ 192 h 192"/>
                  <a:gd name="T8" fmla="*/ 1 w 4"/>
                  <a:gd name="T9" fmla="*/ 192 h 192"/>
                  <a:gd name="T10" fmla="*/ 1 w 4"/>
                  <a:gd name="T11" fmla="*/ 191 h 192"/>
                  <a:gd name="T12" fmla="*/ 2 w 4"/>
                  <a:gd name="T13" fmla="*/ 190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6"/>
                      <a:pt x="0" y="6"/>
                      <a:pt x="0" y="6"/>
                    </a:cubicBezTo>
                    <a:cubicBezTo>
                      <a:pt x="0" y="192"/>
                      <a:pt x="0" y="192"/>
                      <a:pt x="0" y="192"/>
                    </a:cubicBezTo>
                    <a:cubicBezTo>
                      <a:pt x="0" y="192"/>
                      <a:pt x="0" y="192"/>
                      <a:pt x="1" y="192"/>
                    </a:cubicBezTo>
                    <a:cubicBezTo>
                      <a:pt x="1" y="191"/>
                      <a:pt x="1" y="191"/>
                      <a:pt x="1" y="191"/>
                    </a:cubicBezTo>
                    <a:cubicBezTo>
                      <a:pt x="2" y="190"/>
                      <a:pt x="2" y="190"/>
                      <a:pt x="2" y="190"/>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26"/>
              <p:cNvSpPr/>
              <p:nvPr/>
            </p:nvSpPr>
            <p:spPr bwMode="auto">
              <a:xfrm>
                <a:off x="4926" y="3181"/>
                <a:ext cx="4" cy="7"/>
              </a:xfrm>
              <a:custGeom>
                <a:avLst/>
                <a:gdLst>
                  <a:gd name="T0" fmla="*/ 2 w 2"/>
                  <a:gd name="T1" fmla="*/ 0 h 4"/>
                  <a:gd name="T2" fmla="*/ 1 w 2"/>
                  <a:gd name="T3" fmla="*/ 2 h 4"/>
                  <a:gd name="T4" fmla="*/ 0 w 2"/>
                  <a:gd name="T5" fmla="*/ 3 h 4"/>
                  <a:gd name="T6" fmla="*/ 0 w 2"/>
                  <a:gd name="T7" fmla="*/ 4 h 4"/>
                  <a:gd name="T8" fmla="*/ 2 w 2"/>
                  <a:gd name="T9" fmla="*/ 3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1" y="2"/>
                      <a:pt x="1" y="2"/>
                      <a:pt x="1" y="2"/>
                    </a:cubicBezTo>
                    <a:cubicBezTo>
                      <a:pt x="0" y="3"/>
                      <a:pt x="0" y="3"/>
                      <a:pt x="0" y="3"/>
                    </a:cubicBezTo>
                    <a:cubicBezTo>
                      <a:pt x="0" y="4"/>
                      <a:pt x="0" y="4"/>
                      <a:pt x="0" y="4"/>
                    </a:cubicBezTo>
                    <a:cubicBezTo>
                      <a:pt x="0" y="4"/>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27"/>
              <p:cNvSpPr>
                <a:spLocks noEditPoints="1"/>
              </p:cNvSpPr>
              <p:nvPr/>
            </p:nvSpPr>
            <p:spPr bwMode="auto">
              <a:xfrm>
                <a:off x="5070" y="2927"/>
                <a:ext cx="140" cy="194"/>
              </a:xfrm>
              <a:custGeom>
                <a:avLst/>
                <a:gdLst>
                  <a:gd name="T0" fmla="*/ 0 w 140"/>
                  <a:gd name="T1" fmla="*/ 169 h 194"/>
                  <a:gd name="T2" fmla="*/ 0 w 140"/>
                  <a:gd name="T3" fmla="*/ 169 h 194"/>
                  <a:gd name="T4" fmla="*/ 10 w 140"/>
                  <a:gd name="T5" fmla="*/ 179 h 194"/>
                  <a:gd name="T6" fmla="*/ 10 w 140"/>
                  <a:gd name="T7" fmla="*/ 179 h 194"/>
                  <a:gd name="T8" fmla="*/ 0 w 140"/>
                  <a:gd name="T9" fmla="*/ 169 h 194"/>
                  <a:gd name="T10" fmla="*/ 18 w 140"/>
                  <a:gd name="T11" fmla="*/ 167 h 194"/>
                  <a:gd name="T12" fmla="*/ 0 w 140"/>
                  <a:gd name="T13" fmla="*/ 169 h 194"/>
                  <a:gd name="T14" fmla="*/ 18 w 140"/>
                  <a:gd name="T15" fmla="*/ 167 h 194"/>
                  <a:gd name="T16" fmla="*/ 16 w 140"/>
                  <a:gd name="T17" fmla="*/ 169 h 194"/>
                  <a:gd name="T18" fmla="*/ 18 w 140"/>
                  <a:gd name="T19" fmla="*/ 167 h 194"/>
                  <a:gd name="T20" fmla="*/ 60 w 140"/>
                  <a:gd name="T21" fmla="*/ 0 h 194"/>
                  <a:gd name="T22" fmla="*/ 53 w 140"/>
                  <a:gd name="T23" fmla="*/ 135 h 194"/>
                  <a:gd name="T24" fmla="*/ 140 w 140"/>
                  <a:gd name="T25" fmla="*/ 194 h 194"/>
                  <a:gd name="T26" fmla="*/ 53 w 140"/>
                  <a:gd name="T27" fmla="*/ 135 h 194"/>
                  <a:gd name="T28" fmla="*/ 60 w 140"/>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94">
                    <a:moveTo>
                      <a:pt x="0" y="169"/>
                    </a:moveTo>
                    <a:lnTo>
                      <a:pt x="0" y="169"/>
                    </a:lnTo>
                    <a:lnTo>
                      <a:pt x="10" y="179"/>
                    </a:lnTo>
                    <a:lnTo>
                      <a:pt x="10" y="179"/>
                    </a:lnTo>
                    <a:lnTo>
                      <a:pt x="0" y="169"/>
                    </a:lnTo>
                    <a:close/>
                    <a:moveTo>
                      <a:pt x="18" y="167"/>
                    </a:moveTo>
                    <a:lnTo>
                      <a:pt x="0" y="169"/>
                    </a:lnTo>
                    <a:lnTo>
                      <a:pt x="18" y="167"/>
                    </a:lnTo>
                    <a:lnTo>
                      <a:pt x="16" y="169"/>
                    </a:lnTo>
                    <a:lnTo>
                      <a:pt x="18" y="167"/>
                    </a:lnTo>
                    <a:close/>
                    <a:moveTo>
                      <a:pt x="60" y="0"/>
                    </a:moveTo>
                    <a:lnTo>
                      <a:pt x="53" y="135"/>
                    </a:lnTo>
                    <a:lnTo>
                      <a:pt x="140" y="194"/>
                    </a:lnTo>
                    <a:lnTo>
                      <a:pt x="53" y="135"/>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28"/>
              <p:cNvSpPr>
                <a:spLocks noEditPoints="1"/>
              </p:cNvSpPr>
              <p:nvPr/>
            </p:nvSpPr>
            <p:spPr bwMode="auto">
              <a:xfrm>
                <a:off x="5070" y="2927"/>
                <a:ext cx="140" cy="194"/>
              </a:xfrm>
              <a:custGeom>
                <a:avLst/>
                <a:gdLst>
                  <a:gd name="T0" fmla="*/ 0 w 140"/>
                  <a:gd name="T1" fmla="*/ 169 h 194"/>
                  <a:gd name="T2" fmla="*/ 0 w 140"/>
                  <a:gd name="T3" fmla="*/ 169 h 194"/>
                  <a:gd name="T4" fmla="*/ 10 w 140"/>
                  <a:gd name="T5" fmla="*/ 179 h 194"/>
                  <a:gd name="T6" fmla="*/ 10 w 140"/>
                  <a:gd name="T7" fmla="*/ 179 h 194"/>
                  <a:gd name="T8" fmla="*/ 0 w 140"/>
                  <a:gd name="T9" fmla="*/ 169 h 194"/>
                  <a:gd name="T10" fmla="*/ 18 w 140"/>
                  <a:gd name="T11" fmla="*/ 167 h 194"/>
                  <a:gd name="T12" fmla="*/ 0 w 140"/>
                  <a:gd name="T13" fmla="*/ 169 h 194"/>
                  <a:gd name="T14" fmla="*/ 18 w 140"/>
                  <a:gd name="T15" fmla="*/ 167 h 194"/>
                  <a:gd name="T16" fmla="*/ 16 w 140"/>
                  <a:gd name="T17" fmla="*/ 169 h 194"/>
                  <a:gd name="T18" fmla="*/ 18 w 140"/>
                  <a:gd name="T19" fmla="*/ 167 h 194"/>
                  <a:gd name="T20" fmla="*/ 60 w 140"/>
                  <a:gd name="T21" fmla="*/ 0 h 194"/>
                  <a:gd name="T22" fmla="*/ 53 w 140"/>
                  <a:gd name="T23" fmla="*/ 135 h 194"/>
                  <a:gd name="T24" fmla="*/ 140 w 140"/>
                  <a:gd name="T25" fmla="*/ 194 h 194"/>
                  <a:gd name="T26" fmla="*/ 53 w 140"/>
                  <a:gd name="T27" fmla="*/ 135 h 194"/>
                  <a:gd name="T28" fmla="*/ 60 w 140"/>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94">
                    <a:moveTo>
                      <a:pt x="0" y="169"/>
                    </a:moveTo>
                    <a:lnTo>
                      <a:pt x="0" y="169"/>
                    </a:lnTo>
                    <a:lnTo>
                      <a:pt x="10" y="179"/>
                    </a:lnTo>
                    <a:lnTo>
                      <a:pt x="10" y="179"/>
                    </a:lnTo>
                    <a:lnTo>
                      <a:pt x="0" y="169"/>
                    </a:lnTo>
                    <a:moveTo>
                      <a:pt x="18" y="167"/>
                    </a:moveTo>
                    <a:lnTo>
                      <a:pt x="0" y="169"/>
                    </a:lnTo>
                    <a:lnTo>
                      <a:pt x="18" y="167"/>
                    </a:lnTo>
                    <a:lnTo>
                      <a:pt x="16" y="169"/>
                    </a:lnTo>
                    <a:lnTo>
                      <a:pt x="18" y="167"/>
                    </a:lnTo>
                    <a:moveTo>
                      <a:pt x="60" y="0"/>
                    </a:moveTo>
                    <a:lnTo>
                      <a:pt x="53" y="135"/>
                    </a:lnTo>
                    <a:lnTo>
                      <a:pt x="140" y="194"/>
                    </a:lnTo>
                    <a:lnTo>
                      <a:pt x="53" y="135"/>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29"/>
              <p:cNvSpPr/>
              <p:nvPr/>
            </p:nvSpPr>
            <p:spPr bwMode="auto">
              <a:xfrm>
                <a:off x="4953" y="3062"/>
                <a:ext cx="298" cy="152"/>
              </a:xfrm>
              <a:custGeom>
                <a:avLst/>
                <a:gdLst>
                  <a:gd name="T0" fmla="*/ 96 w 168"/>
                  <a:gd name="T1" fmla="*/ 0 h 81"/>
                  <a:gd name="T2" fmla="*/ 95 w 168"/>
                  <a:gd name="T3" fmla="*/ 15 h 81"/>
                  <a:gd name="T4" fmla="*/ 76 w 168"/>
                  <a:gd name="T5" fmla="*/ 17 h 81"/>
                  <a:gd name="T6" fmla="*/ 75 w 168"/>
                  <a:gd name="T7" fmla="*/ 18 h 81"/>
                  <a:gd name="T8" fmla="*/ 72 w 168"/>
                  <a:gd name="T9" fmla="*/ 23 h 81"/>
                  <a:gd name="T10" fmla="*/ 72 w 168"/>
                  <a:gd name="T11" fmla="*/ 23 h 81"/>
                  <a:gd name="T12" fmla="*/ 72 w 168"/>
                  <a:gd name="T13" fmla="*/ 23 h 81"/>
                  <a:gd name="T14" fmla="*/ 82 w 168"/>
                  <a:gd name="T15" fmla="*/ 31 h 81"/>
                  <a:gd name="T16" fmla="*/ 45 w 168"/>
                  <a:gd name="T17" fmla="*/ 35 h 81"/>
                  <a:gd name="T18" fmla="*/ 57 w 168"/>
                  <a:gd name="T19" fmla="*/ 45 h 81"/>
                  <a:gd name="T20" fmla="*/ 0 w 168"/>
                  <a:gd name="T21" fmla="*/ 67 h 81"/>
                  <a:gd name="T22" fmla="*/ 11 w 168"/>
                  <a:gd name="T23" fmla="*/ 81 h 81"/>
                  <a:gd name="T24" fmla="*/ 168 w 168"/>
                  <a:gd name="T25" fmla="*/ 45 h 81"/>
                  <a:gd name="T26" fmla="*/ 145 w 168"/>
                  <a:gd name="T27" fmla="*/ 31 h 81"/>
                  <a:gd name="T28" fmla="*/ 96 w 168"/>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81">
                    <a:moveTo>
                      <a:pt x="96" y="0"/>
                    </a:moveTo>
                    <a:cubicBezTo>
                      <a:pt x="95" y="15"/>
                      <a:pt x="95" y="15"/>
                      <a:pt x="95" y="15"/>
                    </a:cubicBezTo>
                    <a:cubicBezTo>
                      <a:pt x="76" y="17"/>
                      <a:pt x="76" y="17"/>
                      <a:pt x="76" y="17"/>
                    </a:cubicBezTo>
                    <a:cubicBezTo>
                      <a:pt x="75" y="18"/>
                      <a:pt x="75" y="18"/>
                      <a:pt x="75" y="18"/>
                    </a:cubicBezTo>
                    <a:cubicBezTo>
                      <a:pt x="72" y="23"/>
                      <a:pt x="72" y="23"/>
                      <a:pt x="72" y="23"/>
                    </a:cubicBezTo>
                    <a:cubicBezTo>
                      <a:pt x="72" y="23"/>
                      <a:pt x="72" y="23"/>
                      <a:pt x="72" y="23"/>
                    </a:cubicBezTo>
                    <a:cubicBezTo>
                      <a:pt x="72" y="23"/>
                      <a:pt x="72" y="23"/>
                      <a:pt x="72" y="23"/>
                    </a:cubicBezTo>
                    <a:cubicBezTo>
                      <a:pt x="82" y="31"/>
                      <a:pt x="82" y="31"/>
                      <a:pt x="82" y="31"/>
                    </a:cubicBezTo>
                    <a:cubicBezTo>
                      <a:pt x="45" y="35"/>
                      <a:pt x="45" y="35"/>
                      <a:pt x="45" y="35"/>
                    </a:cubicBezTo>
                    <a:cubicBezTo>
                      <a:pt x="57" y="45"/>
                      <a:pt x="57" y="45"/>
                      <a:pt x="57" y="45"/>
                    </a:cubicBezTo>
                    <a:cubicBezTo>
                      <a:pt x="0" y="67"/>
                      <a:pt x="0" y="67"/>
                      <a:pt x="0" y="67"/>
                    </a:cubicBezTo>
                    <a:cubicBezTo>
                      <a:pt x="6" y="70"/>
                      <a:pt x="10" y="75"/>
                      <a:pt x="11" y="81"/>
                    </a:cubicBezTo>
                    <a:cubicBezTo>
                      <a:pt x="168" y="45"/>
                      <a:pt x="168" y="45"/>
                      <a:pt x="168" y="45"/>
                    </a:cubicBezTo>
                    <a:cubicBezTo>
                      <a:pt x="145" y="31"/>
                      <a:pt x="145" y="31"/>
                      <a:pt x="145" y="31"/>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30"/>
              <p:cNvSpPr/>
              <p:nvPr/>
            </p:nvSpPr>
            <p:spPr bwMode="auto">
              <a:xfrm>
                <a:off x="4972" y="3147"/>
                <a:ext cx="279" cy="156"/>
              </a:xfrm>
              <a:custGeom>
                <a:avLst/>
                <a:gdLst>
                  <a:gd name="T0" fmla="*/ 157 w 157"/>
                  <a:gd name="T1" fmla="*/ 0 h 83"/>
                  <a:gd name="T2" fmla="*/ 0 w 157"/>
                  <a:gd name="T3" fmla="*/ 36 h 83"/>
                  <a:gd name="T4" fmla="*/ 0 w 157"/>
                  <a:gd name="T5" fmla="*/ 40 h 83"/>
                  <a:gd name="T6" fmla="*/ 0 w 157"/>
                  <a:gd name="T7" fmla="*/ 42 h 83"/>
                  <a:gd name="T8" fmla="*/ 12 w 157"/>
                  <a:gd name="T9" fmla="*/ 60 h 83"/>
                  <a:gd name="T10" fmla="*/ 10 w 157"/>
                  <a:gd name="T11" fmla="*/ 69 h 83"/>
                  <a:gd name="T12" fmla="*/ 41 w 157"/>
                  <a:gd name="T13" fmla="*/ 78 h 83"/>
                  <a:gd name="T14" fmla="*/ 36 w 157"/>
                  <a:gd name="T15" fmla="*/ 56 h 83"/>
                  <a:gd name="T16" fmla="*/ 79 w 157"/>
                  <a:gd name="T17" fmla="*/ 83 h 83"/>
                  <a:gd name="T18" fmla="*/ 73 w 157"/>
                  <a:gd name="T19" fmla="*/ 56 h 83"/>
                  <a:gd name="T20" fmla="*/ 107 w 157"/>
                  <a:gd name="T21" fmla="*/ 78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6"/>
                      <a:pt x="0" y="36"/>
                      <a:pt x="0" y="36"/>
                    </a:cubicBezTo>
                    <a:cubicBezTo>
                      <a:pt x="0" y="37"/>
                      <a:pt x="0" y="38"/>
                      <a:pt x="0" y="40"/>
                    </a:cubicBezTo>
                    <a:cubicBezTo>
                      <a:pt x="0" y="40"/>
                      <a:pt x="0" y="41"/>
                      <a:pt x="0" y="42"/>
                    </a:cubicBezTo>
                    <a:cubicBezTo>
                      <a:pt x="7" y="45"/>
                      <a:pt x="12" y="52"/>
                      <a:pt x="12" y="60"/>
                    </a:cubicBezTo>
                    <a:cubicBezTo>
                      <a:pt x="12" y="63"/>
                      <a:pt x="12" y="66"/>
                      <a:pt x="10" y="69"/>
                    </a:cubicBezTo>
                    <a:cubicBezTo>
                      <a:pt x="41" y="78"/>
                      <a:pt x="41" y="78"/>
                      <a:pt x="41" y="78"/>
                    </a:cubicBezTo>
                    <a:cubicBezTo>
                      <a:pt x="36" y="56"/>
                      <a:pt x="36" y="56"/>
                      <a:pt x="36" y="56"/>
                    </a:cubicBezTo>
                    <a:cubicBezTo>
                      <a:pt x="79" y="83"/>
                      <a:pt x="79" y="83"/>
                      <a:pt x="79" y="83"/>
                    </a:cubicBezTo>
                    <a:cubicBezTo>
                      <a:pt x="73" y="56"/>
                      <a:pt x="73" y="56"/>
                      <a:pt x="73" y="56"/>
                    </a:cubicBezTo>
                    <a:cubicBezTo>
                      <a:pt x="107" y="78"/>
                      <a:pt x="107" y="78"/>
                      <a:pt x="107" y="78"/>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231"/>
              <p:cNvSpPr>
                <a:spLocks noChangeArrowheads="1"/>
              </p:cNvSpPr>
              <p:nvPr/>
            </p:nvSpPr>
            <p:spPr bwMode="auto">
              <a:xfrm>
                <a:off x="4924" y="3843"/>
                <a:ext cx="36" cy="1"/>
              </a:xfrm>
              <a:prstGeom prst="rect">
                <a:avLst/>
              </a:prstGeom>
              <a:solidFill>
                <a:srgbClr val="FFF0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Rectangle 232"/>
              <p:cNvSpPr>
                <a:spLocks noChangeArrowheads="1"/>
              </p:cNvSpPr>
              <p:nvPr/>
            </p:nvSpPr>
            <p:spPr bwMode="auto">
              <a:xfrm>
                <a:off x="4924" y="3843"/>
                <a:ext cx="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9" name="Freeform 233"/>
              <p:cNvSpPr/>
              <p:nvPr/>
            </p:nvSpPr>
            <p:spPr bwMode="auto">
              <a:xfrm>
                <a:off x="4924" y="3284"/>
                <a:ext cx="36" cy="559"/>
              </a:xfrm>
              <a:custGeom>
                <a:avLst/>
                <a:gdLst>
                  <a:gd name="T0" fmla="*/ 7 w 20"/>
                  <a:gd name="T1" fmla="*/ 0 h 298"/>
                  <a:gd name="T2" fmla="*/ 0 w 20"/>
                  <a:gd name="T3" fmla="*/ 10 h 298"/>
                  <a:gd name="T4" fmla="*/ 0 w 20"/>
                  <a:gd name="T5" fmla="*/ 298 h 298"/>
                  <a:gd name="T6" fmla="*/ 20 w 20"/>
                  <a:gd name="T7" fmla="*/ 298 h 298"/>
                  <a:gd name="T8" fmla="*/ 7 w 20"/>
                  <a:gd name="T9" fmla="*/ 1 h 298"/>
                  <a:gd name="T10" fmla="*/ 7 w 20"/>
                  <a:gd name="T11" fmla="*/ 0 h 298"/>
                </a:gdLst>
                <a:ahLst/>
                <a:cxnLst>
                  <a:cxn ang="0">
                    <a:pos x="T0" y="T1"/>
                  </a:cxn>
                  <a:cxn ang="0">
                    <a:pos x="T2" y="T3"/>
                  </a:cxn>
                  <a:cxn ang="0">
                    <a:pos x="T4" y="T5"/>
                  </a:cxn>
                  <a:cxn ang="0">
                    <a:pos x="T6" y="T7"/>
                  </a:cxn>
                  <a:cxn ang="0">
                    <a:pos x="T8" y="T9"/>
                  </a:cxn>
                  <a:cxn ang="0">
                    <a:pos x="T10" y="T11"/>
                  </a:cxn>
                </a:cxnLst>
                <a:rect l="0" t="0" r="r" b="b"/>
                <a:pathLst>
                  <a:path w="20" h="298">
                    <a:moveTo>
                      <a:pt x="7" y="0"/>
                    </a:moveTo>
                    <a:cubicBezTo>
                      <a:pt x="5" y="4"/>
                      <a:pt x="3" y="7"/>
                      <a:pt x="0" y="10"/>
                    </a:cubicBezTo>
                    <a:cubicBezTo>
                      <a:pt x="0" y="298"/>
                      <a:pt x="0" y="298"/>
                      <a:pt x="0" y="298"/>
                    </a:cubicBezTo>
                    <a:cubicBezTo>
                      <a:pt x="20" y="298"/>
                      <a:pt x="20" y="298"/>
                      <a:pt x="20" y="298"/>
                    </a:cubicBezTo>
                    <a:cubicBezTo>
                      <a:pt x="7" y="1"/>
                      <a:pt x="7" y="1"/>
                      <a:pt x="7" y="1"/>
                    </a:cubicBezTo>
                    <a:cubicBezTo>
                      <a:pt x="7" y="1"/>
                      <a:pt x="7" y="0"/>
                      <a:pt x="7"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34"/>
              <p:cNvSpPr/>
              <p:nvPr/>
            </p:nvSpPr>
            <p:spPr bwMode="auto">
              <a:xfrm>
                <a:off x="4930" y="2927"/>
                <a:ext cx="200" cy="259"/>
              </a:xfrm>
              <a:custGeom>
                <a:avLst/>
                <a:gdLst>
                  <a:gd name="T0" fmla="*/ 113 w 113"/>
                  <a:gd name="T1" fmla="*/ 0 h 138"/>
                  <a:gd name="T2" fmla="*/ 47 w 113"/>
                  <a:gd name="T3" fmla="*/ 24 h 138"/>
                  <a:gd name="T4" fmla="*/ 34 w 113"/>
                  <a:gd name="T5" fmla="*/ 28 h 138"/>
                  <a:gd name="T6" fmla="*/ 37 w 113"/>
                  <a:gd name="T7" fmla="*/ 49 h 138"/>
                  <a:gd name="T8" fmla="*/ 37 w 113"/>
                  <a:gd name="T9" fmla="*/ 57 h 138"/>
                  <a:gd name="T10" fmla="*/ 32 w 113"/>
                  <a:gd name="T11" fmla="*/ 53 h 138"/>
                  <a:gd name="T12" fmla="*/ 32 w 113"/>
                  <a:gd name="T13" fmla="*/ 53 h 138"/>
                  <a:gd name="T14" fmla="*/ 32 w 113"/>
                  <a:gd name="T15" fmla="*/ 53 h 138"/>
                  <a:gd name="T16" fmla="*/ 22 w 113"/>
                  <a:gd name="T17" fmla="*/ 45 h 138"/>
                  <a:gd name="T18" fmla="*/ 26 w 113"/>
                  <a:gd name="T19" fmla="*/ 82 h 138"/>
                  <a:gd name="T20" fmla="*/ 13 w 113"/>
                  <a:gd name="T21" fmla="*/ 72 h 138"/>
                  <a:gd name="T22" fmla="*/ 0 w 113"/>
                  <a:gd name="T23" fmla="*/ 135 h 138"/>
                  <a:gd name="T24" fmla="*/ 0 w 113"/>
                  <a:gd name="T25" fmla="*/ 138 h 138"/>
                  <a:gd name="T26" fmla="*/ 4 w 113"/>
                  <a:gd name="T27" fmla="*/ 137 h 138"/>
                  <a:gd name="T28" fmla="*/ 113 w 113"/>
                  <a:gd name="T2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38">
                    <a:moveTo>
                      <a:pt x="113" y="0"/>
                    </a:moveTo>
                    <a:cubicBezTo>
                      <a:pt x="47" y="24"/>
                      <a:pt x="47" y="24"/>
                      <a:pt x="47" y="24"/>
                    </a:cubicBezTo>
                    <a:cubicBezTo>
                      <a:pt x="34" y="28"/>
                      <a:pt x="34" y="28"/>
                      <a:pt x="34" y="28"/>
                    </a:cubicBezTo>
                    <a:cubicBezTo>
                      <a:pt x="37" y="49"/>
                      <a:pt x="37" y="49"/>
                      <a:pt x="37" y="49"/>
                    </a:cubicBezTo>
                    <a:cubicBezTo>
                      <a:pt x="37" y="57"/>
                      <a:pt x="37" y="57"/>
                      <a:pt x="37" y="57"/>
                    </a:cubicBezTo>
                    <a:cubicBezTo>
                      <a:pt x="32" y="53"/>
                      <a:pt x="32" y="53"/>
                      <a:pt x="32" y="53"/>
                    </a:cubicBezTo>
                    <a:cubicBezTo>
                      <a:pt x="32" y="53"/>
                      <a:pt x="32" y="53"/>
                      <a:pt x="32" y="53"/>
                    </a:cubicBezTo>
                    <a:cubicBezTo>
                      <a:pt x="32" y="53"/>
                      <a:pt x="32" y="53"/>
                      <a:pt x="32" y="53"/>
                    </a:cubicBezTo>
                    <a:cubicBezTo>
                      <a:pt x="22" y="45"/>
                      <a:pt x="22" y="45"/>
                      <a:pt x="22" y="45"/>
                    </a:cubicBezTo>
                    <a:cubicBezTo>
                      <a:pt x="26" y="82"/>
                      <a:pt x="26" y="82"/>
                      <a:pt x="26" y="82"/>
                    </a:cubicBezTo>
                    <a:cubicBezTo>
                      <a:pt x="13" y="72"/>
                      <a:pt x="13" y="72"/>
                      <a:pt x="13" y="72"/>
                    </a:cubicBezTo>
                    <a:cubicBezTo>
                      <a:pt x="0" y="135"/>
                      <a:pt x="0" y="135"/>
                      <a:pt x="0" y="135"/>
                    </a:cubicBezTo>
                    <a:cubicBezTo>
                      <a:pt x="0" y="138"/>
                      <a:pt x="0" y="138"/>
                      <a:pt x="0" y="138"/>
                    </a:cubicBezTo>
                    <a:cubicBezTo>
                      <a:pt x="1" y="138"/>
                      <a:pt x="3" y="138"/>
                      <a:pt x="4" y="137"/>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35"/>
              <p:cNvSpPr/>
              <p:nvPr/>
            </p:nvSpPr>
            <p:spPr bwMode="auto">
              <a:xfrm>
                <a:off x="4937" y="2927"/>
                <a:ext cx="193" cy="261"/>
              </a:xfrm>
              <a:custGeom>
                <a:avLst/>
                <a:gdLst>
                  <a:gd name="T0" fmla="*/ 109 w 109"/>
                  <a:gd name="T1" fmla="*/ 0 h 139"/>
                  <a:gd name="T2" fmla="*/ 0 w 109"/>
                  <a:gd name="T3" fmla="*/ 137 h 139"/>
                  <a:gd name="T4" fmla="*/ 1 w 109"/>
                  <a:gd name="T5" fmla="*/ 137 h 139"/>
                  <a:gd name="T6" fmla="*/ 9 w 109"/>
                  <a:gd name="T7" fmla="*/ 139 h 139"/>
                  <a:gd name="T8" fmla="*/ 66 w 109"/>
                  <a:gd name="T9" fmla="*/ 117 h 139"/>
                  <a:gd name="T10" fmla="*/ 54 w 109"/>
                  <a:gd name="T11" fmla="*/ 107 h 139"/>
                  <a:gd name="T12" fmla="*/ 91 w 109"/>
                  <a:gd name="T13" fmla="*/ 103 h 139"/>
                  <a:gd name="T14" fmla="*/ 81 w 109"/>
                  <a:gd name="T15" fmla="*/ 95 h 139"/>
                  <a:gd name="T16" fmla="*/ 75 w 109"/>
                  <a:gd name="T17" fmla="*/ 90 h 139"/>
                  <a:gd name="T18" fmla="*/ 85 w 109"/>
                  <a:gd name="T19" fmla="*/ 89 h 139"/>
                  <a:gd name="T20" fmla="*/ 104 w 109"/>
                  <a:gd name="T21" fmla="*/ 87 h 139"/>
                  <a:gd name="T22" fmla="*/ 105 w 109"/>
                  <a:gd name="T23" fmla="*/ 72 h 139"/>
                  <a:gd name="T24" fmla="*/ 109 w 109"/>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39">
                    <a:moveTo>
                      <a:pt x="109" y="0"/>
                    </a:moveTo>
                    <a:cubicBezTo>
                      <a:pt x="0" y="137"/>
                      <a:pt x="0" y="137"/>
                      <a:pt x="0" y="137"/>
                    </a:cubicBezTo>
                    <a:cubicBezTo>
                      <a:pt x="1" y="137"/>
                      <a:pt x="1" y="137"/>
                      <a:pt x="1" y="137"/>
                    </a:cubicBezTo>
                    <a:cubicBezTo>
                      <a:pt x="4" y="137"/>
                      <a:pt x="7" y="138"/>
                      <a:pt x="9" y="139"/>
                    </a:cubicBezTo>
                    <a:cubicBezTo>
                      <a:pt x="66" y="117"/>
                      <a:pt x="66" y="117"/>
                      <a:pt x="66" y="117"/>
                    </a:cubicBezTo>
                    <a:cubicBezTo>
                      <a:pt x="54" y="107"/>
                      <a:pt x="54" y="107"/>
                      <a:pt x="54" y="107"/>
                    </a:cubicBezTo>
                    <a:cubicBezTo>
                      <a:pt x="91" y="103"/>
                      <a:pt x="91" y="103"/>
                      <a:pt x="91" y="103"/>
                    </a:cubicBezTo>
                    <a:cubicBezTo>
                      <a:pt x="81" y="95"/>
                      <a:pt x="81" y="95"/>
                      <a:pt x="81" y="95"/>
                    </a:cubicBezTo>
                    <a:cubicBezTo>
                      <a:pt x="75" y="90"/>
                      <a:pt x="75" y="90"/>
                      <a:pt x="75" y="90"/>
                    </a:cubicBezTo>
                    <a:cubicBezTo>
                      <a:pt x="85" y="89"/>
                      <a:pt x="85" y="89"/>
                      <a:pt x="85" y="89"/>
                    </a:cubicBezTo>
                    <a:cubicBezTo>
                      <a:pt x="104" y="87"/>
                      <a:pt x="104" y="87"/>
                      <a:pt x="104" y="87"/>
                    </a:cubicBezTo>
                    <a:cubicBezTo>
                      <a:pt x="105" y="72"/>
                      <a:pt x="105" y="72"/>
                      <a:pt x="105" y="72"/>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36"/>
              <p:cNvSpPr/>
              <p:nvPr/>
            </p:nvSpPr>
            <p:spPr bwMode="auto">
              <a:xfrm>
                <a:off x="4924" y="3254"/>
                <a:ext cx="13" cy="49"/>
              </a:xfrm>
              <a:custGeom>
                <a:avLst/>
                <a:gdLst>
                  <a:gd name="T0" fmla="*/ 0 w 7"/>
                  <a:gd name="T1" fmla="*/ 0 h 26"/>
                  <a:gd name="T2" fmla="*/ 0 w 7"/>
                  <a:gd name="T3" fmla="*/ 26 h 26"/>
                  <a:gd name="T4" fmla="*/ 7 w 7"/>
                  <a:gd name="T5" fmla="*/ 16 h 26"/>
                  <a:gd name="T6" fmla="*/ 1 w 7"/>
                  <a:gd name="T7" fmla="*/ 3 h 26"/>
                  <a:gd name="T8" fmla="*/ 1 w 7"/>
                  <a:gd name="T9" fmla="*/ 0 h 26"/>
                  <a:gd name="T10" fmla="*/ 0 w 7"/>
                  <a:gd name="T11" fmla="*/ 0 h 26"/>
                </a:gdLst>
                <a:ahLst/>
                <a:cxnLst>
                  <a:cxn ang="0">
                    <a:pos x="T0" y="T1"/>
                  </a:cxn>
                  <a:cxn ang="0">
                    <a:pos x="T2" y="T3"/>
                  </a:cxn>
                  <a:cxn ang="0">
                    <a:pos x="T4" y="T5"/>
                  </a:cxn>
                  <a:cxn ang="0">
                    <a:pos x="T6" y="T7"/>
                  </a:cxn>
                  <a:cxn ang="0">
                    <a:pos x="T8" y="T9"/>
                  </a:cxn>
                  <a:cxn ang="0">
                    <a:pos x="T10" y="T11"/>
                  </a:cxn>
                </a:cxnLst>
                <a:rect l="0" t="0" r="r" b="b"/>
                <a:pathLst>
                  <a:path w="7" h="26">
                    <a:moveTo>
                      <a:pt x="0" y="0"/>
                    </a:moveTo>
                    <a:cubicBezTo>
                      <a:pt x="0" y="26"/>
                      <a:pt x="0" y="26"/>
                      <a:pt x="0" y="26"/>
                    </a:cubicBezTo>
                    <a:cubicBezTo>
                      <a:pt x="3" y="23"/>
                      <a:pt x="5" y="20"/>
                      <a:pt x="7" y="16"/>
                    </a:cubicBezTo>
                    <a:cubicBezTo>
                      <a:pt x="3" y="13"/>
                      <a:pt x="1" y="8"/>
                      <a:pt x="1" y="3"/>
                    </a:cubicBezTo>
                    <a:cubicBezTo>
                      <a:pt x="1" y="2"/>
                      <a:pt x="1" y="1"/>
                      <a:pt x="1" y="0"/>
                    </a:cubicBezTo>
                    <a:cubicBezTo>
                      <a:pt x="1" y="0"/>
                      <a:pt x="1" y="0"/>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37"/>
              <p:cNvSpPr/>
              <p:nvPr/>
            </p:nvSpPr>
            <p:spPr bwMode="auto">
              <a:xfrm>
                <a:off x="4924" y="3184"/>
                <a:ext cx="48" cy="70"/>
              </a:xfrm>
              <a:custGeom>
                <a:avLst/>
                <a:gdLst>
                  <a:gd name="T0" fmla="*/ 8 w 27"/>
                  <a:gd name="T1" fmla="*/ 0 h 37"/>
                  <a:gd name="T2" fmla="*/ 7 w 27"/>
                  <a:gd name="T3" fmla="*/ 0 h 37"/>
                  <a:gd name="T4" fmla="*/ 3 w 27"/>
                  <a:gd name="T5" fmla="*/ 1 h 37"/>
                  <a:gd name="T6" fmla="*/ 1 w 27"/>
                  <a:gd name="T7" fmla="*/ 2 h 37"/>
                  <a:gd name="T8" fmla="*/ 0 w 27"/>
                  <a:gd name="T9" fmla="*/ 2 h 37"/>
                  <a:gd name="T10" fmla="*/ 0 w 27"/>
                  <a:gd name="T11" fmla="*/ 37 h 37"/>
                  <a:gd name="T12" fmla="*/ 1 w 27"/>
                  <a:gd name="T13" fmla="*/ 37 h 37"/>
                  <a:gd name="T14" fmla="*/ 20 w 27"/>
                  <a:gd name="T15" fmla="*/ 21 h 37"/>
                  <a:gd name="T16" fmla="*/ 27 w 27"/>
                  <a:gd name="T17" fmla="*/ 22 h 37"/>
                  <a:gd name="T18" fmla="*/ 27 w 27"/>
                  <a:gd name="T19" fmla="*/ 20 h 37"/>
                  <a:gd name="T20" fmla="*/ 27 w 27"/>
                  <a:gd name="T21" fmla="*/ 16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1"/>
                      <a:pt x="4" y="1"/>
                      <a:pt x="3" y="1"/>
                    </a:cubicBezTo>
                    <a:cubicBezTo>
                      <a:pt x="2" y="1"/>
                      <a:pt x="1" y="2"/>
                      <a:pt x="1" y="2"/>
                    </a:cubicBezTo>
                    <a:cubicBezTo>
                      <a:pt x="0" y="2"/>
                      <a:pt x="0" y="2"/>
                      <a:pt x="0" y="2"/>
                    </a:cubicBezTo>
                    <a:cubicBezTo>
                      <a:pt x="0" y="37"/>
                      <a:pt x="0" y="37"/>
                      <a:pt x="0" y="37"/>
                    </a:cubicBezTo>
                    <a:cubicBezTo>
                      <a:pt x="1" y="37"/>
                      <a:pt x="1" y="37"/>
                      <a:pt x="1" y="37"/>
                    </a:cubicBezTo>
                    <a:cubicBezTo>
                      <a:pt x="2" y="28"/>
                      <a:pt x="11" y="21"/>
                      <a:pt x="20" y="21"/>
                    </a:cubicBezTo>
                    <a:cubicBezTo>
                      <a:pt x="23" y="21"/>
                      <a:pt x="25" y="21"/>
                      <a:pt x="27" y="22"/>
                    </a:cubicBezTo>
                    <a:cubicBezTo>
                      <a:pt x="27" y="21"/>
                      <a:pt x="27" y="20"/>
                      <a:pt x="27" y="20"/>
                    </a:cubicBezTo>
                    <a:cubicBezTo>
                      <a:pt x="27" y="18"/>
                      <a:pt x="27" y="17"/>
                      <a:pt x="27" y="16"/>
                    </a:cubicBezTo>
                    <a:cubicBezTo>
                      <a:pt x="26" y="10"/>
                      <a:pt x="22" y="5"/>
                      <a:pt x="16" y="2"/>
                    </a:cubicBezTo>
                    <a:cubicBezTo>
                      <a:pt x="14" y="1"/>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38"/>
              <p:cNvSpPr>
                <a:spLocks noEditPoints="1"/>
              </p:cNvSpPr>
              <p:nvPr/>
            </p:nvSpPr>
            <p:spPr bwMode="auto">
              <a:xfrm>
                <a:off x="4960" y="329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39"/>
              <p:cNvSpPr/>
              <p:nvPr/>
            </p:nvSpPr>
            <p:spPr bwMode="auto">
              <a:xfrm>
                <a:off x="4926" y="3224"/>
                <a:ext cx="68" cy="71"/>
              </a:xfrm>
              <a:custGeom>
                <a:avLst/>
                <a:gdLst>
                  <a:gd name="T0" fmla="*/ 19 w 38"/>
                  <a:gd name="T1" fmla="*/ 0 h 38"/>
                  <a:gd name="T2" fmla="*/ 0 w 38"/>
                  <a:gd name="T3" fmla="*/ 16 h 38"/>
                  <a:gd name="T4" fmla="*/ 0 w 38"/>
                  <a:gd name="T5" fmla="*/ 19 h 38"/>
                  <a:gd name="T6" fmla="*/ 6 w 38"/>
                  <a:gd name="T7" fmla="*/ 32 h 38"/>
                  <a:gd name="T8" fmla="*/ 6 w 38"/>
                  <a:gd name="T9" fmla="*/ 33 h 38"/>
                  <a:gd name="T10" fmla="*/ 6 w 38"/>
                  <a:gd name="T11" fmla="*/ 33 h 38"/>
                  <a:gd name="T12" fmla="*/ 19 w 38"/>
                  <a:gd name="T13" fmla="*/ 38 h 38"/>
                  <a:gd name="T14" fmla="*/ 19 w 38"/>
                  <a:gd name="T15" fmla="*/ 38 h 38"/>
                  <a:gd name="T16" fmla="*/ 19 w 38"/>
                  <a:gd name="T17" fmla="*/ 38 h 38"/>
                  <a:gd name="T18" fmla="*/ 19 w 38"/>
                  <a:gd name="T19" fmla="*/ 38 h 38"/>
                  <a:gd name="T20" fmla="*/ 19 w 38"/>
                  <a:gd name="T21" fmla="*/ 38 h 38"/>
                  <a:gd name="T22" fmla="*/ 36 w 38"/>
                  <a:gd name="T23" fmla="*/ 28 h 38"/>
                  <a:gd name="T24" fmla="*/ 36 w 38"/>
                  <a:gd name="T25" fmla="*/ 28 h 38"/>
                  <a:gd name="T26" fmla="*/ 38 w 38"/>
                  <a:gd name="T27" fmla="*/ 19 h 38"/>
                  <a:gd name="T28" fmla="*/ 26 w 38"/>
                  <a:gd name="T29" fmla="*/ 1 h 38"/>
                  <a:gd name="T30" fmla="*/ 19 w 38"/>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8">
                    <a:moveTo>
                      <a:pt x="19" y="0"/>
                    </a:moveTo>
                    <a:cubicBezTo>
                      <a:pt x="10" y="0"/>
                      <a:pt x="1" y="7"/>
                      <a:pt x="0" y="16"/>
                    </a:cubicBezTo>
                    <a:cubicBezTo>
                      <a:pt x="0" y="17"/>
                      <a:pt x="0" y="18"/>
                      <a:pt x="0" y="19"/>
                    </a:cubicBezTo>
                    <a:cubicBezTo>
                      <a:pt x="0" y="24"/>
                      <a:pt x="2" y="29"/>
                      <a:pt x="6" y="32"/>
                    </a:cubicBezTo>
                    <a:cubicBezTo>
                      <a:pt x="6" y="32"/>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40"/>
              <p:cNvSpPr/>
              <p:nvPr/>
            </p:nvSpPr>
            <p:spPr bwMode="auto">
              <a:xfrm>
                <a:off x="310"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41"/>
              <p:cNvSpPr/>
              <p:nvPr/>
            </p:nvSpPr>
            <p:spPr bwMode="auto">
              <a:xfrm>
                <a:off x="310" y="2940"/>
                <a:ext cx="71" cy="888"/>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42"/>
              <p:cNvSpPr/>
              <p:nvPr/>
            </p:nvSpPr>
            <p:spPr bwMode="auto">
              <a:xfrm>
                <a:off x="16" y="3040"/>
                <a:ext cx="326" cy="16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43"/>
              <p:cNvSpPr/>
              <p:nvPr/>
            </p:nvSpPr>
            <p:spPr bwMode="auto">
              <a:xfrm>
                <a:off x="16" y="3132"/>
                <a:ext cx="326" cy="156"/>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44"/>
              <p:cNvSpPr/>
              <p:nvPr/>
            </p:nvSpPr>
            <p:spPr bwMode="auto">
              <a:xfrm>
                <a:off x="140" y="2910"/>
                <a:ext cx="202" cy="272"/>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45"/>
              <p:cNvSpPr/>
              <p:nvPr/>
            </p:nvSpPr>
            <p:spPr bwMode="auto">
              <a:xfrm>
                <a:off x="140" y="2910"/>
                <a:ext cx="202" cy="272"/>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46"/>
              <p:cNvSpPr/>
              <p:nvPr/>
            </p:nvSpPr>
            <p:spPr bwMode="auto">
              <a:xfrm>
                <a:off x="347" y="2813"/>
                <a:ext cx="98" cy="415"/>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47"/>
              <p:cNvSpPr/>
              <p:nvPr/>
            </p:nvSpPr>
            <p:spPr bwMode="auto">
              <a:xfrm>
                <a:off x="347" y="2813"/>
                <a:ext cx="98" cy="415"/>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48"/>
              <p:cNvSpPr/>
              <p:nvPr/>
            </p:nvSpPr>
            <p:spPr bwMode="auto">
              <a:xfrm>
                <a:off x="245" y="2813"/>
                <a:ext cx="108" cy="415"/>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49"/>
              <p:cNvSpPr/>
              <p:nvPr/>
            </p:nvSpPr>
            <p:spPr bwMode="auto">
              <a:xfrm>
                <a:off x="245" y="2813"/>
                <a:ext cx="108" cy="415"/>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50"/>
              <p:cNvSpPr/>
              <p:nvPr/>
            </p:nvSpPr>
            <p:spPr bwMode="auto">
              <a:xfrm>
                <a:off x="346" y="3040"/>
                <a:ext cx="326" cy="16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51"/>
              <p:cNvSpPr/>
              <p:nvPr/>
            </p:nvSpPr>
            <p:spPr bwMode="auto">
              <a:xfrm>
                <a:off x="346" y="3040"/>
                <a:ext cx="326" cy="16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52"/>
              <p:cNvSpPr/>
              <p:nvPr/>
            </p:nvSpPr>
            <p:spPr bwMode="auto">
              <a:xfrm>
                <a:off x="346" y="3132"/>
                <a:ext cx="326" cy="156"/>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53"/>
              <p:cNvSpPr/>
              <p:nvPr/>
            </p:nvSpPr>
            <p:spPr bwMode="auto">
              <a:xfrm>
                <a:off x="346" y="3132"/>
                <a:ext cx="326" cy="156"/>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54"/>
              <p:cNvSpPr/>
              <p:nvPr/>
            </p:nvSpPr>
            <p:spPr bwMode="auto">
              <a:xfrm>
                <a:off x="347" y="2910"/>
                <a:ext cx="204" cy="272"/>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55"/>
              <p:cNvSpPr/>
              <p:nvPr/>
            </p:nvSpPr>
            <p:spPr bwMode="auto">
              <a:xfrm>
                <a:off x="347" y="2910"/>
                <a:ext cx="204" cy="272"/>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56"/>
              <p:cNvSpPr/>
              <p:nvPr/>
            </p:nvSpPr>
            <p:spPr bwMode="auto">
              <a:xfrm>
                <a:off x="347" y="2910"/>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57"/>
              <p:cNvSpPr/>
              <p:nvPr/>
            </p:nvSpPr>
            <p:spPr bwMode="auto">
              <a:xfrm>
                <a:off x="347" y="2910"/>
                <a:ext cx="204" cy="272"/>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Oval 258"/>
              <p:cNvSpPr>
                <a:spLocks noChangeArrowheads="1"/>
              </p:cNvSpPr>
              <p:nvPr/>
            </p:nvSpPr>
            <p:spPr bwMode="auto">
              <a:xfrm>
                <a:off x="269" y="3177"/>
                <a:ext cx="68" cy="71"/>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Oval 259"/>
              <p:cNvSpPr>
                <a:spLocks noChangeArrowheads="1"/>
              </p:cNvSpPr>
              <p:nvPr/>
            </p:nvSpPr>
            <p:spPr bwMode="auto">
              <a:xfrm>
                <a:off x="291" y="3222"/>
                <a:ext cx="67" cy="71"/>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Oval 260"/>
              <p:cNvSpPr>
                <a:spLocks noChangeArrowheads="1"/>
              </p:cNvSpPr>
              <p:nvPr/>
            </p:nvSpPr>
            <p:spPr bwMode="auto">
              <a:xfrm>
                <a:off x="326" y="3169"/>
                <a:ext cx="67" cy="72"/>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Oval 261"/>
              <p:cNvSpPr>
                <a:spLocks noChangeArrowheads="1"/>
              </p:cNvSpPr>
              <p:nvPr/>
            </p:nvSpPr>
            <p:spPr bwMode="auto">
              <a:xfrm>
                <a:off x="347" y="3207"/>
                <a:ext cx="68" cy="71"/>
              </a:xfrm>
              <a:prstGeom prst="ellipse">
                <a:avLst/>
              </a:prstGeom>
              <a:solidFill>
                <a:srgbClr val="9452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62"/>
              <p:cNvSpPr/>
              <p:nvPr/>
            </p:nvSpPr>
            <p:spPr bwMode="auto">
              <a:xfrm>
                <a:off x="408" y="3008"/>
                <a:ext cx="5" cy="4"/>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63"/>
              <p:cNvSpPr/>
              <p:nvPr/>
            </p:nvSpPr>
            <p:spPr bwMode="auto">
              <a:xfrm>
                <a:off x="408" y="3008"/>
                <a:ext cx="5" cy="4"/>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64"/>
              <p:cNvSpPr/>
              <p:nvPr/>
            </p:nvSpPr>
            <p:spPr bwMode="auto">
              <a:xfrm>
                <a:off x="349" y="2813"/>
                <a:ext cx="85" cy="354"/>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65"/>
              <p:cNvSpPr/>
              <p:nvPr/>
            </p:nvSpPr>
            <p:spPr bwMode="auto">
              <a:xfrm>
                <a:off x="349" y="2813"/>
                <a:ext cx="85" cy="354"/>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66"/>
              <p:cNvSpPr/>
              <p:nvPr/>
            </p:nvSpPr>
            <p:spPr bwMode="auto">
              <a:xfrm>
                <a:off x="346" y="2813"/>
                <a:ext cx="7" cy="360"/>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67"/>
              <p:cNvSpPr/>
              <p:nvPr/>
            </p:nvSpPr>
            <p:spPr bwMode="auto">
              <a:xfrm>
                <a:off x="347" y="3166"/>
                <a:ext cx="4" cy="5"/>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68"/>
              <p:cNvSpPr>
                <a:spLocks noEditPoints="1"/>
              </p:cNvSpPr>
              <p:nvPr/>
            </p:nvSpPr>
            <p:spPr bwMode="auto">
              <a:xfrm>
                <a:off x="491" y="2910"/>
                <a:ext cx="60" cy="181"/>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69"/>
              <p:cNvSpPr>
                <a:spLocks noEditPoints="1"/>
              </p:cNvSpPr>
              <p:nvPr/>
            </p:nvSpPr>
            <p:spPr bwMode="auto">
              <a:xfrm>
                <a:off x="491" y="2910"/>
                <a:ext cx="60" cy="181"/>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70"/>
              <p:cNvSpPr/>
              <p:nvPr/>
            </p:nvSpPr>
            <p:spPr bwMode="auto">
              <a:xfrm>
                <a:off x="374" y="3047"/>
                <a:ext cx="298" cy="151"/>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71"/>
              <p:cNvSpPr/>
              <p:nvPr/>
            </p:nvSpPr>
            <p:spPr bwMode="auto">
              <a:xfrm>
                <a:off x="393" y="3132"/>
                <a:ext cx="279" cy="156"/>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272"/>
              <p:cNvSpPr/>
              <p:nvPr/>
            </p:nvSpPr>
            <p:spPr bwMode="auto">
              <a:xfrm>
                <a:off x="358" y="3269"/>
                <a:ext cx="23" cy="559"/>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273"/>
              <p:cNvSpPr/>
              <p:nvPr/>
            </p:nvSpPr>
            <p:spPr bwMode="auto">
              <a:xfrm>
                <a:off x="346" y="3267"/>
                <a:ext cx="35" cy="56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274"/>
              <p:cNvSpPr/>
              <p:nvPr/>
            </p:nvSpPr>
            <p:spPr bwMode="auto">
              <a:xfrm>
                <a:off x="351" y="2910"/>
                <a:ext cx="200" cy="261"/>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275"/>
              <p:cNvSpPr/>
              <p:nvPr/>
            </p:nvSpPr>
            <p:spPr bwMode="auto">
              <a:xfrm>
                <a:off x="358" y="2910"/>
                <a:ext cx="193" cy="263"/>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276"/>
              <p:cNvSpPr/>
              <p:nvPr/>
            </p:nvSpPr>
            <p:spPr bwMode="auto">
              <a:xfrm>
                <a:off x="346" y="3237"/>
                <a:ext cx="10" cy="49"/>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277"/>
              <p:cNvSpPr/>
              <p:nvPr/>
            </p:nvSpPr>
            <p:spPr bwMode="auto">
              <a:xfrm>
                <a:off x="346" y="3169"/>
                <a:ext cx="47" cy="70"/>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278"/>
              <p:cNvSpPr>
                <a:spLocks noEditPoints="1"/>
              </p:cNvSpPr>
              <p:nvPr/>
            </p:nvSpPr>
            <p:spPr bwMode="auto">
              <a:xfrm>
                <a:off x="381" y="327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279"/>
              <p:cNvSpPr/>
              <p:nvPr/>
            </p:nvSpPr>
            <p:spPr bwMode="auto">
              <a:xfrm>
                <a:off x="347" y="3207"/>
                <a:ext cx="68" cy="71"/>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280"/>
              <p:cNvSpPr/>
              <p:nvPr/>
            </p:nvSpPr>
            <p:spPr bwMode="auto">
              <a:xfrm>
                <a:off x="1691" y="3526"/>
                <a:ext cx="702" cy="281"/>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281"/>
              <p:cNvSpPr/>
              <p:nvPr/>
            </p:nvSpPr>
            <p:spPr bwMode="auto">
              <a:xfrm>
                <a:off x="2062" y="3552"/>
                <a:ext cx="186" cy="126"/>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82"/>
              <p:cNvSpPr/>
              <p:nvPr/>
            </p:nvSpPr>
            <p:spPr bwMode="auto">
              <a:xfrm>
                <a:off x="2046" y="3548"/>
                <a:ext cx="347" cy="259"/>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83"/>
              <p:cNvSpPr/>
              <p:nvPr/>
            </p:nvSpPr>
            <p:spPr bwMode="auto">
              <a:xfrm>
                <a:off x="1771" y="3590"/>
                <a:ext cx="166" cy="17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84"/>
              <p:cNvSpPr/>
              <p:nvPr/>
            </p:nvSpPr>
            <p:spPr bwMode="auto">
              <a:xfrm>
                <a:off x="1836" y="3661"/>
                <a:ext cx="38" cy="4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85"/>
              <p:cNvSpPr/>
              <p:nvPr/>
            </p:nvSpPr>
            <p:spPr bwMode="auto">
              <a:xfrm>
                <a:off x="1941" y="3503"/>
                <a:ext cx="167" cy="177"/>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86"/>
              <p:cNvSpPr/>
              <p:nvPr/>
            </p:nvSpPr>
            <p:spPr bwMode="auto">
              <a:xfrm>
                <a:off x="2007" y="3575"/>
                <a:ext cx="37" cy="4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87"/>
              <p:cNvSpPr/>
              <p:nvPr/>
            </p:nvSpPr>
            <p:spPr bwMode="auto">
              <a:xfrm>
                <a:off x="2127" y="3580"/>
                <a:ext cx="161" cy="175"/>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88"/>
              <p:cNvSpPr/>
              <p:nvPr/>
            </p:nvSpPr>
            <p:spPr bwMode="auto">
              <a:xfrm>
                <a:off x="2191" y="3650"/>
                <a:ext cx="37" cy="4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89"/>
              <p:cNvSpPr/>
              <p:nvPr/>
            </p:nvSpPr>
            <p:spPr bwMode="auto">
              <a:xfrm>
                <a:off x="3643" y="3648"/>
                <a:ext cx="161" cy="188"/>
              </a:xfrm>
              <a:custGeom>
                <a:avLst/>
                <a:gdLst>
                  <a:gd name="T0" fmla="*/ 0 w 91"/>
                  <a:gd name="T1" fmla="*/ 97 h 100"/>
                  <a:gd name="T2" fmla="*/ 0 w 91"/>
                  <a:gd name="T3" fmla="*/ 95 h 100"/>
                  <a:gd name="T4" fmla="*/ 1 w 91"/>
                  <a:gd name="T5" fmla="*/ 91 h 100"/>
                  <a:gd name="T6" fmla="*/ 6 w 91"/>
                  <a:gd name="T7" fmla="*/ 75 h 100"/>
                  <a:gd name="T8" fmla="*/ 31 w 91"/>
                  <a:gd name="T9" fmla="*/ 32 h 100"/>
                  <a:gd name="T10" fmla="*/ 40 w 91"/>
                  <a:gd name="T11" fmla="*/ 22 h 100"/>
                  <a:gd name="T12" fmla="*/ 50 w 91"/>
                  <a:gd name="T13" fmla="*/ 14 h 100"/>
                  <a:gd name="T14" fmla="*/ 56 w 91"/>
                  <a:gd name="T15" fmla="*/ 11 h 100"/>
                  <a:gd name="T16" fmla="*/ 61 w 91"/>
                  <a:gd name="T17" fmla="*/ 8 h 100"/>
                  <a:gd name="T18" fmla="*/ 71 w 91"/>
                  <a:gd name="T19" fmla="*/ 4 h 100"/>
                  <a:gd name="T20" fmla="*/ 79 w 91"/>
                  <a:gd name="T21" fmla="*/ 2 h 100"/>
                  <a:gd name="T22" fmla="*/ 86 w 91"/>
                  <a:gd name="T23" fmla="*/ 0 h 100"/>
                  <a:gd name="T24" fmla="*/ 91 w 91"/>
                  <a:gd name="T25" fmla="*/ 0 h 100"/>
                  <a:gd name="T26" fmla="*/ 86 w 91"/>
                  <a:gd name="T27" fmla="*/ 2 h 100"/>
                  <a:gd name="T28" fmla="*/ 80 w 91"/>
                  <a:gd name="T29" fmla="*/ 4 h 100"/>
                  <a:gd name="T30" fmla="*/ 73 w 91"/>
                  <a:gd name="T31" fmla="*/ 9 h 100"/>
                  <a:gd name="T32" fmla="*/ 65 w 91"/>
                  <a:gd name="T33" fmla="*/ 15 h 100"/>
                  <a:gd name="T34" fmla="*/ 61 w 91"/>
                  <a:gd name="T35" fmla="*/ 18 h 100"/>
                  <a:gd name="T36" fmla="*/ 57 w 91"/>
                  <a:gd name="T37" fmla="*/ 22 h 100"/>
                  <a:gd name="T38" fmla="*/ 51 w 91"/>
                  <a:gd name="T39" fmla="*/ 31 h 100"/>
                  <a:gd name="T40" fmla="*/ 45 w 91"/>
                  <a:gd name="T41" fmla="*/ 41 h 100"/>
                  <a:gd name="T42" fmla="*/ 34 w 91"/>
                  <a:gd name="T43" fmla="*/ 82 h 100"/>
                  <a:gd name="T44" fmla="*/ 33 w 91"/>
                  <a:gd name="T45" fmla="*/ 95 h 100"/>
                  <a:gd name="T46" fmla="*/ 33 w 91"/>
                  <a:gd name="T47" fmla="*/ 99 h 100"/>
                  <a:gd name="T48" fmla="*/ 33 w 91"/>
                  <a:gd name="T49" fmla="*/ 100 h 100"/>
                  <a:gd name="T50" fmla="*/ 0 w 91"/>
                  <a:gd name="T51"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00">
                    <a:moveTo>
                      <a:pt x="0" y="97"/>
                    </a:moveTo>
                    <a:cubicBezTo>
                      <a:pt x="0" y="97"/>
                      <a:pt x="0" y="97"/>
                      <a:pt x="0" y="95"/>
                    </a:cubicBezTo>
                    <a:cubicBezTo>
                      <a:pt x="0" y="94"/>
                      <a:pt x="1" y="93"/>
                      <a:pt x="1" y="91"/>
                    </a:cubicBezTo>
                    <a:cubicBezTo>
                      <a:pt x="2" y="87"/>
                      <a:pt x="4" y="81"/>
                      <a:pt x="6" y="75"/>
                    </a:cubicBezTo>
                    <a:cubicBezTo>
                      <a:pt x="11" y="62"/>
                      <a:pt x="19" y="45"/>
                      <a:pt x="31" y="32"/>
                    </a:cubicBezTo>
                    <a:cubicBezTo>
                      <a:pt x="34" y="28"/>
                      <a:pt x="37" y="25"/>
                      <a:pt x="40" y="22"/>
                    </a:cubicBezTo>
                    <a:cubicBezTo>
                      <a:pt x="44" y="19"/>
                      <a:pt x="47" y="16"/>
                      <a:pt x="50" y="14"/>
                    </a:cubicBezTo>
                    <a:cubicBezTo>
                      <a:pt x="52" y="13"/>
                      <a:pt x="54" y="12"/>
                      <a:pt x="56" y="11"/>
                    </a:cubicBezTo>
                    <a:cubicBezTo>
                      <a:pt x="57" y="10"/>
                      <a:pt x="59" y="9"/>
                      <a:pt x="61" y="8"/>
                    </a:cubicBezTo>
                    <a:cubicBezTo>
                      <a:pt x="64" y="6"/>
                      <a:pt x="67" y="5"/>
                      <a:pt x="71" y="4"/>
                    </a:cubicBezTo>
                    <a:cubicBezTo>
                      <a:pt x="74" y="3"/>
                      <a:pt x="76" y="2"/>
                      <a:pt x="79" y="2"/>
                    </a:cubicBezTo>
                    <a:cubicBezTo>
                      <a:pt x="81" y="1"/>
                      <a:pt x="84" y="1"/>
                      <a:pt x="86" y="0"/>
                    </a:cubicBezTo>
                    <a:cubicBezTo>
                      <a:pt x="89" y="0"/>
                      <a:pt x="91" y="0"/>
                      <a:pt x="91" y="0"/>
                    </a:cubicBezTo>
                    <a:cubicBezTo>
                      <a:pt x="91" y="0"/>
                      <a:pt x="89" y="0"/>
                      <a:pt x="86" y="2"/>
                    </a:cubicBezTo>
                    <a:cubicBezTo>
                      <a:pt x="84" y="2"/>
                      <a:pt x="82" y="3"/>
                      <a:pt x="80" y="4"/>
                    </a:cubicBezTo>
                    <a:cubicBezTo>
                      <a:pt x="78" y="6"/>
                      <a:pt x="75" y="7"/>
                      <a:pt x="73" y="9"/>
                    </a:cubicBezTo>
                    <a:cubicBezTo>
                      <a:pt x="70" y="10"/>
                      <a:pt x="68" y="12"/>
                      <a:pt x="65" y="15"/>
                    </a:cubicBezTo>
                    <a:cubicBezTo>
                      <a:pt x="64" y="16"/>
                      <a:pt x="63" y="17"/>
                      <a:pt x="61" y="18"/>
                    </a:cubicBezTo>
                    <a:cubicBezTo>
                      <a:pt x="60" y="19"/>
                      <a:pt x="59" y="21"/>
                      <a:pt x="57" y="22"/>
                    </a:cubicBezTo>
                    <a:cubicBezTo>
                      <a:pt x="55" y="25"/>
                      <a:pt x="53" y="28"/>
                      <a:pt x="51" y="31"/>
                    </a:cubicBezTo>
                    <a:cubicBezTo>
                      <a:pt x="48" y="34"/>
                      <a:pt x="47" y="38"/>
                      <a:pt x="45" y="41"/>
                    </a:cubicBezTo>
                    <a:cubicBezTo>
                      <a:pt x="38" y="55"/>
                      <a:pt x="35" y="70"/>
                      <a:pt x="34" y="82"/>
                    </a:cubicBezTo>
                    <a:cubicBezTo>
                      <a:pt x="33" y="87"/>
                      <a:pt x="33" y="92"/>
                      <a:pt x="33" y="95"/>
                    </a:cubicBezTo>
                    <a:cubicBezTo>
                      <a:pt x="33" y="97"/>
                      <a:pt x="33" y="98"/>
                      <a:pt x="33" y="99"/>
                    </a:cubicBezTo>
                    <a:cubicBezTo>
                      <a:pt x="33" y="99"/>
                      <a:pt x="33" y="100"/>
                      <a:pt x="33" y="100"/>
                    </a:cubicBezTo>
                    <a:lnTo>
                      <a:pt x="0" y="9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90"/>
              <p:cNvSpPr/>
              <p:nvPr/>
            </p:nvSpPr>
            <p:spPr bwMode="auto">
              <a:xfrm>
                <a:off x="3554" y="3648"/>
                <a:ext cx="162" cy="188"/>
              </a:xfrm>
              <a:custGeom>
                <a:avLst/>
                <a:gdLst>
                  <a:gd name="T0" fmla="*/ 58 w 91"/>
                  <a:gd name="T1" fmla="*/ 100 h 100"/>
                  <a:gd name="T2" fmla="*/ 58 w 91"/>
                  <a:gd name="T3" fmla="*/ 99 h 100"/>
                  <a:gd name="T4" fmla="*/ 58 w 91"/>
                  <a:gd name="T5" fmla="*/ 95 h 100"/>
                  <a:gd name="T6" fmla="*/ 57 w 91"/>
                  <a:gd name="T7" fmla="*/ 82 h 100"/>
                  <a:gd name="T8" fmla="*/ 46 w 91"/>
                  <a:gd name="T9" fmla="*/ 41 h 100"/>
                  <a:gd name="T10" fmla="*/ 40 w 91"/>
                  <a:gd name="T11" fmla="*/ 31 h 100"/>
                  <a:gd name="T12" fmla="*/ 33 w 91"/>
                  <a:gd name="T13" fmla="*/ 22 h 100"/>
                  <a:gd name="T14" fmla="*/ 30 w 91"/>
                  <a:gd name="T15" fmla="*/ 18 h 100"/>
                  <a:gd name="T16" fmla="*/ 26 w 91"/>
                  <a:gd name="T17" fmla="*/ 15 h 100"/>
                  <a:gd name="T18" fmla="*/ 18 w 91"/>
                  <a:gd name="T19" fmla="*/ 9 h 100"/>
                  <a:gd name="T20" fmla="*/ 11 w 91"/>
                  <a:gd name="T21" fmla="*/ 4 h 100"/>
                  <a:gd name="T22" fmla="*/ 5 w 91"/>
                  <a:gd name="T23" fmla="*/ 2 h 100"/>
                  <a:gd name="T24" fmla="*/ 0 w 91"/>
                  <a:gd name="T25" fmla="*/ 0 h 100"/>
                  <a:gd name="T26" fmla="*/ 5 w 91"/>
                  <a:gd name="T27" fmla="*/ 0 h 100"/>
                  <a:gd name="T28" fmla="*/ 12 w 91"/>
                  <a:gd name="T29" fmla="*/ 2 h 100"/>
                  <a:gd name="T30" fmla="*/ 20 w 91"/>
                  <a:gd name="T31" fmla="*/ 4 h 100"/>
                  <a:gd name="T32" fmla="*/ 30 w 91"/>
                  <a:gd name="T33" fmla="*/ 8 h 100"/>
                  <a:gd name="T34" fmla="*/ 35 w 91"/>
                  <a:gd name="T35" fmla="*/ 11 h 100"/>
                  <a:gd name="T36" fmla="*/ 40 w 91"/>
                  <a:gd name="T37" fmla="*/ 14 h 100"/>
                  <a:gd name="T38" fmla="*/ 50 w 91"/>
                  <a:gd name="T39" fmla="*/ 22 h 100"/>
                  <a:gd name="T40" fmla="*/ 60 w 91"/>
                  <a:gd name="T41" fmla="*/ 32 h 100"/>
                  <a:gd name="T42" fmla="*/ 85 w 91"/>
                  <a:gd name="T43" fmla="*/ 75 h 100"/>
                  <a:gd name="T44" fmla="*/ 90 w 91"/>
                  <a:gd name="T45" fmla="*/ 91 h 100"/>
                  <a:gd name="T46" fmla="*/ 91 w 91"/>
                  <a:gd name="T47" fmla="*/ 95 h 100"/>
                  <a:gd name="T48" fmla="*/ 91 w 91"/>
                  <a:gd name="T49" fmla="*/ 97 h 100"/>
                  <a:gd name="T50" fmla="*/ 58 w 91"/>
                  <a:gd name="T5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00">
                    <a:moveTo>
                      <a:pt x="58" y="100"/>
                    </a:moveTo>
                    <a:cubicBezTo>
                      <a:pt x="58" y="100"/>
                      <a:pt x="58" y="99"/>
                      <a:pt x="58" y="99"/>
                    </a:cubicBezTo>
                    <a:cubicBezTo>
                      <a:pt x="58" y="98"/>
                      <a:pt x="58" y="97"/>
                      <a:pt x="58" y="95"/>
                    </a:cubicBezTo>
                    <a:cubicBezTo>
                      <a:pt x="58" y="92"/>
                      <a:pt x="58" y="87"/>
                      <a:pt x="57" y="82"/>
                    </a:cubicBezTo>
                    <a:cubicBezTo>
                      <a:pt x="56" y="70"/>
                      <a:pt x="53" y="55"/>
                      <a:pt x="46" y="41"/>
                    </a:cubicBezTo>
                    <a:cubicBezTo>
                      <a:pt x="44" y="38"/>
                      <a:pt x="42" y="34"/>
                      <a:pt x="40" y="31"/>
                    </a:cubicBezTo>
                    <a:cubicBezTo>
                      <a:pt x="38" y="28"/>
                      <a:pt x="36" y="25"/>
                      <a:pt x="33" y="22"/>
                    </a:cubicBezTo>
                    <a:cubicBezTo>
                      <a:pt x="32" y="21"/>
                      <a:pt x="31" y="19"/>
                      <a:pt x="30" y="18"/>
                    </a:cubicBezTo>
                    <a:cubicBezTo>
                      <a:pt x="28" y="17"/>
                      <a:pt x="27" y="16"/>
                      <a:pt x="26" y="15"/>
                    </a:cubicBezTo>
                    <a:cubicBezTo>
                      <a:pt x="23" y="12"/>
                      <a:pt x="21" y="10"/>
                      <a:pt x="18" y="9"/>
                    </a:cubicBezTo>
                    <a:cubicBezTo>
                      <a:pt x="16" y="7"/>
                      <a:pt x="13" y="6"/>
                      <a:pt x="11" y="4"/>
                    </a:cubicBezTo>
                    <a:cubicBezTo>
                      <a:pt x="9" y="3"/>
                      <a:pt x="7" y="2"/>
                      <a:pt x="5" y="2"/>
                    </a:cubicBezTo>
                    <a:cubicBezTo>
                      <a:pt x="2" y="0"/>
                      <a:pt x="0" y="0"/>
                      <a:pt x="0" y="0"/>
                    </a:cubicBezTo>
                    <a:cubicBezTo>
                      <a:pt x="0" y="0"/>
                      <a:pt x="2" y="0"/>
                      <a:pt x="5" y="0"/>
                    </a:cubicBezTo>
                    <a:cubicBezTo>
                      <a:pt x="7" y="1"/>
                      <a:pt x="9" y="1"/>
                      <a:pt x="12" y="2"/>
                    </a:cubicBezTo>
                    <a:cubicBezTo>
                      <a:pt x="14" y="2"/>
                      <a:pt x="17" y="3"/>
                      <a:pt x="20" y="4"/>
                    </a:cubicBezTo>
                    <a:cubicBezTo>
                      <a:pt x="23" y="5"/>
                      <a:pt x="27" y="6"/>
                      <a:pt x="30" y="8"/>
                    </a:cubicBezTo>
                    <a:cubicBezTo>
                      <a:pt x="32" y="9"/>
                      <a:pt x="33" y="10"/>
                      <a:pt x="35" y="11"/>
                    </a:cubicBezTo>
                    <a:cubicBezTo>
                      <a:pt x="37" y="12"/>
                      <a:pt x="39" y="13"/>
                      <a:pt x="40" y="14"/>
                    </a:cubicBezTo>
                    <a:cubicBezTo>
                      <a:pt x="44" y="16"/>
                      <a:pt x="47" y="19"/>
                      <a:pt x="50" y="22"/>
                    </a:cubicBezTo>
                    <a:cubicBezTo>
                      <a:pt x="54" y="25"/>
                      <a:pt x="57" y="28"/>
                      <a:pt x="60" y="32"/>
                    </a:cubicBezTo>
                    <a:cubicBezTo>
                      <a:pt x="72" y="45"/>
                      <a:pt x="80" y="62"/>
                      <a:pt x="85" y="75"/>
                    </a:cubicBezTo>
                    <a:cubicBezTo>
                      <a:pt x="87" y="81"/>
                      <a:pt x="89" y="87"/>
                      <a:pt x="90" y="91"/>
                    </a:cubicBezTo>
                    <a:cubicBezTo>
                      <a:pt x="90" y="93"/>
                      <a:pt x="91" y="94"/>
                      <a:pt x="91" y="95"/>
                    </a:cubicBezTo>
                    <a:cubicBezTo>
                      <a:pt x="91" y="97"/>
                      <a:pt x="91" y="97"/>
                      <a:pt x="91" y="97"/>
                    </a:cubicBezTo>
                    <a:lnTo>
                      <a:pt x="58" y="10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91"/>
              <p:cNvSpPr/>
              <p:nvPr/>
            </p:nvSpPr>
            <p:spPr bwMode="auto">
              <a:xfrm>
                <a:off x="3650" y="3729"/>
                <a:ext cx="165" cy="107"/>
              </a:xfrm>
              <a:custGeom>
                <a:avLst/>
                <a:gdLst>
                  <a:gd name="T0" fmla="*/ 0 w 93"/>
                  <a:gd name="T1" fmla="*/ 51 h 57"/>
                  <a:gd name="T2" fmla="*/ 0 w 93"/>
                  <a:gd name="T3" fmla="*/ 50 h 57"/>
                  <a:gd name="T4" fmla="*/ 1 w 93"/>
                  <a:gd name="T5" fmla="*/ 48 h 57"/>
                  <a:gd name="T6" fmla="*/ 2 w 93"/>
                  <a:gd name="T7" fmla="*/ 45 h 57"/>
                  <a:gd name="T8" fmla="*/ 5 w 93"/>
                  <a:gd name="T9" fmla="*/ 40 h 57"/>
                  <a:gd name="T10" fmla="*/ 9 w 93"/>
                  <a:gd name="T11" fmla="*/ 33 h 57"/>
                  <a:gd name="T12" fmla="*/ 15 w 93"/>
                  <a:gd name="T13" fmla="*/ 25 h 57"/>
                  <a:gd name="T14" fmla="*/ 22 w 93"/>
                  <a:gd name="T15" fmla="*/ 18 h 57"/>
                  <a:gd name="T16" fmla="*/ 26 w 93"/>
                  <a:gd name="T17" fmla="*/ 15 h 57"/>
                  <a:gd name="T18" fmla="*/ 31 w 93"/>
                  <a:gd name="T19" fmla="*/ 12 h 57"/>
                  <a:gd name="T20" fmla="*/ 40 w 93"/>
                  <a:gd name="T21" fmla="*/ 7 h 57"/>
                  <a:gd name="T22" fmla="*/ 50 w 93"/>
                  <a:gd name="T23" fmla="*/ 3 h 57"/>
                  <a:gd name="T24" fmla="*/ 60 w 93"/>
                  <a:gd name="T25" fmla="*/ 1 h 57"/>
                  <a:gd name="T26" fmla="*/ 69 w 93"/>
                  <a:gd name="T27" fmla="*/ 0 h 57"/>
                  <a:gd name="T28" fmla="*/ 77 w 93"/>
                  <a:gd name="T29" fmla="*/ 0 h 57"/>
                  <a:gd name="T30" fmla="*/ 81 w 93"/>
                  <a:gd name="T31" fmla="*/ 0 h 57"/>
                  <a:gd name="T32" fmla="*/ 84 w 93"/>
                  <a:gd name="T33" fmla="*/ 0 h 57"/>
                  <a:gd name="T34" fmla="*/ 89 w 93"/>
                  <a:gd name="T35" fmla="*/ 1 h 57"/>
                  <a:gd name="T36" fmla="*/ 93 w 93"/>
                  <a:gd name="T37" fmla="*/ 1 h 57"/>
                  <a:gd name="T38" fmla="*/ 89 w 93"/>
                  <a:gd name="T39" fmla="*/ 2 h 57"/>
                  <a:gd name="T40" fmla="*/ 84 w 93"/>
                  <a:gd name="T41" fmla="*/ 3 h 57"/>
                  <a:gd name="T42" fmla="*/ 81 w 93"/>
                  <a:gd name="T43" fmla="*/ 4 h 57"/>
                  <a:gd name="T44" fmla="*/ 78 w 93"/>
                  <a:gd name="T45" fmla="*/ 5 h 57"/>
                  <a:gd name="T46" fmla="*/ 71 w 93"/>
                  <a:gd name="T47" fmla="*/ 7 h 57"/>
                  <a:gd name="T48" fmla="*/ 63 w 93"/>
                  <a:gd name="T49" fmla="*/ 11 h 57"/>
                  <a:gd name="T50" fmla="*/ 56 w 93"/>
                  <a:gd name="T51" fmla="*/ 15 h 57"/>
                  <a:gd name="T52" fmla="*/ 49 w 93"/>
                  <a:gd name="T53" fmla="*/ 21 h 57"/>
                  <a:gd name="T54" fmla="*/ 44 w 93"/>
                  <a:gd name="T55" fmla="*/ 27 h 57"/>
                  <a:gd name="T56" fmla="*/ 41 w 93"/>
                  <a:gd name="T57" fmla="*/ 30 h 57"/>
                  <a:gd name="T58" fmla="*/ 39 w 93"/>
                  <a:gd name="T59" fmla="*/ 33 h 57"/>
                  <a:gd name="T60" fmla="*/ 36 w 93"/>
                  <a:gd name="T61" fmla="*/ 40 h 57"/>
                  <a:gd name="T62" fmla="*/ 34 w 93"/>
                  <a:gd name="T63" fmla="*/ 46 h 57"/>
                  <a:gd name="T64" fmla="*/ 33 w 93"/>
                  <a:gd name="T65" fmla="*/ 51 h 57"/>
                  <a:gd name="T66" fmla="*/ 33 w 93"/>
                  <a:gd name="T67" fmla="*/ 54 h 57"/>
                  <a:gd name="T68" fmla="*/ 33 w 93"/>
                  <a:gd name="T69" fmla="*/ 56 h 57"/>
                  <a:gd name="T70" fmla="*/ 33 w 93"/>
                  <a:gd name="T71" fmla="*/ 56 h 57"/>
                  <a:gd name="T72" fmla="*/ 33 w 93"/>
                  <a:gd name="T73" fmla="*/ 57 h 57"/>
                  <a:gd name="T74" fmla="*/ 0 w 93"/>
                  <a:gd name="T75"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57">
                    <a:moveTo>
                      <a:pt x="0" y="51"/>
                    </a:moveTo>
                    <a:cubicBezTo>
                      <a:pt x="0" y="51"/>
                      <a:pt x="0" y="51"/>
                      <a:pt x="0" y="50"/>
                    </a:cubicBezTo>
                    <a:cubicBezTo>
                      <a:pt x="0" y="49"/>
                      <a:pt x="1" y="48"/>
                      <a:pt x="1" y="48"/>
                    </a:cubicBezTo>
                    <a:cubicBezTo>
                      <a:pt x="1" y="47"/>
                      <a:pt x="1" y="46"/>
                      <a:pt x="2" y="45"/>
                    </a:cubicBezTo>
                    <a:cubicBezTo>
                      <a:pt x="3" y="44"/>
                      <a:pt x="3" y="42"/>
                      <a:pt x="5" y="40"/>
                    </a:cubicBezTo>
                    <a:cubicBezTo>
                      <a:pt x="6" y="38"/>
                      <a:pt x="7" y="35"/>
                      <a:pt x="9" y="33"/>
                    </a:cubicBezTo>
                    <a:cubicBezTo>
                      <a:pt x="10" y="30"/>
                      <a:pt x="13" y="28"/>
                      <a:pt x="15" y="25"/>
                    </a:cubicBezTo>
                    <a:cubicBezTo>
                      <a:pt x="17" y="23"/>
                      <a:pt x="19" y="20"/>
                      <a:pt x="22" y="18"/>
                    </a:cubicBezTo>
                    <a:cubicBezTo>
                      <a:pt x="23" y="17"/>
                      <a:pt x="25" y="16"/>
                      <a:pt x="26" y="15"/>
                    </a:cubicBezTo>
                    <a:cubicBezTo>
                      <a:pt x="28" y="14"/>
                      <a:pt x="29" y="13"/>
                      <a:pt x="31" y="12"/>
                    </a:cubicBezTo>
                    <a:cubicBezTo>
                      <a:pt x="34" y="10"/>
                      <a:pt x="37" y="8"/>
                      <a:pt x="40" y="7"/>
                    </a:cubicBezTo>
                    <a:cubicBezTo>
                      <a:pt x="44" y="5"/>
                      <a:pt x="47" y="4"/>
                      <a:pt x="50" y="3"/>
                    </a:cubicBezTo>
                    <a:cubicBezTo>
                      <a:pt x="54" y="2"/>
                      <a:pt x="57" y="1"/>
                      <a:pt x="60" y="1"/>
                    </a:cubicBezTo>
                    <a:cubicBezTo>
                      <a:pt x="63" y="1"/>
                      <a:pt x="66" y="0"/>
                      <a:pt x="69" y="0"/>
                    </a:cubicBezTo>
                    <a:cubicBezTo>
                      <a:pt x="72" y="0"/>
                      <a:pt x="75" y="0"/>
                      <a:pt x="77" y="0"/>
                    </a:cubicBezTo>
                    <a:cubicBezTo>
                      <a:pt x="78" y="0"/>
                      <a:pt x="79" y="0"/>
                      <a:pt x="81" y="0"/>
                    </a:cubicBezTo>
                    <a:cubicBezTo>
                      <a:pt x="82" y="0"/>
                      <a:pt x="83" y="0"/>
                      <a:pt x="84" y="0"/>
                    </a:cubicBezTo>
                    <a:cubicBezTo>
                      <a:pt x="86" y="0"/>
                      <a:pt x="87" y="1"/>
                      <a:pt x="89" y="1"/>
                    </a:cubicBezTo>
                    <a:cubicBezTo>
                      <a:pt x="92" y="1"/>
                      <a:pt x="93" y="1"/>
                      <a:pt x="93" y="1"/>
                    </a:cubicBezTo>
                    <a:cubicBezTo>
                      <a:pt x="93" y="1"/>
                      <a:pt x="92" y="2"/>
                      <a:pt x="89" y="2"/>
                    </a:cubicBezTo>
                    <a:cubicBezTo>
                      <a:pt x="88" y="3"/>
                      <a:pt x="86" y="3"/>
                      <a:pt x="84" y="3"/>
                    </a:cubicBezTo>
                    <a:cubicBezTo>
                      <a:pt x="83" y="4"/>
                      <a:pt x="82" y="4"/>
                      <a:pt x="81" y="4"/>
                    </a:cubicBezTo>
                    <a:cubicBezTo>
                      <a:pt x="80" y="4"/>
                      <a:pt x="79" y="5"/>
                      <a:pt x="78" y="5"/>
                    </a:cubicBezTo>
                    <a:cubicBezTo>
                      <a:pt x="76" y="6"/>
                      <a:pt x="73" y="7"/>
                      <a:pt x="71" y="7"/>
                    </a:cubicBezTo>
                    <a:cubicBezTo>
                      <a:pt x="68" y="9"/>
                      <a:pt x="66" y="10"/>
                      <a:pt x="63" y="11"/>
                    </a:cubicBezTo>
                    <a:cubicBezTo>
                      <a:pt x="61" y="12"/>
                      <a:pt x="58" y="14"/>
                      <a:pt x="56" y="15"/>
                    </a:cubicBezTo>
                    <a:cubicBezTo>
                      <a:pt x="53" y="17"/>
                      <a:pt x="51" y="19"/>
                      <a:pt x="49" y="21"/>
                    </a:cubicBezTo>
                    <a:cubicBezTo>
                      <a:pt x="47" y="23"/>
                      <a:pt x="45" y="25"/>
                      <a:pt x="44" y="27"/>
                    </a:cubicBezTo>
                    <a:cubicBezTo>
                      <a:pt x="43" y="28"/>
                      <a:pt x="42" y="29"/>
                      <a:pt x="41" y="30"/>
                    </a:cubicBezTo>
                    <a:cubicBezTo>
                      <a:pt x="40" y="31"/>
                      <a:pt x="40" y="32"/>
                      <a:pt x="39" y="33"/>
                    </a:cubicBezTo>
                    <a:cubicBezTo>
                      <a:pt x="38" y="35"/>
                      <a:pt x="37" y="38"/>
                      <a:pt x="36" y="40"/>
                    </a:cubicBezTo>
                    <a:cubicBezTo>
                      <a:pt x="35" y="42"/>
                      <a:pt x="35" y="44"/>
                      <a:pt x="34" y="46"/>
                    </a:cubicBezTo>
                    <a:cubicBezTo>
                      <a:pt x="34" y="47"/>
                      <a:pt x="33" y="49"/>
                      <a:pt x="33" y="51"/>
                    </a:cubicBezTo>
                    <a:cubicBezTo>
                      <a:pt x="33" y="52"/>
                      <a:pt x="33" y="53"/>
                      <a:pt x="33" y="54"/>
                    </a:cubicBezTo>
                    <a:cubicBezTo>
                      <a:pt x="33" y="55"/>
                      <a:pt x="33" y="55"/>
                      <a:pt x="33" y="56"/>
                    </a:cubicBezTo>
                    <a:cubicBezTo>
                      <a:pt x="33" y="56"/>
                      <a:pt x="33" y="56"/>
                      <a:pt x="33" y="56"/>
                    </a:cubicBezTo>
                    <a:cubicBezTo>
                      <a:pt x="33" y="57"/>
                      <a:pt x="33" y="57"/>
                      <a:pt x="33" y="57"/>
                    </a:cubicBezTo>
                    <a:lnTo>
                      <a:pt x="0" y="5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292"/>
              <p:cNvSpPr/>
              <p:nvPr/>
            </p:nvSpPr>
            <p:spPr bwMode="auto">
              <a:xfrm>
                <a:off x="3538" y="3729"/>
                <a:ext cx="165" cy="107"/>
              </a:xfrm>
              <a:custGeom>
                <a:avLst/>
                <a:gdLst>
                  <a:gd name="T0" fmla="*/ 60 w 93"/>
                  <a:gd name="T1" fmla="*/ 57 h 57"/>
                  <a:gd name="T2" fmla="*/ 60 w 93"/>
                  <a:gd name="T3" fmla="*/ 56 h 57"/>
                  <a:gd name="T4" fmla="*/ 60 w 93"/>
                  <a:gd name="T5" fmla="*/ 56 h 57"/>
                  <a:gd name="T6" fmla="*/ 60 w 93"/>
                  <a:gd name="T7" fmla="*/ 54 h 57"/>
                  <a:gd name="T8" fmla="*/ 60 w 93"/>
                  <a:gd name="T9" fmla="*/ 51 h 57"/>
                  <a:gd name="T10" fmla="*/ 59 w 93"/>
                  <a:gd name="T11" fmla="*/ 46 h 57"/>
                  <a:gd name="T12" fmla="*/ 57 w 93"/>
                  <a:gd name="T13" fmla="*/ 40 h 57"/>
                  <a:gd name="T14" fmla="*/ 54 w 93"/>
                  <a:gd name="T15" fmla="*/ 33 h 57"/>
                  <a:gd name="T16" fmla="*/ 52 w 93"/>
                  <a:gd name="T17" fmla="*/ 30 h 57"/>
                  <a:gd name="T18" fmla="*/ 49 w 93"/>
                  <a:gd name="T19" fmla="*/ 27 h 57"/>
                  <a:gd name="T20" fmla="*/ 44 w 93"/>
                  <a:gd name="T21" fmla="*/ 21 h 57"/>
                  <a:gd name="T22" fmla="*/ 37 w 93"/>
                  <a:gd name="T23" fmla="*/ 15 h 57"/>
                  <a:gd name="T24" fmla="*/ 30 w 93"/>
                  <a:gd name="T25" fmla="*/ 11 h 57"/>
                  <a:gd name="T26" fmla="*/ 22 w 93"/>
                  <a:gd name="T27" fmla="*/ 7 h 57"/>
                  <a:gd name="T28" fmla="*/ 15 w 93"/>
                  <a:gd name="T29" fmla="*/ 5 h 57"/>
                  <a:gd name="T30" fmla="*/ 12 w 93"/>
                  <a:gd name="T31" fmla="*/ 4 h 57"/>
                  <a:gd name="T32" fmla="*/ 9 w 93"/>
                  <a:gd name="T33" fmla="*/ 3 h 57"/>
                  <a:gd name="T34" fmla="*/ 4 w 93"/>
                  <a:gd name="T35" fmla="*/ 2 h 57"/>
                  <a:gd name="T36" fmla="*/ 0 w 93"/>
                  <a:gd name="T37" fmla="*/ 1 h 57"/>
                  <a:gd name="T38" fmla="*/ 4 w 93"/>
                  <a:gd name="T39" fmla="*/ 1 h 57"/>
                  <a:gd name="T40" fmla="*/ 9 w 93"/>
                  <a:gd name="T41" fmla="*/ 0 h 57"/>
                  <a:gd name="T42" fmla="*/ 12 w 93"/>
                  <a:gd name="T43" fmla="*/ 0 h 57"/>
                  <a:gd name="T44" fmla="*/ 16 w 93"/>
                  <a:gd name="T45" fmla="*/ 0 h 57"/>
                  <a:gd name="T46" fmla="*/ 24 w 93"/>
                  <a:gd name="T47" fmla="*/ 0 h 57"/>
                  <a:gd name="T48" fmla="*/ 33 w 93"/>
                  <a:gd name="T49" fmla="*/ 1 h 57"/>
                  <a:gd name="T50" fmla="*/ 43 w 93"/>
                  <a:gd name="T51" fmla="*/ 3 h 57"/>
                  <a:gd name="T52" fmla="*/ 53 w 93"/>
                  <a:gd name="T53" fmla="*/ 7 h 57"/>
                  <a:gd name="T54" fmla="*/ 62 w 93"/>
                  <a:gd name="T55" fmla="*/ 12 h 57"/>
                  <a:gd name="T56" fmla="*/ 67 w 93"/>
                  <a:gd name="T57" fmla="*/ 15 h 57"/>
                  <a:gd name="T58" fmla="*/ 71 w 93"/>
                  <a:gd name="T59" fmla="*/ 18 h 57"/>
                  <a:gd name="T60" fmla="*/ 78 w 93"/>
                  <a:gd name="T61" fmla="*/ 25 h 57"/>
                  <a:gd name="T62" fmla="*/ 84 w 93"/>
                  <a:gd name="T63" fmla="*/ 33 h 57"/>
                  <a:gd name="T64" fmla="*/ 88 w 93"/>
                  <a:gd name="T65" fmla="*/ 40 h 57"/>
                  <a:gd name="T66" fmla="*/ 91 w 93"/>
                  <a:gd name="T67" fmla="*/ 45 h 57"/>
                  <a:gd name="T68" fmla="*/ 92 w 93"/>
                  <a:gd name="T69" fmla="*/ 48 h 57"/>
                  <a:gd name="T70" fmla="*/ 93 w 93"/>
                  <a:gd name="T71" fmla="*/ 50 h 57"/>
                  <a:gd name="T72" fmla="*/ 93 w 93"/>
                  <a:gd name="T73" fmla="*/ 51 h 57"/>
                  <a:gd name="T74" fmla="*/ 60 w 93"/>
                  <a:gd name="T7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57">
                    <a:moveTo>
                      <a:pt x="60" y="57"/>
                    </a:moveTo>
                    <a:cubicBezTo>
                      <a:pt x="60" y="56"/>
                      <a:pt x="60" y="56"/>
                      <a:pt x="60" y="56"/>
                    </a:cubicBezTo>
                    <a:cubicBezTo>
                      <a:pt x="60" y="56"/>
                      <a:pt x="60" y="56"/>
                      <a:pt x="60" y="56"/>
                    </a:cubicBezTo>
                    <a:cubicBezTo>
                      <a:pt x="60" y="55"/>
                      <a:pt x="60" y="55"/>
                      <a:pt x="60" y="54"/>
                    </a:cubicBezTo>
                    <a:cubicBezTo>
                      <a:pt x="60" y="53"/>
                      <a:pt x="60" y="52"/>
                      <a:pt x="60" y="51"/>
                    </a:cubicBezTo>
                    <a:cubicBezTo>
                      <a:pt x="60" y="49"/>
                      <a:pt x="59" y="47"/>
                      <a:pt x="59" y="46"/>
                    </a:cubicBezTo>
                    <a:cubicBezTo>
                      <a:pt x="58" y="44"/>
                      <a:pt x="57" y="42"/>
                      <a:pt x="57" y="40"/>
                    </a:cubicBezTo>
                    <a:cubicBezTo>
                      <a:pt x="56" y="38"/>
                      <a:pt x="55" y="35"/>
                      <a:pt x="54" y="33"/>
                    </a:cubicBezTo>
                    <a:cubicBezTo>
                      <a:pt x="53" y="32"/>
                      <a:pt x="52" y="31"/>
                      <a:pt x="52" y="30"/>
                    </a:cubicBezTo>
                    <a:cubicBezTo>
                      <a:pt x="51" y="29"/>
                      <a:pt x="50" y="28"/>
                      <a:pt x="49" y="27"/>
                    </a:cubicBezTo>
                    <a:cubicBezTo>
                      <a:pt x="48" y="25"/>
                      <a:pt x="46" y="23"/>
                      <a:pt x="44" y="21"/>
                    </a:cubicBezTo>
                    <a:cubicBezTo>
                      <a:pt x="42" y="19"/>
                      <a:pt x="39" y="17"/>
                      <a:pt x="37" y="15"/>
                    </a:cubicBezTo>
                    <a:cubicBezTo>
                      <a:pt x="35" y="14"/>
                      <a:pt x="32" y="12"/>
                      <a:pt x="30" y="11"/>
                    </a:cubicBezTo>
                    <a:cubicBezTo>
                      <a:pt x="27" y="10"/>
                      <a:pt x="25" y="9"/>
                      <a:pt x="22" y="7"/>
                    </a:cubicBezTo>
                    <a:cubicBezTo>
                      <a:pt x="20" y="7"/>
                      <a:pt x="17" y="6"/>
                      <a:pt x="15" y="5"/>
                    </a:cubicBezTo>
                    <a:cubicBezTo>
                      <a:pt x="14" y="5"/>
                      <a:pt x="13" y="4"/>
                      <a:pt x="12" y="4"/>
                    </a:cubicBezTo>
                    <a:cubicBezTo>
                      <a:pt x="11" y="4"/>
                      <a:pt x="10" y="4"/>
                      <a:pt x="9" y="3"/>
                    </a:cubicBezTo>
                    <a:cubicBezTo>
                      <a:pt x="7" y="3"/>
                      <a:pt x="5" y="3"/>
                      <a:pt x="4" y="2"/>
                    </a:cubicBezTo>
                    <a:cubicBezTo>
                      <a:pt x="1" y="2"/>
                      <a:pt x="0" y="1"/>
                      <a:pt x="0" y="1"/>
                    </a:cubicBezTo>
                    <a:cubicBezTo>
                      <a:pt x="0" y="1"/>
                      <a:pt x="1" y="1"/>
                      <a:pt x="4" y="1"/>
                    </a:cubicBezTo>
                    <a:cubicBezTo>
                      <a:pt x="5" y="1"/>
                      <a:pt x="7" y="0"/>
                      <a:pt x="9" y="0"/>
                    </a:cubicBezTo>
                    <a:cubicBezTo>
                      <a:pt x="10" y="0"/>
                      <a:pt x="11" y="0"/>
                      <a:pt x="12" y="0"/>
                    </a:cubicBezTo>
                    <a:cubicBezTo>
                      <a:pt x="13" y="0"/>
                      <a:pt x="15" y="0"/>
                      <a:pt x="16" y="0"/>
                    </a:cubicBezTo>
                    <a:cubicBezTo>
                      <a:pt x="18" y="0"/>
                      <a:pt x="21" y="0"/>
                      <a:pt x="24" y="0"/>
                    </a:cubicBezTo>
                    <a:cubicBezTo>
                      <a:pt x="27" y="0"/>
                      <a:pt x="30" y="1"/>
                      <a:pt x="33" y="1"/>
                    </a:cubicBezTo>
                    <a:cubicBezTo>
                      <a:pt x="36" y="1"/>
                      <a:pt x="39" y="2"/>
                      <a:pt x="43" y="3"/>
                    </a:cubicBezTo>
                    <a:cubicBezTo>
                      <a:pt x="46" y="4"/>
                      <a:pt x="49" y="5"/>
                      <a:pt x="53" y="7"/>
                    </a:cubicBezTo>
                    <a:cubicBezTo>
                      <a:pt x="56" y="8"/>
                      <a:pt x="59" y="10"/>
                      <a:pt x="62" y="12"/>
                    </a:cubicBezTo>
                    <a:cubicBezTo>
                      <a:pt x="64" y="13"/>
                      <a:pt x="65" y="14"/>
                      <a:pt x="67" y="15"/>
                    </a:cubicBezTo>
                    <a:cubicBezTo>
                      <a:pt x="68" y="16"/>
                      <a:pt x="70" y="17"/>
                      <a:pt x="71" y="18"/>
                    </a:cubicBezTo>
                    <a:cubicBezTo>
                      <a:pt x="74" y="20"/>
                      <a:pt x="76" y="23"/>
                      <a:pt x="78" y="25"/>
                    </a:cubicBezTo>
                    <a:cubicBezTo>
                      <a:pt x="80" y="28"/>
                      <a:pt x="82" y="30"/>
                      <a:pt x="84" y="33"/>
                    </a:cubicBezTo>
                    <a:cubicBezTo>
                      <a:pt x="86" y="35"/>
                      <a:pt x="87" y="38"/>
                      <a:pt x="88" y="40"/>
                    </a:cubicBezTo>
                    <a:cubicBezTo>
                      <a:pt x="89" y="42"/>
                      <a:pt x="90" y="44"/>
                      <a:pt x="91" y="45"/>
                    </a:cubicBezTo>
                    <a:cubicBezTo>
                      <a:pt x="91" y="46"/>
                      <a:pt x="92" y="47"/>
                      <a:pt x="92" y="48"/>
                    </a:cubicBezTo>
                    <a:cubicBezTo>
                      <a:pt x="92" y="48"/>
                      <a:pt x="93" y="49"/>
                      <a:pt x="93" y="50"/>
                    </a:cubicBezTo>
                    <a:cubicBezTo>
                      <a:pt x="93" y="51"/>
                      <a:pt x="93" y="51"/>
                      <a:pt x="93" y="51"/>
                    </a:cubicBezTo>
                    <a:lnTo>
                      <a:pt x="60" y="5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93"/>
              <p:cNvSpPr/>
              <p:nvPr/>
            </p:nvSpPr>
            <p:spPr bwMode="auto">
              <a:xfrm>
                <a:off x="3648" y="3627"/>
                <a:ext cx="59" cy="179"/>
              </a:xfrm>
              <a:custGeom>
                <a:avLst/>
                <a:gdLst>
                  <a:gd name="T0" fmla="*/ 0 w 33"/>
                  <a:gd name="T1" fmla="*/ 95 h 95"/>
                  <a:gd name="T2" fmla="*/ 0 w 33"/>
                  <a:gd name="T3" fmla="*/ 94 h 95"/>
                  <a:gd name="T4" fmla="*/ 0 w 33"/>
                  <a:gd name="T5" fmla="*/ 91 h 95"/>
                  <a:gd name="T6" fmla="*/ 1 w 33"/>
                  <a:gd name="T7" fmla="*/ 79 h 95"/>
                  <a:gd name="T8" fmla="*/ 7 w 33"/>
                  <a:gd name="T9" fmla="*/ 45 h 95"/>
                  <a:gd name="T10" fmla="*/ 12 w 33"/>
                  <a:gd name="T11" fmla="*/ 27 h 95"/>
                  <a:gd name="T12" fmla="*/ 19 w 33"/>
                  <a:gd name="T13" fmla="*/ 12 h 95"/>
                  <a:gd name="T14" fmla="*/ 23 w 33"/>
                  <a:gd name="T15" fmla="*/ 7 h 95"/>
                  <a:gd name="T16" fmla="*/ 27 w 33"/>
                  <a:gd name="T17" fmla="*/ 3 h 95"/>
                  <a:gd name="T18" fmla="*/ 29 w 33"/>
                  <a:gd name="T19" fmla="*/ 1 h 95"/>
                  <a:gd name="T20" fmla="*/ 30 w 33"/>
                  <a:gd name="T21" fmla="*/ 0 h 95"/>
                  <a:gd name="T22" fmla="*/ 29 w 33"/>
                  <a:gd name="T23" fmla="*/ 1 h 95"/>
                  <a:gd name="T24" fmla="*/ 28 w 33"/>
                  <a:gd name="T25" fmla="*/ 4 h 95"/>
                  <a:gd name="T26" fmla="*/ 26 w 33"/>
                  <a:gd name="T27" fmla="*/ 8 h 95"/>
                  <a:gd name="T28" fmla="*/ 24 w 33"/>
                  <a:gd name="T29" fmla="*/ 14 h 95"/>
                  <a:gd name="T30" fmla="*/ 24 w 33"/>
                  <a:gd name="T31" fmla="*/ 46 h 95"/>
                  <a:gd name="T32" fmla="*/ 29 w 33"/>
                  <a:gd name="T33" fmla="*/ 78 h 95"/>
                  <a:gd name="T34" fmla="*/ 32 w 33"/>
                  <a:gd name="T35" fmla="*/ 88 h 95"/>
                  <a:gd name="T36" fmla="*/ 33 w 33"/>
                  <a:gd name="T37" fmla="*/ 90 h 95"/>
                  <a:gd name="T38" fmla="*/ 33 w 33"/>
                  <a:gd name="T39" fmla="*/ 91 h 95"/>
                  <a:gd name="T40" fmla="*/ 0 w 33"/>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95">
                    <a:moveTo>
                      <a:pt x="0" y="95"/>
                    </a:moveTo>
                    <a:cubicBezTo>
                      <a:pt x="0" y="95"/>
                      <a:pt x="0" y="95"/>
                      <a:pt x="0" y="94"/>
                    </a:cubicBezTo>
                    <a:cubicBezTo>
                      <a:pt x="0" y="93"/>
                      <a:pt x="0" y="92"/>
                      <a:pt x="0" y="91"/>
                    </a:cubicBezTo>
                    <a:cubicBezTo>
                      <a:pt x="0" y="88"/>
                      <a:pt x="0" y="84"/>
                      <a:pt x="1" y="79"/>
                    </a:cubicBezTo>
                    <a:cubicBezTo>
                      <a:pt x="2" y="69"/>
                      <a:pt x="4" y="57"/>
                      <a:pt x="7" y="45"/>
                    </a:cubicBezTo>
                    <a:cubicBezTo>
                      <a:pt x="8" y="38"/>
                      <a:pt x="10" y="32"/>
                      <a:pt x="12" y="27"/>
                    </a:cubicBezTo>
                    <a:cubicBezTo>
                      <a:pt x="14" y="21"/>
                      <a:pt x="17" y="16"/>
                      <a:pt x="19" y="12"/>
                    </a:cubicBezTo>
                    <a:cubicBezTo>
                      <a:pt x="21" y="10"/>
                      <a:pt x="22" y="8"/>
                      <a:pt x="23" y="7"/>
                    </a:cubicBezTo>
                    <a:cubicBezTo>
                      <a:pt x="24" y="5"/>
                      <a:pt x="25" y="4"/>
                      <a:pt x="27" y="3"/>
                    </a:cubicBezTo>
                    <a:cubicBezTo>
                      <a:pt x="27" y="2"/>
                      <a:pt x="28" y="1"/>
                      <a:pt x="29" y="1"/>
                    </a:cubicBezTo>
                    <a:cubicBezTo>
                      <a:pt x="29" y="0"/>
                      <a:pt x="30" y="0"/>
                      <a:pt x="30" y="0"/>
                    </a:cubicBezTo>
                    <a:cubicBezTo>
                      <a:pt x="30" y="0"/>
                      <a:pt x="30" y="1"/>
                      <a:pt x="29" y="1"/>
                    </a:cubicBezTo>
                    <a:cubicBezTo>
                      <a:pt x="29" y="2"/>
                      <a:pt x="28" y="3"/>
                      <a:pt x="28" y="4"/>
                    </a:cubicBezTo>
                    <a:cubicBezTo>
                      <a:pt x="27" y="5"/>
                      <a:pt x="26" y="6"/>
                      <a:pt x="26" y="8"/>
                    </a:cubicBezTo>
                    <a:cubicBezTo>
                      <a:pt x="25" y="10"/>
                      <a:pt x="25" y="12"/>
                      <a:pt x="24" y="14"/>
                    </a:cubicBezTo>
                    <a:cubicBezTo>
                      <a:pt x="22" y="22"/>
                      <a:pt x="22" y="34"/>
                      <a:pt x="24" y="46"/>
                    </a:cubicBezTo>
                    <a:cubicBezTo>
                      <a:pt x="25" y="57"/>
                      <a:pt x="27" y="69"/>
                      <a:pt x="29" y="78"/>
                    </a:cubicBezTo>
                    <a:cubicBezTo>
                      <a:pt x="30" y="82"/>
                      <a:pt x="31" y="85"/>
                      <a:pt x="32" y="88"/>
                    </a:cubicBezTo>
                    <a:cubicBezTo>
                      <a:pt x="32" y="89"/>
                      <a:pt x="32" y="90"/>
                      <a:pt x="33" y="90"/>
                    </a:cubicBezTo>
                    <a:cubicBezTo>
                      <a:pt x="33" y="91"/>
                      <a:pt x="33" y="91"/>
                      <a:pt x="33" y="91"/>
                    </a:cubicBezTo>
                    <a:lnTo>
                      <a:pt x="0"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94"/>
              <p:cNvSpPr/>
              <p:nvPr/>
            </p:nvSpPr>
            <p:spPr bwMode="auto">
              <a:xfrm>
                <a:off x="1085" y="3548"/>
                <a:ext cx="257" cy="297"/>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295"/>
              <p:cNvSpPr/>
              <p:nvPr/>
            </p:nvSpPr>
            <p:spPr bwMode="auto">
              <a:xfrm>
                <a:off x="945" y="3548"/>
                <a:ext cx="257" cy="297"/>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296"/>
              <p:cNvSpPr/>
              <p:nvPr/>
            </p:nvSpPr>
            <p:spPr bwMode="auto">
              <a:xfrm>
                <a:off x="1097" y="3676"/>
                <a:ext cx="263" cy="16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97"/>
              <p:cNvSpPr/>
              <p:nvPr/>
            </p:nvSpPr>
            <p:spPr bwMode="auto">
              <a:xfrm>
                <a:off x="920" y="3676"/>
                <a:ext cx="262" cy="16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98"/>
              <p:cNvSpPr/>
              <p:nvPr/>
            </p:nvSpPr>
            <p:spPr bwMode="auto">
              <a:xfrm>
                <a:off x="1094" y="3517"/>
                <a:ext cx="94" cy="281"/>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99"/>
              <p:cNvSpPr/>
              <p:nvPr/>
            </p:nvSpPr>
            <p:spPr bwMode="auto">
              <a:xfrm>
                <a:off x="1289" y="3618"/>
                <a:ext cx="44"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00"/>
              <p:cNvSpPr/>
              <p:nvPr/>
            </p:nvSpPr>
            <p:spPr bwMode="auto">
              <a:xfrm>
                <a:off x="1255" y="3622"/>
                <a:ext cx="57" cy="60"/>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01"/>
              <p:cNvSpPr/>
              <p:nvPr/>
            </p:nvSpPr>
            <p:spPr bwMode="auto">
              <a:xfrm>
                <a:off x="1250" y="3659"/>
                <a:ext cx="62" cy="4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02"/>
              <p:cNvSpPr/>
              <p:nvPr/>
            </p:nvSpPr>
            <p:spPr bwMode="auto">
              <a:xfrm>
                <a:off x="1255" y="3682"/>
                <a:ext cx="57"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03"/>
              <p:cNvSpPr/>
              <p:nvPr/>
            </p:nvSpPr>
            <p:spPr bwMode="auto">
              <a:xfrm>
                <a:off x="1289" y="3682"/>
                <a:ext cx="44" cy="65"/>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04"/>
              <p:cNvSpPr/>
              <p:nvPr/>
            </p:nvSpPr>
            <p:spPr bwMode="auto">
              <a:xfrm>
                <a:off x="1312" y="3682"/>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05"/>
              <p:cNvSpPr/>
              <p:nvPr/>
            </p:nvSpPr>
            <p:spPr bwMode="auto">
              <a:xfrm>
                <a:off x="1312" y="3659"/>
                <a:ext cx="60" cy="4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06"/>
              <p:cNvSpPr/>
              <p:nvPr/>
            </p:nvSpPr>
            <p:spPr bwMode="auto">
              <a:xfrm>
                <a:off x="1312" y="3622"/>
                <a:ext cx="55" cy="60"/>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Oval 307"/>
              <p:cNvSpPr>
                <a:spLocks noChangeArrowheads="1"/>
              </p:cNvSpPr>
              <p:nvPr/>
            </p:nvSpPr>
            <p:spPr bwMode="auto">
              <a:xfrm>
                <a:off x="1283" y="3652"/>
                <a:ext cx="55" cy="60"/>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08"/>
              <p:cNvSpPr/>
              <p:nvPr/>
            </p:nvSpPr>
            <p:spPr bwMode="auto">
              <a:xfrm>
                <a:off x="1133" y="3633"/>
                <a:ext cx="44"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09"/>
              <p:cNvSpPr/>
              <p:nvPr/>
            </p:nvSpPr>
            <p:spPr bwMode="auto">
              <a:xfrm>
                <a:off x="1099" y="3637"/>
                <a:ext cx="57" cy="60"/>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10"/>
              <p:cNvSpPr/>
              <p:nvPr/>
            </p:nvSpPr>
            <p:spPr bwMode="auto">
              <a:xfrm>
                <a:off x="1094" y="3674"/>
                <a:ext cx="62" cy="4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11"/>
              <p:cNvSpPr/>
              <p:nvPr/>
            </p:nvSpPr>
            <p:spPr bwMode="auto">
              <a:xfrm>
                <a:off x="1099" y="3697"/>
                <a:ext cx="57"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12"/>
              <p:cNvSpPr/>
              <p:nvPr/>
            </p:nvSpPr>
            <p:spPr bwMode="auto">
              <a:xfrm>
                <a:off x="1133" y="3697"/>
                <a:ext cx="44" cy="65"/>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13"/>
              <p:cNvSpPr/>
              <p:nvPr/>
            </p:nvSpPr>
            <p:spPr bwMode="auto">
              <a:xfrm>
                <a:off x="1156" y="3697"/>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14"/>
              <p:cNvSpPr/>
              <p:nvPr/>
            </p:nvSpPr>
            <p:spPr bwMode="auto">
              <a:xfrm>
                <a:off x="1156" y="3674"/>
                <a:ext cx="60" cy="4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15"/>
              <p:cNvSpPr/>
              <p:nvPr/>
            </p:nvSpPr>
            <p:spPr bwMode="auto">
              <a:xfrm>
                <a:off x="1156" y="3637"/>
                <a:ext cx="55" cy="60"/>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Oval 316"/>
              <p:cNvSpPr>
                <a:spLocks noChangeArrowheads="1"/>
              </p:cNvSpPr>
              <p:nvPr/>
            </p:nvSpPr>
            <p:spPr bwMode="auto">
              <a:xfrm>
                <a:off x="1127" y="3667"/>
                <a:ext cx="55" cy="60"/>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17"/>
              <p:cNvSpPr/>
              <p:nvPr/>
            </p:nvSpPr>
            <p:spPr bwMode="auto">
              <a:xfrm>
                <a:off x="955" y="3490"/>
                <a:ext cx="45"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18"/>
              <p:cNvSpPr/>
              <p:nvPr/>
            </p:nvSpPr>
            <p:spPr bwMode="auto">
              <a:xfrm>
                <a:off x="922" y="3494"/>
                <a:ext cx="56" cy="60"/>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19"/>
              <p:cNvSpPr/>
              <p:nvPr/>
            </p:nvSpPr>
            <p:spPr bwMode="auto">
              <a:xfrm>
                <a:off x="916" y="3532"/>
                <a:ext cx="62" cy="46"/>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20"/>
              <p:cNvSpPr/>
              <p:nvPr/>
            </p:nvSpPr>
            <p:spPr bwMode="auto">
              <a:xfrm>
                <a:off x="922" y="3554"/>
                <a:ext cx="56"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21"/>
              <p:cNvSpPr/>
              <p:nvPr/>
            </p:nvSpPr>
            <p:spPr bwMode="auto">
              <a:xfrm>
                <a:off x="955" y="3554"/>
                <a:ext cx="45" cy="66"/>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22"/>
              <p:cNvSpPr/>
              <p:nvPr/>
            </p:nvSpPr>
            <p:spPr bwMode="auto">
              <a:xfrm>
                <a:off x="978" y="3554"/>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23"/>
              <p:cNvSpPr/>
              <p:nvPr/>
            </p:nvSpPr>
            <p:spPr bwMode="auto">
              <a:xfrm>
                <a:off x="978" y="3532"/>
                <a:ext cx="61" cy="46"/>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24"/>
              <p:cNvSpPr/>
              <p:nvPr/>
            </p:nvSpPr>
            <p:spPr bwMode="auto">
              <a:xfrm>
                <a:off x="978" y="3494"/>
                <a:ext cx="55" cy="60"/>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Oval 325"/>
              <p:cNvSpPr>
                <a:spLocks noChangeArrowheads="1"/>
              </p:cNvSpPr>
              <p:nvPr/>
            </p:nvSpPr>
            <p:spPr bwMode="auto">
              <a:xfrm>
                <a:off x="950" y="3524"/>
                <a:ext cx="55" cy="60"/>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26"/>
              <p:cNvSpPr/>
              <p:nvPr/>
            </p:nvSpPr>
            <p:spPr bwMode="auto">
              <a:xfrm>
                <a:off x="927" y="3625"/>
                <a:ext cx="44"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27"/>
              <p:cNvSpPr/>
              <p:nvPr/>
            </p:nvSpPr>
            <p:spPr bwMode="auto">
              <a:xfrm>
                <a:off x="893" y="3629"/>
                <a:ext cx="57" cy="60"/>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28"/>
              <p:cNvSpPr/>
              <p:nvPr/>
            </p:nvSpPr>
            <p:spPr bwMode="auto">
              <a:xfrm>
                <a:off x="888" y="3667"/>
                <a:ext cx="62" cy="4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29"/>
              <p:cNvSpPr/>
              <p:nvPr/>
            </p:nvSpPr>
            <p:spPr bwMode="auto">
              <a:xfrm>
                <a:off x="893" y="3689"/>
                <a:ext cx="57"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30"/>
              <p:cNvSpPr/>
              <p:nvPr/>
            </p:nvSpPr>
            <p:spPr bwMode="auto">
              <a:xfrm>
                <a:off x="927" y="3689"/>
                <a:ext cx="44" cy="66"/>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31"/>
              <p:cNvSpPr/>
              <p:nvPr/>
            </p:nvSpPr>
            <p:spPr bwMode="auto">
              <a:xfrm>
                <a:off x="950" y="3689"/>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32"/>
              <p:cNvSpPr/>
              <p:nvPr/>
            </p:nvSpPr>
            <p:spPr bwMode="auto">
              <a:xfrm>
                <a:off x="950" y="3667"/>
                <a:ext cx="60" cy="4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33"/>
              <p:cNvSpPr/>
              <p:nvPr/>
            </p:nvSpPr>
            <p:spPr bwMode="auto">
              <a:xfrm>
                <a:off x="950" y="3629"/>
                <a:ext cx="55" cy="60"/>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Oval 334"/>
              <p:cNvSpPr>
                <a:spLocks noChangeArrowheads="1"/>
              </p:cNvSpPr>
              <p:nvPr/>
            </p:nvSpPr>
            <p:spPr bwMode="auto">
              <a:xfrm>
                <a:off x="922" y="3659"/>
                <a:ext cx="55" cy="60"/>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35"/>
              <p:cNvSpPr/>
              <p:nvPr/>
            </p:nvSpPr>
            <p:spPr bwMode="auto">
              <a:xfrm>
                <a:off x="1296" y="3505"/>
                <a:ext cx="44"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36"/>
              <p:cNvSpPr/>
              <p:nvPr/>
            </p:nvSpPr>
            <p:spPr bwMode="auto">
              <a:xfrm>
                <a:off x="1262" y="3509"/>
                <a:ext cx="57" cy="60"/>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37"/>
              <p:cNvSpPr/>
              <p:nvPr/>
            </p:nvSpPr>
            <p:spPr bwMode="auto">
              <a:xfrm>
                <a:off x="1257" y="3547"/>
                <a:ext cx="62" cy="46"/>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38"/>
              <p:cNvSpPr/>
              <p:nvPr/>
            </p:nvSpPr>
            <p:spPr bwMode="auto">
              <a:xfrm>
                <a:off x="1262" y="3569"/>
                <a:ext cx="57"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39"/>
              <p:cNvSpPr/>
              <p:nvPr/>
            </p:nvSpPr>
            <p:spPr bwMode="auto">
              <a:xfrm>
                <a:off x="1296" y="3569"/>
                <a:ext cx="44" cy="66"/>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40"/>
              <p:cNvSpPr/>
              <p:nvPr/>
            </p:nvSpPr>
            <p:spPr bwMode="auto">
              <a:xfrm>
                <a:off x="1319" y="3569"/>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41"/>
              <p:cNvSpPr/>
              <p:nvPr/>
            </p:nvSpPr>
            <p:spPr bwMode="auto">
              <a:xfrm>
                <a:off x="1319" y="3547"/>
                <a:ext cx="60" cy="46"/>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42"/>
              <p:cNvSpPr/>
              <p:nvPr/>
            </p:nvSpPr>
            <p:spPr bwMode="auto">
              <a:xfrm>
                <a:off x="1319" y="3509"/>
                <a:ext cx="55" cy="60"/>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Oval 343"/>
              <p:cNvSpPr>
                <a:spLocks noChangeArrowheads="1"/>
              </p:cNvSpPr>
              <p:nvPr/>
            </p:nvSpPr>
            <p:spPr bwMode="auto">
              <a:xfrm>
                <a:off x="1290" y="3539"/>
                <a:ext cx="55" cy="60"/>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44"/>
              <p:cNvSpPr/>
              <p:nvPr/>
            </p:nvSpPr>
            <p:spPr bwMode="auto">
              <a:xfrm>
                <a:off x="1133" y="3438"/>
                <a:ext cx="44" cy="64"/>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45"/>
              <p:cNvSpPr/>
              <p:nvPr/>
            </p:nvSpPr>
            <p:spPr bwMode="auto">
              <a:xfrm>
                <a:off x="1099" y="3441"/>
                <a:ext cx="57" cy="6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46"/>
              <p:cNvSpPr/>
              <p:nvPr/>
            </p:nvSpPr>
            <p:spPr bwMode="auto">
              <a:xfrm>
                <a:off x="1094" y="3479"/>
                <a:ext cx="62" cy="4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47"/>
              <p:cNvSpPr/>
              <p:nvPr/>
            </p:nvSpPr>
            <p:spPr bwMode="auto">
              <a:xfrm>
                <a:off x="1099" y="3502"/>
                <a:ext cx="57" cy="60"/>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48"/>
              <p:cNvSpPr/>
              <p:nvPr/>
            </p:nvSpPr>
            <p:spPr bwMode="auto">
              <a:xfrm>
                <a:off x="1133" y="3502"/>
                <a:ext cx="44" cy="65"/>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49"/>
              <p:cNvSpPr/>
              <p:nvPr/>
            </p:nvSpPr>
            <p:spPr bwMode="auto">
              <a:xfrm>
                <a:off x="1156" y="3502"/>
                <a:ext cx="55" cy="60"/>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50"/>
              <p:cNvSpPr/>
              <p:nvPr/>
            </p:nvSpPr>
            <p:spPr bwMode="auto">
              <a:xfrm>
                <a:off x="1156" y="3479"/>
                <a:ext cx="60" cy="4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51"/>
              <p:cNvSpPr/>
              <p:nvPr/>
            </p:nvSpPr>
            <p:spPr bwMode="auto">
              <a:xfrm>
                <a:off x="1156" y="3441"/>
                <a:ext cx="55" cy="6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Oval 352"/>
              <p:cNvSpPr>
                <a:spLocks noChangeArrowheads="1"/>
              </p:cNvSpPr>
              <p:nvPr/>
            </p:nvSpPr>
            <p:spPr bwMode="auto">
              <a:xfrm>
                <a:off x="1127" y="3471"/>
                <a:ext cx="55" cy="61"/>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353"/>
              <p:cNvSpPr/>
              <p:nvPr/>
            </p:nvSpPr>
            <p:spPr bwMode="auto">
              <a:xfrm>
                <a:off x="4113" y="3601"/>
                <a:ext cx="196" cy="229"/>
              </a:xfrm>
              <a:custGeom>
                <a:avLst/>
                <a:gdLst>
                  <a:gd name="T0" fmla="*/ 71 w 111"/>
                  <a:gd name="T1" fmla="*/ 122 h 122"/>
                  <a:gd name="T2" fmla="*/ 71 w 111"/>
                  <a:gd name="T3" fmla="*/ 121 h 122"/>
                  <a:gd name="T4" fmla="*/ 71 w 111"/>
                  <a:gd name="T5" fmla="*/ 120 h 122"/>
                  <a:gd name="T6" fmla="*/ 71 w 111"/>
                  <a:gd name="T7" fmla="*/ 116 h 122"/>
                  <a:gd name="T8" fmla="*/ 70 w 111"/>
                  <a:gd name="T9" fmla="*/ 99 h 122"/>
                  <a:gd name="T10" fmla="*/ 56 w 111"/>
                  <a:gd name="T11" fmla="*/ 50 h 122"/>
                  <a:gd name="T12" fmla="*/ 49 w 111"/>
                  <a:gd name="T13" fmla="*/ 38 h 122"/>
                  <a:gd name="T14" fmla="*/ 41 w 111"/>
                  <a:gd name="T15" fmla="*/ 27 h 122"/>
                  <a:gd name="T16" fmla="*/ 36 w 111"/>
                  <a:gd name="T17" fmla="*/ 22 h 122"/>
                  <a:gd name="T18" fmla="*/ 32 w 111"/>
                  <a:gd name="T19" fmla="*/ 18 h 122"/>
                  <a:gd name="T20" fmla="*/ 22 w 111"/>
                  <a:gd name="T21" fmla="*/ 11 h 122"/>
                  <a:gd name="T22" fmla="*/ 14 w 111"/>
                  <a:gd name="T23" fmla="*/ 6 h 122"/>
                  <a:gd name="T24" fmla="*/ 6 w 111"/>
                  <a:gd name="T25" fmla="*/ 2 h 122"/>
                  <a:gd name="T26" fmla="*/ 0 w 111"/>
                  <a:gd name="T27" fmla="*/ 0 h 122"/>
                  <a:gd name="T28" fmla="*/ 7 w 111"/>
                  <a:gd name="T29" fmla="*/ 1 h 122"/>
                  <a:gd name="T30" fmla="*/ 15 w 111"/>
                  <a:gd name="T31" fmla="*/ 2 h 122"/>
                  <a:gd name="T32" fmla="*/ 25 w 111"/>
                  <a:gd name="T33" fmla="*/ 5 h 122"/>
                  <a:gd name="T34" fmla="*/ 37 w 111"/>
                  <a:gd name="T35" fmla="*/ 10 h 122"/>
                  <a:gd name="T36" fmla="*/ 43 w 111"/>
                  <a:gd name="T37" fmla="*/ 13 h 122"/>
                  <a:gd name="T38" fmla="*/ 50 w 111"/>
                  <a:gd name="T39" fmla="*/ 17 h 122"/>
                  <a:gd name="T40" fmla="*/ 62 w 111"/>
                  <a:gd name="T41" fmla="*/ 27 h 122"/>
                  <a:gd name="T42" fmla="*/ 73 w 111"/>
                  <a:gd name="T43" fmla="*/ 39 h 122"/>
                  <a:gd name="T44" fmla="*/ 83 w 111"/>
                  <a:gd name="T45" fmla="*/ 52 h 122"/>
                  <a:gd name="T46" fmla="*/ 92 w 111"/>
                  <a:gd name="T47" fmla="*/ 65 h 122"/>
                  <a:gd name="T48" fmla="*/ 103 w 111"/>
                  <a:gd name="T49" fmla="*/ 91 h 122"/>
                  <a:gd name="T50" fmla="*/ 110 w 111"/>
                  <a:gd name="T51" fmla="*/ 110 h 122"/>
                  <a:gd name="T52" fmla="*/ 111 w 111"/>
                  <a:gd name="T53" fmla="*/ 116 h 122"/>
                  <a:gd name="T54" fmla="*/ 111 w 111"/>
                  <a:gd name="T55" fmla="*/ 119 h 122"/>
                  <a:gd name="T56" fmla="*/ 71 w 111"/>
                  <a:gd name="T5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22">
                    <a:moveTo>
                      <a:pt x="71" y="122"/>
                    </a:moveTo>
                    <a:cubicBezTo>
                      <a:pt x="71" y="121"/>
                      <a:pt x="71" y="121"/>
                      <a:pt x="71" y="121"/>
                    </a:cubicBezTo>
                    <a:cubicBezTo>
                      <a:pt x="71" y="121"/>
                      <a:pt x="71" y="121"/>
                      <a:pt x="71" y="120"/>
                    </a:cubicBezTo>
                    <a:cubicBezTo>
                      <a:pt x="71" y="119"/>
                      <a:pt x="71" y="118"/>
                      <a:pt x="71" y="116"/>
                    </a:cubicBezTo>
                    <a:cubicBezTo>
                      <a:pt x="71" y="112"/>
                      <a:pt x="71" y="106"/>
                      <a:pt x="70" y="99"/>
                    </a:cubicBezTo>
                    <a:cubicBezTo>
                      <a:pt x="69" y="86"/>
                      <a:pt x="65" y="67"/>
                      <a:pt x="56" y="50"/>
                    </a:cubicBezTo>
                    <a:cubicBezTo>
                      <a:pt x="54" y="46"/>
                      <a:pt x="52" y="42"/>
                      <a:pt x="49" y="38"/>
                    </a:cubicBezTo>
                    <a:cubicBezTo>
                      <a:pt x="47" y="34"/>
                      <a:pt x="44" y="31"/>
                      <a:pt x="41" y="27"/>
                    </a:cubicBezTo>
                    <a:cubicBezTo>
                      <a:pt x="40" y="25"/>
                      <a:pt x="38" y="24"/>
                      <a:pt x="36" y="22"/>
                    </a:cubicBezTo>
                    <a:cubicBezTo>
                      <a:pt x="35" y="21"/>
                      <a:pt x="33" y="19"/>
                      <a:pt x="32" y="18"/>
                    </a:cubicBezTo>
                    <a:cubicBezTo>
                      <a:pt x="29" y="15"/>
                      <a:pt x="25" y="13"/>
                      <a:pt x="22" y="11"/>
                    </a:cubicBezTo>
                    <a:cubicBezTo>
                      <a:pt x="19" y="9"/>
                      <a:pt x="16" y="7"/>
                      <a:pt x="14" y="6"/>
                    </a:cubicBezTo>
                    <a:cubicBezTo>
                      <a:pt x="11" y="4"/>
                      <a:pt x="8" y="3"/>
                      <a:pt x="6" y="2"/>
                    </a:cubicBezTo>
                    <a:cubicBezTo>
                      <a:pt x="2" y="1"/>
                      <a:pt x="0" y="0"/>
                      <a:pt x="0" y="0"/>
                    </a:cubicBezTo>
                    <a:cubicBezTo>
                      <a:pt x="0" y="0"/>
                      <a:pt x="2" y="0"/>
                      <a:pt x="7" y="1"/>
                    </a:cubicBezTo>
                    <a:cubicBezTo>
                      <a:pt x="9" y="1"/>
                      <a:pt x="12" y="2"/>
                      <a:pt x="15" y="2"/>
                    </a:cubicBezTo>
                    <a:cubicBezTo>
                      <a:pt x="18" y="3"/>
                      <a:pt x="21" y="4"/>
                      <a:pt x="25" y="5"/>
                    </a:cubicBezTo>
                    <a:cubicBezTo>
                      <a:pt x="29" y="6"/>
                      <a:pt x="33" y="8"/>
                      <a:pt x="37" y="10"/>
                    </a:cubicBezTo>
                    <a:cubicBezTo>
                      <a:pt x="39" y="11"/>
                      <a:pt x="41" y="12"/>
                      <a:pt x="43" y="13"/>
                    </a:cubicBezTo>
                    <a:cubicBezTo>
                      <a:pt x="45" y="15"/>
                      <a:pt x="47" y="16"/>
                      <a:pt x="50" y="17"/>
                    </a:cubicBezTo>
                    <a:cubicBezTo>
                      <a:pt x="54" y="20"/>
                      <a:pt x="58" y="23"/>
                      <a:pt x="62" y="27"/>
                    </a:cubicBezTo>
                    <a:cubicBezTo>
                      <a:pt x="66" y="31"/>
                      <a:pt x="70" y="35"/>
                      <a:pt x="73" y="39"/>
                    </a:cubicBezTo>
                    <a:cubicBezTo>
                      <a:pt x="77" y="43"/>
                      <a:pt x="80" y="47"/>
                      <a:pt x="83" y="52"/>
                    </a:cubicBezTo>
                    <a:cubicBezTo>
                      <a:pt x="86" y="56"/>
                      <a:pt x="89" y="61"/>
                      <a:pt x="92" y="65"/>
                    </a:cubicBezTo>
                    <a:cubicBezTo>
                      <a:pt x="97" y="74"/>
                      <a:pt x="101" y="83"/>
                      <a:pt x="103" y="91"/>
                    </a:cubicBezTo>
                    <a:cubicBezTo>
                      <a:pt x="106" y="99"/>
                      <a:pt x="108" y="106"/>
                      <a:pt x="110" y="110"/>
                    </a:cubicBezTo>
                    <a:cubicBezTo>
                      <a:pt x="110" y="113"/>
                      <a:pt x="111" y="115"/>
                      <a:pt x="111" y="116"/>
                    </a:cubicBezTo>
                    <a:cubicBezTo>
                      <a:pt x="111" y="118"/>
                      <a:pt x="111" y="119"/>
                      <a:pt x="111" y="119"/>
                    </a:cubicBezTo>
                    <a:lnTo>
                      <a:pt x="71" y="122"/>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354"/>
              <p:cNvSpPr/>
              <p:nvPr/>
            </p:nvSpPr>
            <p:spPr bwMode="auto">
              <a:xfrm>
                <a:off x="4221" y="3601"/>
                <a:ext cx="196" cy="229"/>
              </a:xfrm>
              <a:custGeom>
                <a:avLst/>
                <a:gdLst>
                  <a:gd name="T0" fmla="*/ 0 w 111"/>
                  <a:gd name="T1" fmla="*/ 119 h 122"/>
                  <a:gd name="T2" fmla="*/ 0 w 111"/>
                  <a:gd name="T3" fmla="*/ 116 h 122"/>
                  <a:gd name="T4" fmla="*/ 2 w 111"/>
                  <a:gd name="T5" fmla="*/ 110 h 122"/>
                  <a:gd name="T6" fmla="*/ 8 w 111"/>
                  <a:gd name="T7" fmla="*/ 91 h 122"/>
                  <a:gd name="T8" fmla="*/ 20 w 111"/>
                  <a:gd name="T9" fmla="*/ 65 h 122"/>
                  <a:gd name="T10" fmla="*/ 28 w 111"/>
                  <a:gd name="T11" fmla="*/ 52 h 122"/>
                  <a:gd name="T12" fmla="*/ 38 w 111"/>
                  <a:gd name="T13" fmla="*/ 39 h 122"/>
                  <a:gd name="T14" fmla="*/ 49 w 111"/>
                  <a:gd name="T15" fmla="*/ 27 h 122"/>
                  <a:gd name="T16" fmla="*/ 62 w 111"/>
                  <a:gd name="T17" fmla="*/ 17 h 122"/>
                  <a:gd name="T18" fmla="*/ 68 w 111"/>
                  <a:gd name="T19" fmla="*/ 13 h 122"/>
                  <a:gd name="T20" fmla="*/ 74 w 111"/>
                  <a:gd name="T21" fmla="*/ 10 h 122"/>
                  <a:gd name="T22" fmla="*/ 86 w 111"/>
                  <a:gd name="T23" fmla="*/ 5 h 122"/>
                  <a:gd name="T24" fmla="*/ 96 w 111"/>
                  <a:gd name="T25" fmla="*/ 2 h 122"/>
                  <a:gd name="T26" fmla="*/ 104 w 111"/>
                  <a:gd name="T27" fmla="*/ 1 h 122"/>
                  <a:gd name="T28" fmla="*/ 111 w 111"/>
                  <a:gd name="T29" fmla="*/ 0 h 122"/>
                  <a:gd name="T30" fmla="*/ 105 w 111"/>
                  <a:gd name="T31" fmla="*/ 2 h 122"/>
                  <a:gd name="T32" fmla="*/ 98 w 111"/>
                  <a:gd name="T33" fmla="*/ 6 h 122"/>
                  <a:gd name="T34" fmla="*/ 89 w 111"/>
                  <a:gd name="T35" fmla="*/ 11 h 122"/>
                  <a:gd name="T36" fmla="*/ 79 w 111"/>
                  <a:gd name="T37" fmla="*/ 18 h 122"/>
                  <a:gd name="T38" fmla="*/ 75 w 111"/>
                  <a:gd name="T39" fmla="*/ 22 h 122"/>
                  <a:gd name="T40" fmla="*/ 70 w 111"/>
                  <a:gd name="T41" fmla="*/ 27 h 122"/>
                  <a:gd name="T42" fmla="*/ 62 w 111"/>
                  <a:gd name="T43" fmla="*/ 38 h 122"/>
                  <a:gd name="T44" fmla="*/ 55 w 111"/>
                  <a:gd name="T45" fmla="*/ 50 h 122"/>
                  <a:gd name="T46" fmla="*/ 41 w 111"/>
                  <a:gd name="T47" fmla="*/ 99 h 122"/>
                  <a:gd name="T48" fmla="*/ 40 w 111"/>
                  <a:gd name="T49" fmla="*/ 116 h 122"/>
                  <a:gd name="T50" fmla="*/ 40 w 111"/>
                  <a:gd name="T51" fmla="*/ 120 h 122"/>
                  <a:gd name="T52" fmla="*/ 40 w 111"/>
                  <a:gd name="T53" fmla="*/ 121 h 122"/>
                  <a:gd name="T54" fmla="*/ 40 w 111"/>
                  <a:gd name="T55" fmla="*/ 122 h 122"/>
                  <a:gd name="T56" fmla="*/ 0 w 111"/>
                  <a:gd name="T57"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22">
                    <a:moveTo>
                      <a:pt x="0" y="119"/>
                    </a:moveTo>
                    <a:cubicBezTo>
                      <a:pt x="0" y="119"/>
                      <a:pt x="0" y="118"/>
                      <a:pt x="0" y="116"/>
                    </a:cubicBezTo>
                    <a:cubicBezTo>
                      <a:pt x="0" y="115"/>
                      <a:pt x="1" y="113"/>
                      <a:pt x="2" y="110"/>
                    </a:cubicBezTo>
                    <a:cubicBezTo>
                      <a:pt x="3" y="106"/>
                      <a:pt x="5" y="99"/>
                      <a:pt x="8" y="91"/>
                    </a:cubicBezTo>
                    <a:cubicBezTo>
                      <a:pt x="11" y="83"/>
                      <a:pt x="15" y="74"/>
                      <a:pt x="20" y="65"/>
                    </a:cubicBezTo>
                    <a:cubicBezTo>
                      <a:pt x="22" y="61"/>
                      <a:pt x="25" y="56"/>
                      <a:pt x="28" y="52"/>
                    </a:cubicBezTo>
                    <a:cubicBezTo>
                      <a:pt x="31" y="47"/>
                      <a:pt x="34" y="43"/>
                      <a:pt x="38" y="39"/>
                    </a:cubicBezTo>
                    <a:cubicBezTo>
                      <a:pt x="42" y="35"/>
                      <a:pt x="45" y="31"/>
                      <a:pt x="49" y="27"/>
                    </a:cubicBezTo>
                    <a:cubicBezTo>
                      <a:pt x="53" y="23"/>
                      <a:pt x="58" y="20"/>
                      <a:pt x="62" y="17"/>
                    </a:cubicBezTo>
                    <a:cubicBezTo>
                      <a:pt x="64" y="16"/>
                      <a:pt x="66" y="15"/>
                      <a:pt x="68" y="13"/>
                    </a:cubicBezTo>
                    <a:cubicBezTo>
                      <a:pt x="70" y="12"/>
                      <a:pt x="72" y="11"/>
                      <a:pt x="74" y="10"/>
                    </a:cubicBezTo>
                    <a:cubicBezTo>
                      <a:pt x="78" y="8"/>
                      <a:pt x="82" y="6"/>
                      <a:pt x="86" y="5"/>
                    </a:cubicBezTo>
                    <a:cubicBezTo>
                      <a:pt x="90" y="4"/>
                      <a:pt x="93" y="3"/>
                      <a:pt x="96" y="2"/>
                    </a:cubicBezTo>
                    <a:cubicBezTo>
                      <a:pt x="99" y="2"/>
                      <a:pt x="102" y="1"/>
                      <a:pt x="104" y="1"/>
                    </a:cubicBezTo>
                    <a:cubicBezTo>
                      <a:pt x="109" y="0"/>
                      <a:pt x="111" y="0"/>
                      <a:pt x="111" y="0"/>
                    </a:cubicBezTo>
                    <a:cubicBezTo>
                      <a:pt x="111" y="0"/>
                      <a:pt x="109" y="1"/>
                      <a:pt x="105" y="2"/>
                    </a:cubicBezTo>
                    <a:cubicBezTo>
                      <a:pt x="103" y="3"/>
                      <a:pt x="100" y="4"/>
                      <a:pt x="98" y="6"/>
                    </a:cubicBezTo>
                    <a:cubicBezTo>
                      <a:pt x="95" y="7"/>
                      <a:pt x="92" y="9"/>
                      <a:pt x="89" y="11"/>
                    </a:cubicBezTo>
                    <a:cubicBezTo>
                      <a:pt x="86" y="13"/>
                      <a:pt x="83" y="15"/>
                      <a:pt x="79" y="18"/>
                    </a:cubicBezTo>
                    <a:cubicBezTo>
                      <a:pt x="78" y="19"/>
                      <a:pt x="76" y="21"/>
                      <a:pt x="75" y="22"/>
                    </a:cubicBezTo>
                    <a:cubicBezTo>
                      <a:pt x="73" y="24"/>
                      <a:pt x="72" y="25"/>
                      <a:pt x="70" y="27"/>
                    </a:cubicBezTo>
                    <a:cubicBezTo>
                      <a:pt x="67" y="31"/>
                      <a:pt x="64" y="34"/>
                      <a:pt x="62" y="38"/>
                    </a:cubicBezTo>
                    <a:cubicBezTo>
                      <a:pt x="59" y="42"/>
                      <a:pt x="57" y="46"/>
                      <a:pt x="55" y="50"/>
                    </a:cubicBezTo>
                    <a:cubicBezTo>
                      <a:pt x="46" y="67"/>
                      <a:pt x="43" y="86"/>
                      <a:pt x="41" y="99"/>
                    </a:cubicBezTo>
                    <a:cubicBezTo>
                      <a:pt x="40" y="106"/>
                      <a:pt x="40" y="112"/>
                      <a:pt x="40" y="116"/>
                    </a:cubicBezTo>
                    <a:cubicBezTo>
                      <a:pt x="40" y="118"/>
                      <a:pt x="40" y="119"/>
                      <a:pt x="40" y="120"/>
                    </a:cubicBezTo>
                    <a:cubicBezTo>
                      <a:pt x="40" y="121"/>
                      <a:pt x="40" y="121"/>
                      <a:pt x="40" y="121"/>
                    </a:cubicBezTo>
                    <a:cubicBezTo>
                      <a:pt x="40" y="122"/>
                      <a:pt x="40" y="122"/>
                      <a:pt x="40" y="122"/>
                    </a:cubicBezTo>
                    <a:lnTo>
                      <a:pt x="0" y="11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355"/>
              <p:cNvSpPr/>
              <p:nvPr/>
            </p:nvSpPr>
            <p:spPr bwMode="auto">
              <a:xfrm>
                <a:off x="4100" y="3699"/>
                <a:ext cx="200" cy="131"/>
              </a:xfrm>
              <a:custGeom>
                <a:avLst/>
                <a:gdLst>
                  <a:gd name="T0" fmla="*/ 73 w 113"/>
                  <a:gd name="T1" fmla="*/ 70 h 70"/>
                  <a:gd name="T2" fmla="*/ 73 w 113"/>
                  <a:gd name="T3" fmla="*/ 70 h 70"/>
                  <a:gd name="T4" fmla="*/ 73 w 113"/>
                  <a:gd name="T5" fmla="*/ 69 h 70"/>
                  <a:gd name="T6" fmla="*/ 73 w 113"/>
                  <a:gd name="T7" fmla="*/ 68 h 70"/>
                  <a:gd name="T8" fmla="*/ 73 w 113"/>
                  <a:gd name="T9" fmla="*/ 67 h 70"/>
                  <a:gd name="T10" fmla="*/ 73 w 113"/>
                  <a:gd name="T11" fmla="*/ 62 h 70"/>
                  <a:gd name="T12" fmla="*/ 72 w 113"/>
                  <a:gd name="T13" fmla="*/ 56 h 70"/>
                  <a:gd name="T14" fmla="*/ 69 w 113"/>
                  <a:gd name="T15" fmla="*/ 49 h 70"/>
                  <a:gd name="T16" fmla="*/ 65 w 113"/>
                  <a:gd name="T17" fmla="*/ 41 h 70"/>
                  <a:gd name="T18" fmla="*/ 63 w 113"/>
                  <a:gd name="T19" fmla="*/ 37 h 70"/>
                  <a:gd name="T20" fmla="*/ 60 w 113"/>
                  <a:gd name="T21" fmla="*/ 33 h 70"/>
                  <a:gd name="T22" fmla="*/ 57 w 113"/>
                  <a:gd name="T23" fmla="*/ 30 h 70"/>
                  <a:gd name="T24" fmla="*/ 53 w 113"/>
                  <a:gd name="T25" fmla="*/ 26 h 70"/>
                  <a:gd name="T26" fmla="*/ 45 w 113"/>
                  <a:gd name="T27" fmla="*/ 19 h 70"/>
                  <a:gd name="T28" fmla="*/ 36 w 113"/>
                  <a:gd name="T29" fmla="*/ 14 h 70"/>
                  <a:gd name="T30" fmla="*/ 27 w 113"/>
                  <a:gd name="T31" fmla="*/ 10 h 70"/>
                  <a:gd name="T32" fmla="*/ 18 w 113"/>
                  <a:gd name="T33" fmla="*/ 7 h 70"/>
                  <a:gd name="T34" fmla="*/ 15 w 113"/>
                  <a:gd name="T35" fmla="*/ 5 h 70"/>
                  <a:gd name="T36" fmla="*/ 11 w 113"/>
                  <a:gd name="T37" fmla="*/ 5 h 70"/>
                  <a:gd name="T38" fmla="*/ 5 w 113"/>
                  <a:gd name="T39" fmla="*/ 3 h 70"/>
                  <a:gd name="T40" fmla="*/ 0 w 113"/>
                  <a:gd name="T41" fmla="*/ 2 h 70"/>
                  <a:gd name="T42" fmla="*/ 5 w 113"/>
                  <a:gd name="T43" fmla="*/ 2 h 70"/>
                  <a:gd name="T44" fmla="*/ 11 w 113"/>
                  <a:gd name="T45" fmla="*/ 1 h 70"/>
                  <a:gd name="T46" fmla="*/ 15 w 113"/>
                  <a:gd name="T47" fmla="*/ 0 h 70"/>
                  <a:gd name="T48" fmla="*/ 19 w 113"/>
                  <a:gd name="T49" fmla="*/ 0 h 70"/>
                  <a:gd name="T50" fmla="*/ 29 w 113"/>
                  <a:gd name="T51" fmla="*/ 0 h 70"/>
                  <a:gd name="T52" fmla="*/ 40 w 113"/>
                  <a:gd name="T53" fmla="*/ 2 h 70"/>
                  <a:gd name="T54" fmla="*/ 52 w 113"/>
                  <a:gd name="T55" fmla="*/ 4 h 70"/>
                  <a:gd name="T56" fmla="*/ 64 w 113"/>
                  <a:gd name="T57" fmla="*/ 9 h 70"/>
                  <a:gd name="T58" fmla="*/ 70 w 113"/>
                  <a:gd name="T59" fmla="*/ 12 h 70"/>
                  <a:gd name="T60" fmla="*/ 76 w 113"/>
                  <a:gd name="T61" fmla="*/ 15 h 70"/>
                  <a:gd name="T62" fmla="*/ 81 w 113"/>
                  <a:gd name="T63" fmla="*/ 19 h 70"/>
                  <a:gd name="T64" fmla="*/ 86 w 113"/>
                  <a:gd name="T65" fmla="*/ 23 h 70"/>
                  <a:gd name="T66" fmla="*/ 95 w 113"/>
                  <a:gd name="T67" fmla="*/ 32 h 70"/>
                  <a:gd name="T68" fmla="*/ 102 w 113"/>
                  <a:gd name="T69" fmla="*/ 41 h 70"/>
                  <a:gd name="T70" fmla="*/ 107 w 113"/>
                  <a:gd name="T71" fmla="*/ 49 h 70"/>
                  <a:gd name="T72" fmla="*/ 111 w 113"/>
                  <a:gd name="T73" fmla="*/ 56 h 70"/>
                  <a:gd name="T74" fmla="*/ 112 w 113"/>
                  <a:gd name="T75" fmla="*/ 59 h 70"/>
                  <a:gd name="T76" fmla="*/ 113 w 113"/>
                  <a:gd name="T77" fmla="*/ 61 h 70"/>
                  <a:gd name="T78" fmla="*/ 113 w 113"/>
                  <a:gd name="T79" fmla="*/ 63 h 70"/>
                  <a:gd name="T80" fmla="*/ 113 w 113"/>
                  <a:gd name="T81" fmla="*/ 63 h 70"/>
                  <a:gd name="T82" fmla="*/ 73 w 113"/>
                  <a:gd name="T8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70">
                    <a:moveTo>
                      <a:pt x="73" y="70"/>
                    </a:moveTo>
                    <a:cubicBezTo>
                      <a:pt x="73" y="70"/>
                      <a:pt x="73" y="70"/>
                      <a:pt x="73" y="70"/>
                    </a:cubicBezTo>
                    <a:cubicBezTo>
                      <a:pt x="73" y="69"/>
                      <a:pt x="73" y="69"/>
                      <a:pt x="73" y="69"/>
                    </a:cubicBezTo>
                    <a:cubicBezTo>
                      <a:pt x="73" y="69"/>
                      <a:pt x="73" y="69"/>
                      <a:pt x="73" y="68"/>
                    </a:cubicBezTo>
                    <a:cubicBezTo>
                      <a:pt x="73" y="68"/>
                      <a:pt x="73" y="67"/>
                      <a:pt x="73" y="67"/>
                    </a:cubicBezTo>
                    <a:cubicBezTo>
                      <a:pt x="73" y="65"/>
                      <a:pt x="73" y="64"/>
                      <a:pt x="73" y="62"/>
                    </a:cubicBezTo>
                    <a:cubicBezTo>
                      <a:pt x="73" y="60"/>
                      <a:pt x="72" y="58"/>
                      <a:pt x="72" y="56"/>
                    </a:cubicBezTo>
                    <a:cubicBezTo>
                      <a:pt x="71" y="54"/>
                      <a:pt x="70" y="51"/>
                      <a:pt x="69" y="49"/>
                    </a:cubicBezTo>
                    <a:cubicBezTo>
                      <a:pt x="68" y="46"/>
                      <a:pt x="67" y="44"/>
                      <a:pt x="65" y="41"/>
                    </a:cubicBezTo>
                    <a:cubicBezTo>
                      <a:pt x="65" y="40"/>
                      <a:pt x="64" y="38"/>
                      <a:pt x="63" y="37"/>
                    </a:cubicBezTo>
                    <a:cubicBezTo>
                      <a:pt x="62" y="36"/>
                      <a:pt x="61" y="35"/>
                      <a:pt x="60" y="33"/>
                    </a:cubicBezTo>
                    <a:cubicBezTo>
                      <a:pt x="59" y="32"/>
                      <a:pt x="58" y="31"/>
                      <a:pt x="57" y="30"/>
                    </a:cubicBezTo>
                    <a:cubicBezTo>
                      <a:pt x="53" y="26"/>
                      <a:pt x="53" y="26"/>
                      <a:pt x="53" y="26"/>
                    </a:cubicBezTo>
                    <a:cubicBezTo>
                      <a:pt x="51" y="24"/>
                      <a:pt x="48" y="21"/>
                      <a:pt x="45" y="19"/>
                    </a:cubicBezTo>
                    <a:cubicBezTo>
                      <a:pt x="42" y="18"/>
                      <a:pt x="39" y="15"/>
                      <a:pt x="36" y="14"/>
                    </a:cubicBezTo>
                    <a:cubicBezTo>
                      <a:pt x="33" y="12"/>
                      <a:pt x="30" y="11"/>
                      <a:pt x="27" y="10"/>
                    </a:cubicBezTo>
                    <a:cubicBezTo>
                      <a:pt x="24" y="9"/>
                      <a:pt x="21" y="8"/>
                      <a:pt x="18" y="7"/>
                    </a:cubicBezTo>
                    <a:cubicBezTo>
                      <a:pt x="17" y="6"/>
                      <a:pt x="16" y="6"/>
                      <a:pt x="15" y="5"/>
                    </a:cubicBezTo>
                    <a:cubicBezTo>
                      <a:pt x="13" y="5"/>
                      <a:pt x="12" y="5"/>
                      <a:pt x="11" y="5"/>
                    </a:cubicBezTo>
                    <a:cubicBezTo>
                      <a:pt x="9" y="4"/>
                      <a:pt x="7" y="4"/>
                      <a:pt x="5" y="3"/>
                    </a:cubicBezTo>
                    <a:cubicBezTo>
                      <a:pt x="2" y="3"/>
                      <a:pt x="0" y="2"/>
                      <a:pt x="0" y="2"/>
                    </a:cubicBezTo>
                    <a:cubicBezTo>
                      <a:pt x="0" y="2"/>
                      <a:pt x="2" y="2"/>
                      <a:pt x="5" y="2"/>
                    </a:cubicBezTo>
                    <a:cubicBezTo>
                      <a:pt x="7" y="1"/>
                      <a:pt x="9" y="1"/>
                      <a:pt x="11" y="1"/>
                    </a:cubicBezTo>
                    <a:cubicBezTo>
                      <a:pt x="12" y="1"/>
                      <a:pt x="14" y="1"/>
                      <a:pt x="15" y="0"/>
                    </a:cubicBezTo>
                    <a:cubicBezTo>
                      <a:pt x="16" y="0"/>
                      <a:pt x="18" y="0"/>
                      <a:pt x="19" y="0"/>
                    </a:cubicBezTo>
                    <a:cubicBezTo>
                      <a:pt x="22" y="0"/>
                      <a:pt x="26" y="0"/>
                      <a:pt x="29" y="0"/>
                    </a:cubicBezTo>
                    <a:cubicBezTo>
                      <a:pt x="33" y="1"/>
                      <a:pt x="36" y="1"/>
                      <a:pt x="40" y="2"/>
                    </a:cubicBezTo>
                    <a:cubicBezTo>
                      <a:pt x="44" y="2"/>
                      <a:pt x="48" y="3"/>
                      <a:pt x="52" y="4"/>
                    </a:cubicBezTo>
                    <a:cubicBezTo>
                      <a:pt x="56" y="5"/>
                      <a:pt x="60" y="7"/>
                      <a:pt x="64" y="9"/>
                    </a:cubicBezTo>
                    <a:cubicBezTo>
                      <a:pt x="70" y="12"/>
                      <a:pt x="70" y="12"/>
                      <a:pt x="70" y="12"/>
                    </a:cubicBezTo>
                    <a:cubicBezTo>
                      <a:pt x="72" y="13"/>
                      <a:pt x="74" y="14"/>
                      <a:pt x="76" y="15"/>
                    </a:cubicBezTo>
                    <a:cubicBezTo>
                      <a:pt x="78" y="16"/>
                      <a:pt x="80" y="17"/>
                      <a:pt x="81" y="19"/>
                    </a:cubicBezTo>
                    <a:cubicBezTo>
                      <a:pt x="83" y="20"/>
                      <a:pt x="85" y="21"/>
                      <a:pt x="86" y="23"/>
                    </a:cubicBezTo>
                    <a:cubicBezTo>
                      <a:pt x="90" y="25"/>
                      <a:pt x="93" y="29"/>
                      <a:pt x="95" y="32"/>
                    </a:cubicBezTo>
                    <a:cubicBezTo>
                      <a:pt x="98" y="35"/>
                      <a:pt x="100" y="38"/>
                      <a:pt x="102" y="41"/>
                    </a:cubicBezTo>
                    <a:cubicBezTo>
                      <a:pt x="104" y="43"/>
                      <a:pt x="106" y="46"/>
                      <a:pt x="107" y="49"/>
                    </a:cubicBezTo>
                    <a:cubicBezTo>
                      <a:pt x="109" y="51"/>
                      <a:pt x="110" y="54"/>
                      <a:pt x="111" y="56"/>
                    </a:cubicBezTo>
                    <a:cubicBezTo>
                      <a:pt x="111" y="57"/>
                      <a:pt x="112" y="58"/>
                      <a:pt x="112" y="59"/>
                    </a:cubicBezTo>
                    <a:cubicBezTo>
                      <a:pt x="112" y="59"/>
                      <a:pt x="113" y="60"/>
                      <a:pt x="113" y="61"/>
                    </a:cubicBezTo>
                    <a:cubicBezTo>
                      <a:pt x="113" y="62"/>
                      <a:pt x="113" y="62"/>
                      <a:pt x="113" y="63"/>
                    </a:cubicBezTo>
                    <a:cubicBezTo>
                      <a:pt x="113" y="63"/>
                      <a:pt x="113" y="63"/>
                      <a:pt x="113" y="63"/>
                    </a:cubicBezTo>
                    <a:lnTo>
                      <a:pt x="73" y="7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356"/>
              <p:cNvSpPr/>
              <p:nvPr/>
            </p:nvSpPr>
            <p:spPr bwMode="auto">
              <a:xfrm>
                <a:off x="4235" y="3699"/>
                <a:ext cx="202" cy="131"/>
              </a:xfrm>
              <a:custGeom>
                <a:avLst/>
                <a:gdLst>
                  <a:gd name="T0" fmla="*/ 0 w 114"/>
                  <a:gd name="T1" fmla="*/ 63 h 70"/>
                  <a:gd name="T2" fmla="*/ 0 w 114"/>
                  <a:gd name="T3" fmla="*/ 63 h 70"/>
                  <a:gd name="T4" fmla="*/ 1 w 114"/>
                  <a:gd name="T5" fmla="*/ 61 h 70"/>
                  <a:gd name="T6" fmla="*/ 2 w 114"/>
                  <a:gd name="T7" fmla="*/ 59 h 70"/>
                  <a:gd name="T8" fmla="*/ 3 w 114"/>
                  <a:gd name="T9" fmla="*/ 56 h 70"/>
                  <a:gd name="T10" fmla="*/ 6 w 114"/>
                  <a:gd name="T11" fmla="*/ 49 h 70"/>
                  <a:gd name="T12" fmla="*/ 12 w 114"/>
                  <a:gd name="T13" fmla="*/ 41 h 70"/>
                  <a:gd name="T14" fmla="*/ 18 w 114"/>
                  <a:gd name="T15" fmla="*/ 32 h 70"/>
                  <a:gd name="T16" fmla="*/ 27 w 114"/>
                  <a:gd name="T17" fmla="*/ 23 h 70"/>
                  <a:gd name="T18" fmla="*/ 32 w 114"/>
                  <a:gd name="T19" fmla="*/ 19 h 70"/>
                  <a:gd name="T20" fmla="*/ 38 w 114"/>
                  <a:gd name="T21" fmla="*/ 15 h 70"/>
                  <a:gd name="T22" fmla="*/ 44 w 114"/>
                  <a:gd name="T23" fmla="*/ 12 h 70"/>
                  <a:gd name="T24" fmla="*/ 50 w 114"/>
                  <a:gd name="T25" fmla="*/ 9 h 70"/>
                  <a:gd name="T26" fmla="*/ 62 w 114"/>
                  <a:gd name="T27" fmla="*/ 4 h 70"/>
                  <a:gd name="T28" fmla="*/ 74 w 114"/>
                  <a:gd name="T29" fmla="*/ 2 h 70"/>
                  <a:gd name="T30" fmla="*/ 85 w 114"/>
                  <a:gd name="T31" fmla="*/ 0 h 70"/>
                  <a:gd name="T32" fmla="*/ 94 w 114"/>
                  <a:gd name="T33" fmla="*/ 0 h 70"/>
                  <a:gd name="T34" fmla="*/ 99 w 114"/>
                  <a:gd name="T35" fmla="*/ 0 h 70"/>
                  <a:gd name="T36" fmla="*/ 103 w 114"/>
                  <a:gd name="T37" fmla="*/ 1 h 70"/>
                  <a:gd name="T38" fmla="*/ 109 w 114"/>
                  <a:gd name="T39" fmla="*/ 2 h 70"/>
                  <a:gd name="T40" fmla="*/ 114 w 114"/>
                  <a:gd name="T41" fmla="*/ 2 h 70"/>
                  <a:gd name="T42" fmla="*/ 109 w 114"/>
                  <a:gd name="T43" fmla="*/ 3 h 70"/>
                  <a:gd name="T44" fmla="*/ 103 w 114"/>
                  <a:gd name="T45" fmla="*/ 5 h 70"/>
                  <a:gd name="T46" fmla="*/ 99 w 114"/>
                  <a:gd name="T47" fmla="*/ 5 h 70"/>
                  <a:gd name="T48" fmla="*/ 95 w 114"/>
                  <a:gd name="T49" fmla="*/ 7 h 70"/>
                  <a:gd name="T50" fmla="*/ 87 w 114"/>
                  <a:gd name="T51" fmla="*/ 10 h 70"/>
                  <a:gd name="T52" fmla="*/ 78 w 114"/>
                  <a:gd name="T53" fmla="*/ 14 h 70"/>
                  <a:gd name="T54" fmla="*/ 69 w 114"/>
                  <a:gd name="T55" fmla="*/ 19 h 70"/>
                  <a:gd name="T56" fmla="*/ 61 w 114"/>
                  <a:gd name="T57" fmla="*/ 26 h 70"/>
                  <a:gd name="T58" fmla="*/ 57 w 114"/>
                  <a:gd name="T59" fmla="*/ 30 h 70"/>
                  <a:gd name="T60" fmla="*/ 54 w 114"/>
                  <a:gd name="T61" fmla="*/ 33 h 70"/>
                  <a:gd name="T62" fmla="*/ 51 w 114"/>
                  <a:gd name="T63" fmla="*/ 37 h 70"/>
                  <a:gd name="T64" fmla="*/ 48 w 114"/>
                  <a:gd name="T65" fmla="*/ 41 h 70"/>
                  <a:gd name="T66" fmla="*/ 45 w 114"/>
                  <a:gd name="T67" fmla="*/ 49 h 70"/>
                  <a:gd name="T68" fmla="*/ 42 w 114"/>
                  <a:gd name="T69" fmla="*/ 56 h 70"/>
                  <a:gd name="T70" fmla="*/ 41 w 114"/>
                  <a:gd name="T71" fmla="*/ 62 h 70"/>
                  <a:gd name="T72" fmla="*/ 40 w 114"/>
                  <a:gd name="T73" fmla="*/ 67 h 70"/>
                  <a:gd name="T74" fmla="*/ 40 w 114"/>
                  <a:gd name="T75" fmla="*/ 68 h 70"/>
                  <a:gd name="T76" fmla="*/ 41 w 114"/>
                  <a:gd name="T77" fmla="*/ 69 h 70"/>
                  <a:gd name="T78" fmla="*/ 41 w 114"/>
                  <a:gd name="T79" fmla="*/ 70 h 70"/>
                  <a:gd name="T80" fmla="*/ 41 w 114"/>
                  <a:gd name="T81" fmla="*/ 70 h 70"/>
                  <a:gd name="T82" fmla="*/ 0 w 114"/>
                  <a:gd name="T83"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70">
                    <a:moveTo>
                      <a:pt x="0" y="63"/>
                    </a:moveTo>
                    <a:cubicBezTo>
                      <a:pt x="0" y="63"/>
                      <a:pt x="0" y="63"/>
                      <a:pt x="0" y="63"/>
                    </a:cubicBezTo>
                    <a:cubicBezTo>
                      <a:pt x="1" y="62"/>
                      <a:pt x="1" y="62"/>
                      <a:pt x="1" y="61"/>
                    </a:cubicBezTo>
                    <a:cubicBezTo>
                      <a:pt x="1" y="60"/>
                      <a:pt x="1" y="59"/>
                      <a:pt x="2" y="59"/>
                    </a:cubicBezTo>
                    <a:cubicBezTo>
                      <a:pt x="2" y="58"/>
                      <a:pt x="3" y="57"/>
                      <a:pt x="3" y="56"/>
                    </a:cubicBezTo>
                    <a:cubicBezTo>
                      <a:pt x="4" y="54"/>
                      <a:pt x="5" y="51"/>
                      <a:pt x="6" y="49"/>
                    </a:cubicBezTo>
                    <a:cubicBezTo>
                      <a:pt x="8" y="46"/>
                      <a:pt x="9" y="43"/>
                      <a:pt x="12" y="41"/>
                    </a:cubicBezTo>
                    <a:cubicBezTo>
                      <a:pt x="13" y="38"/>
                      <a:pt x="16" y="35"/>
                      <a:pt x="18" y="32"/>
                    </a:cubicBezTo>
                    <a:cubicBezTo>
                      <a:pt x="21" y="29"/>
                      <a:pt x="24" y="25"/>
                      <a:pt x="27" y="23"/>
                    </a:cubicBezTo>
                    <a:cubicBezTo>
                      <a:pt x="29" y="21"/>
                      <a:pt x="31" y="20"/>
                      <a:pt x="32" y="19"/>
                    </a:cubicBezTo>
                    <a:cubicBezTo>
                      <a:pt x="34" y="17"/>
                      <a:pt x="36" y="16"/>
                      <a:pt x="38" y="15"/>
                    </a:cubicBezTo>
                    <a:cubicBezTo>
                      <a:pt x="40" y="14"/>
                      <a:pt x="42" y="13"/>
                      <a:pt x="44" y="12"/>
                    </a:cubicBezTo>
                    <a:cubicBezTo>
                      <a:pt x="50" y="9"/>
                      <a:pt x="50" y="9"/>
                      <a:pt x="50" y="9"/>
                    </a:cubicBezTo>
                    <a:cubicBezTo>
                      <a:pt x="54" y="7"/>
                      <a:pt x="58" y="5"/>
                      <a:pt x="62" y="4"/>
                    </a:cubicBezTo>
                    <a:cubicBezTo>
                      <a:pt x="66" y="3"/>
                      <a:pt x="70" y="2"/>
                      <a:pt x="74" y="2"/>
                    </a:cubicBezTo>
                    <a:cubicBezTo>
                      <a:pt x="77" y="1"/>
                      <a:pt x="81" y="1"/>
                      <a:pt x="85" y="0"/>
                    </a:cubicBezTo>
                    <a:cubicBezTo>
                      <a:pt x="88" y="0"/>
                      <a:pt x="91" y="0"/>
                      <a:pt x="94" y="0"/>
                    </a:cubicBezTo>
                    <a:cubicBezTo>
                      <a:pt x="96" y="0"/>
                      <a:pt x="97" y="0"/>
                      <a:pt x="99" y="0"/>
                    </a:cubicBezTo>
                    <a:cubicBezTo>
                      <a:pt x="100" y="1"/>
                      <a:pt x="101" y="1"/>
                      <a:pt x="103" y="1"/>
                    </a:cubicBezTo>
                    <a:cubicBezTo>
                      <a:pt x="105" y="1"/>
                      <a:pt x="107" y="1"/>
                      <a:pt x="109" y="2"/>
                    </a:cubicBezTo>
                    <a:cubicBezTo>
                      <a:pt x="112" y="2"/>
                      <a:pt x="114" y="2"/>
                      <a:pt x="114" y="2"/>
                    </a:cubicBezTo>
                    <a:cubicBezTo>
                      <a:pt x="114" y="2"/>
                      <a:pt x="112" y="3"/>
                      <a:pt x="109" y="3"/>
                    </a:cubicBezTo>
                    <a:cubicBezTo>
                      <a:pt x="107" y="4"/>
                      <a:pt x="105" y="4"/>
                      <a:pt x="103" y="5"/>
                    </a:cubicBezTo>
                    <a:cubicBezTo>
                      <a:pt x="102" y="5"/>
                      <a:pt x="101" y="5"/>
                      <a:pt x="99" y="5"/>
                    </a:cubicBezTo>
                    <a:cubicBezTo>
                      <a:pt x="98" y="6"/>
                      <a:pt x="97" y="6"/>
                      <a:pt x="95" y="7"/>
                    </a:cubicBezTo>
                    <a:cubicBezTo>
                      <a:pt x="93" y="8"/>
                      <a:pt x="90" y="9"/>
                      <a:pt x="87" y="10"/>
                    </a:cubicBezTo>
                    <a:cubicBezTo>
                      <a:pt x="84" y="11"/>
                      <a:pt x="81" y="12"/>
                      <a:pt x="78" y="14"/>
                    </a:cubicBezTo>
                    <a:cubicBezTo>
                      <a:pt x="75" y="15"/>
                      <a:pt x="72" y="18"/>
                      <a:pt x="69" y="19"/>
                    </a:cubicBezTo>
                    <a:cubicBezTo>
                      <a:pt x="66" y="21"/>
                      <a:pt x="63" y="24"/>
                      <a:pt x="61" y="26"/>
                    </a:cubicBezTo>
                    <a:cubicBezTo>
                      <a:pt x="57" y="30"/>
                      <a:pt x="57" y="30"/>
                      <a:pt x="57" y="30"/>
                    </a:cubicBezTo>
                    <a:cubicBezTo>
                      <a:pt x="56" y="31"/>
                      <a:pt x="55" y="32"/>
                      <a:pt x="54" y="33"/>
                    </a:cubicBezTo>
                    <a:cubicBezTo>
                      <a:pt x="53" y="35"/>
                      <a:pt x="52" y="36"/>
                      <a:pt x="51" y="37"/>
                    </a:cubicBezTo>
                    <a:cubicBezTo>
                      <a:pt x="50" y="38"/>
                      <a:pt x="49" y="40"/>
                      <a:pt x="48" y="41"/>
                    </a:cubicBezTo>
                    <a:cubicBezTo>
                      <a:pt x="47" y="44"/>
                      <a:pt x="46" y="46"/>
                      <a:pt x="45" y="49"/>
                    </a:cubicBezTo>
                    <a:cubicBezTo>
                      <a:pt x="44" y="51"/>
                      <a:pt x="43" y="54"/>
                      <a:pt x="42" y="56"/>
                    </a:cubicBezTo>
                    <a:cubicBezTo>
                      <a:pt x="42" y="58"/>
                      <a:pt x="41" y="60"/>
                      <a:pt x="41" y="62"/>
                    </a:cubicBezTo>
                    <a:cubicBezTo>
                      <a:pt x="41" y="64"/>
                      <a:pt x="41" y="65"/>
                      <a:pt x="40" y="67"/>
                    </a:cubicBezTo>
                    <a:cubicBezTo>
                      <a:pt x="40" y="67"/>
                      <a:pt x="40" y="68"/>
                      <a:pt x="40" y="68"/>
                    </a:cubicBezTo>
                    <a:cubicBezTo>
                      <a:pt x="40" y="69"/>
                      <a:pt x="41" y="69"/>
                      <a:pt x="41" y="69"/>
                    </a:cubicBezTo>
                    <a:cubicBezTo>
                      <a:pt x="41" y="70"/>
                      <a:pt x="41" y="70"/>
                      <a:pt x="41" y="70"/>
                    </a:cubicBezTo>
                    <a:cubicBezTo>
                      <a:pt x="41" y="70"/>
                      <a:pt x="41" y="70"/>
                      <a:pt x="41" y="70"/>
                    </a:cubicBezTo>
                    <a:lnTo>
                      <a:pt x="0" y="6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357"/>
              <p:cNvSpPr/>
              <p:nvPr/>
            </p:nvSpPr>
            <p:spPr bwMode="auto">
              <a:xfrm>
                <a:off x="4231" y="3577"/>
                <a:ext cx="73" cy="217"/>
              </a:xfrm>
              <a:custGeom>
                <a:avLst/>
                <a:gdLst>
                  <a:gd name="T0" fmla="*/ 0 w 41"/>
                  <a:gd name="T1" fmla="*/ 111 h 116"/>
                  <a:gd name="T2" fmla="*/ 1 w 41"/>
                  <a:gd name="T3" fmla="*/ 110 h 116"/>
                  <a:gd name="T4" fmla="*/ 2 w 41"/>
                  <a:gd name="T5" fmla="*/ 107 h 116"/>
                  <a:gd name="T6" fmla="*/ 5 w 41"/>
                  <a:gd name="T7" fmla="*/ 94 h 116"/>
                  <a:gd name="T8" fmla="*/ 12 w 41"/>
                  <a:gd name="T9" fmla="*/ 56 h 116"/>
                  <a:gd name="T10" fmla="*/ 13 w 41"/>
                  <a:gd name="T11" fmla="*/ 35 h 116"/>
                  <a:gd name="T12" fmla="*/ 11 w 41"/>
                  <a:gd name="T13" fmla="*/ 17 h 116"/>
                  <a:gd name="T14" fmla="*/ 9 w 41"/>
                  <a:gd name="T15" fmla="*/ 10 h 116"/>
                  <a:gd name="T16" fmla="*/ 7 w 41"/>
                  <a:gd name="T17" fmla="*/ 4 h 116"/>
                  <a:gd name="T18" fmla="*/ 5 w 41"/>
                  <a:gd name="T19" fmla="*/ 1 h 116"/>
                  <a:gd name="T20" fmla="*/ 4 w 41"/>
                  <a:gd name="T21" fmla="*/ 0 h 116"/>
                  <a:gd name="T22" fmla="*/ 5 w 41"/>
                  <a:gd name="T23" fmla="*/ 1 h 116"/>
                  <a:gd name="T24" fmla="*/ 8 w 41"/>
                  <a:gd name="T25" fmla="*/ 3 h 116"/>
                  <a:gd name="T26" fmla="*/ 12 w 41"/>
                  <a:gd name="T27" fmla="*/ 8 h 116"/>
                  <a:gd name="T28" fmla="*/ 17 w 41"/>
                  <a:gd name="T29" fmla="*/ 14 h 116"/>
                  <a:gd name="T30" fmla="*/ 25 w 41"/>
                  <a:gd name="T31" fmla="*/ 32 h 116"/>
                  <a:gd name="T32" fmla="*/ 32 w 41"/>
                  <a:gd name="T33" fmla="*/ 54 h 116"/>
                  <a:gd name="T34" fmla="*/ 39 w 41"/>
                  <a:gd name="T35" fmla="*/ 96 h 116"/>
                  <a:gd name="T36" fmla="*/ 41 w 41"/>
                  <a:gd name="T37" fmla="*/ 110 h 116"/>
                  <a:gd name="T38" fmla="*/ 41 w 41"/>
                  <a:gd name="T39" fmla="*/ 114 h 116"/>
                  <a:gd name="T40" fmla="*/ 41 w 41"/>
                  <a:gd name="T41" fmla="*/ 116 h 116"/>
                  <a:gd name="T42" fmla="*/ 0 w 41"/>
                  <a:gd name="T4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116">
                    <a:moveTo>
                      <a:pt x="0" y="111"/>
                    </a:moveTo>
                    <a:cubicBezTo>
                      <a:pt x="0" y="111"/>
                      <a:pt x="0" y="111"/>
                      <a:pt x="1" y="110"/>
                    </a:cubicBezTo>
                    <a:cubicBezTo>
                      <a:pt x="1" y="109"/>
                      <a:pt x="1" y="108"/>
                      <a:pt x="2" y="107"/>
                    </a:cubicBezTo>
                    <a:cubicBezTo>
                      <a:pt x="2" y="104"/>
                      <a:pt x="4" y="99"/>
                      <a:pt x="5" y="94"/>
                    </a:cubicBezTo>
                    <a:cubicBezTo>
                      <a:pt x="7" y="84"/>
                      <a:pt x="10" y="70"/>
                      <a:pt x="12" y="56"/>
                    </a:cubicBezTo>
                    <a:cubicBezTo>
                      <a:pt x="12" y="49"/>
                      <a:pt x="13" y="41"/>
                      <a:pt x="13" y="35"/>
                    </a:cubicBezTo>
                    <a:cubicBezTo>
                      <a:pt x="13" y="28"/>
                      <a:pt x="12" y="22"/>
                      <a:pt x="11" y="17"/>
                    </a:cubicBezTo>
                    <a:cubicBezTo>
                      <a:pt x="10" y="14"/>
                      <a:pt x="10" y="12"/>
                      <a:pt x="9" y="10"/>
                    </a:cubicBezTo>
                    <a:cubicBezTo>
                      <a:pt x="8" y="8"/>
                      <a:pt x="7" y="6"/>
                      <a:pt x="7" y="4"/>
                    </a:cubicBezTo>
                    <a:cubicBezTo>
                      <a:pt x="6" y="3"/>
                      <a:pt x="5" y="2"/>
                      <a:pt x="5" y="1"/>
                    </a:cubicBezTo>
                    <a:cubicBezTo>
                      <a:pt x="4" y="1"/>
                      <a:pt x="4" y="0"/>
                      <a:pt x="4" y="0"/>
                    </a:cubicBezTo>
                    <a:cubicBezTo>
                      <a:pt x="4" y="0"/>
                      <a:pt x="4" y="0"/>
                      <a:pt x="5" y="1"/>
                    </a:cubicBezTo>
                    <a:cubicBezTo>
                      <a:pt x="6" y="1"/>
                      <a:pt x="7" y="2"/>
                      <a:pt x="8" y="3"/>
                    </a:cubicBezTo>
                    <a:cubicBezTo>
                      <a:pt x="9" y="5"/>
                      <a:pt x="11" y="6"/>
                      <a:pt x="12" y="8"/>
                    </a:cubicBezTo>
                    <a:cubicBezTo>
                      <a:pt x="14" y="10"/>
                      <a:pt x="15" y="12"/>
                      <a:pt x="17" y="14"/>
                    </a:cubicBezTo>
                    <a:cubicBezTo>
                      <a:pt x="20" y="19"/>
                      <a:pt x="23" y="25"/>
                      <a:pt x="25" y="32"/>
                    </a:cubicBezTo>
                    <a:cubicBezTo>
                      <a:pt x="28" y="39"/>
                      <a:pt x="30" y="47"/>
                      <a:pt x="32" y="54"/>
                    </a:cubicBezTo>
                    <a:cubicBezTo>
                      <a:pt x="36" y="69"/>
                      <a:pt x="38" y="84"/>
                      <a:pt x="39" y="96"/>
                    </a:cubicBezTo>
                    <a:cubicBezTo>
                      <a:pt x="40" y="102"/>
                      <a:pt x="40" y="107"/>
                      <a:pt x="41" y="110"/>
                    </a:cubicBezTo>
                    <a:cubicBezTo>
                      <a:pt x="41" y="112"/>
                      <a:pt x="41" y="113"/>
                      <a:pt x="41" y="114"/>
                    </a:cubicBezTo>
                    <a:cubicBezTo>
                      <a:pt x="41" y="115"/>
                      <a:pt x="41" y="116"/>
                      <a:pt x="41" y="116"/>
                    </a:cubicBezTo>
                    <a:lnTo>
                      <a:pt x="0" y="11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358"/>
              <p:cNvSpPr/>
              <p:nvPr/>
            </p:nvSpPr>
            <p:spPr bwMode="auto">
              <a:xfrm>
                <a:off x="4120" y="3654"/>
                <a:ext cx="33" cy="50"/>
              </a:xfrm>
              <a:custGeom>
                <a:avLst/>
                <a:gdLst>
                  <a:gd name="T0" fmla="*/ 4 w 19"/>
                  <a:gd name="T1" fmla="*/ 0 h 27"/>
                  <a:gd name="T2" fmla="*/ 9 w 19"/>
                  <a:gd name="T3" fmla="*/ 4 h 27"/>
                  <a:gd name="T4" fmla="*/ 14 w 19"/>
                  <a:gd name="T5" fmla="*/ 0 h 27"/>
                  <a:gd name="T6" fmla="*/ 9 w 19"/>
                  <a:gd name="T7" fmla="*/ 27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8" y="0"/>
                      <a:pt x="7" y="4"/>
                      <a:pt x="9" y="4"/>
                    </a:cubicBezTo>
                    <a:cubicBezTo>
                      <a:pt x="12" y="4"/>
                      <a:pt x="11" y="0"/>
                      <a:pt x="14" y="0"/>
                    </a:cubicBezTo>
                    <a:cubicBezTo>
                      <a:pt x="18" y="0"/>
                      <a:pt x="19" y="7"/>
                      <a:pt x="9" y="27"/>
                    </a:cubicBezTo>
                    <a:cubicBezTo>
                      <a:pt x="0" y="6"/>
                      <a:pt x="1" y="0"/>
                      <a:pt x="4"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359"/>
              <p:cNvSpPr/>
              <p:nvPr/>
            </p:nvSpPr>
            <p:spPr bwMode="auto">
              <a:xfrm>
                <a:off x="4136" y="3657"/>
                <a:ext cx="44" cy="47"/>
              </a:xfrm>
              <a:custGeom>
                <a:avLst/>
                <a:gdLst>
                  <a:gd name="T0" fmla="*/ 16 w 25"/>
                  <a:gd name="T1" fmla="*/ 2 h 25"/>
                  <a:gd name="T2" fmla="*/ 17 w 25"/>
                  <a:gd name="T3" fmla="*/ 8 h 25"/>
                  <a:gd name="T4" fmla="*/ 23 w 25"/>
                  <a:gd name="T5" fmla="*/ 10 h 25"/>
                  <a:gd name="T6" fmla="*/ 0 w 25"/>
                  <a:gd name="T7" fmla="*/ 25 h 25"/>
                  <a:gd name="T8" fmla="*/ 16 w 25"/>
                  <a:gd name="T9" fmla="*/ 2 h 25"/>
                </a:gdLst>
                <a:ahLst/>
                <a:cxnLst>
                  <a:cxn ang="0">
                    <a:pos x="T0" y="T1"/>
                  </a:cxn>
                  <a:cxn ang="0">
                    <a:pos x="T2" y="T3"/>
                  </a:cxn>
                  <a:cxn ang="0">
                    <a:pos x="T4" y="T5"/>
                  </a:cxn>
                  <a:cxn ang="0">
                    <a:pos x="T6" y="T7"/>
                  </a:cxn>
                  <a:cxn ang="0">
                    <a:pos x="T8" y="T9"/>
                  </a:cxn>
                </a:cxnLst>
                <a:rect l="0" t="0" r="r" b="b"/>
                <a:pathLst>
                  <a:path w="25" h="25">
                    <a:moveTo>
                      <a:pt x="16" y="2"/>
                    </a:moveTo>
                    <a:cubicBezTo>
                      <a:pt x="18" y="5"/>
                      <a:pt x="15" y="7"/>
                      <a:pt x="17" y="8"/>
                    </a:cubicBezTo>
                    <a:cubicBezTo>
                      <a:pt x="18" y="10"/>
                      <a:pt x="20" y="7"/>
                      <a:pt x="23" y="10"/>
                    </a:cubicBezTo>
                    <a:cubicBezTo>
                      <a:pt x="25" y="12"/>
                      <a:pt x="21" y="17"/>
                      <a:pt x="0" y="25"/>
                    </a:cubicBezTo>
                    <a:cubicBezTo>
                      <a:pt x="8" y="3"/>
                      <a:pt x="13" y="0"/>
                      <a:pt x="16" y="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360"/>
              <p:cNvSpPr/>
              <p:nvPr/>
            </p:nvSpPr>
            <p:spPr bwMode="auto">
              <a:xfrm>
                <a:off x="4136" y="3685"/>
                <a:ext cx="47" cy="36"/>
              </a:xfrm>
              <a:custGeom>
                <a:avLst/>
                <a:gdLst>
                  <a:gd name="T0" fmla="*/ 27 w 27"/>
                  <a:gd name="T1" fmla="*/ 5 h 19"/>
                  <a:gd name="T2" fmla="*/ 24 w 27"/>
                  <a:gd name="T3" fmla="*/ 10 h 19"/>
                  <a:gd name="T4" fmla="*/ 27 w 27"/>
                  <a:gd name="T5" fmla="*/ 15 h 19"/>
                  <a:gd name="T6" fmla="*/ 0 w 27"/>
                  <a:gd name="T7" fmla="*/ 10 h 19"/>
                  <a:gd name="T8" fmla="*/ 27 w 27"/>
                  <a:gd name="T9" fmla="*/ 5 h 19"/>
                </a:gdLst>
                <a:ahLst/>
                <a:cxnLst>
                  <a:cxn ang="0">
                    <a:pos x="T0" y="T1"/>
                  </a:cxn>
                  <a:cxn ang="0">
                    <a:pos x="T2" y="T3"/>
                  </a:cxn>
                  <a:cxn ang="0">
                    <a:pos x="T4" y="T5"/>
                  </a:cxn>
                  <a:cxn ang="0">
                    <a:pos x="T6" y="T7"/>
                  </a:cxn>
                  <a:cxn ang="0">
                    <a:pos x="T8" y="T9"/>
                  </a:cxn>
                </a:cxnLst>
                <a:rect l="0" t="0" r="r" b="b"/>
                <a:pathLst>
                  <a:path w="27" h="19">
                    <a:moveTo>
                      <a:pt x="27" y="5"/>
                    </a:moveTo>
                    <a:cubicBezTo>
                      <a:pt x="27" y="8"/>
                      <a:pt x="24" y="7"/>
                      <a:pt x="24" y="10"/>
                    </a:cubicBezTo>
                    <a:cubicBezTo>
                      <a:pt x="24" y="12"/>
                      <a:pt x="27" y="11"/>
                      <a:pt x="27" y="15"/>
                    </a:cubicBezTo>
                    <a:cubicBezTo>
                      <a:pt x="27" y="18"/>
                      <a:pt x="20" y="19"/>
                      <a:pt x="0" y="10"/>
                    </a:cubicBezTo>
                    <a:cubicBezTo>
                      <a:pt x="21" y="0"/>
                      <a:pt x="27" y="1"/>
                      <a:pt x="27" y="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361"/>
              <p:cNvSpPr/>
              <p:nvPr/>
            </p:nvSpPr>
            <p:spPr bwMode="auto">
              <a:xfrm>
                <a:off x="4136" y="3704"/>
                <a:ext cx="44" cy="45"/>
              </a:xfrm>
              <a:custGeom>
                <a:avLst/>
                <a:gdLst>
                  <a:gd name="T0" fmla="*/ 23 w 25"/>
                  <a:gd name="T1" fmla="*/ 15 h 24"/>
                  <a:gd name="T2" fmla="*/ 17 w 25"/>
                  <a:gd name="T3" fmla="*/ 16 h 24"/>
                  <a:gd name="T4" fmla="*/ 16 w 25"/>
                  <a:gd name="T5" fmla="*/ 22 h 24"/>
                  <a:gd name="T6" fmla="*/ 0 w 25"/>
                  <a:gd name="T7" fmla="*/ 0 h 24"/>
                  <a:gd name="T8" fmla="*/ 23 w 25"/>
                  <a:gd name="T9" fmla="*/ 15 h 24"/>
                </a:gdLst>
                <a:ahLst/>
                <a:cxnLst>
                  <a:cxn ang="0">
                    <a:pos x="T0" y="T1"/>
                  </a:cxn>
                  <a:cxn ang="0">
                    <a:pos x="T2" y="T3"/>
                  </a:cxn>
                  <a:cxn ang="0">
                    <a:pos x="T4" y="T5"/>
                  </a:cxn>
                  <a:cxn ang="0">
                    <a:pos x="T6" y="T7"/>
                  </a:cxn>
                  <a:cxn ang="0">
                    <a:pos x="T8" y="T9"/>
                  </a:cxn>
                </a:cxnLst>
                <a:rect l="0" t="0" r="r" b="b"/>
                <a:pathLst>
                  <a:path w="25" h="24">
                    <a:moveTo>
                      <a:pt x="23" y="15"/>
                    </a:moveTo>
                    <a:cubicBezTo>
                      <a:pt x="20" y="17"/>
                      <a:pt x="18" y="14"/>
                      <a:pt x="17" y="16"/>
                    </a:cubicBezTo>
                    <a:cubicBezTo>
                      <a:pt x="15" y="18"/>
                      <a:pt x="18" y="20"/>
                      <a:pt x="16" y="22"/>
                    </a:cubicBezTo>
                    <a:cubicBezTo>
                      <a:pt x="13" y="24"/>
                      <a:pt x="8" y="21"/>
                      <a:pt x="0" y="0"/>
                    </a:cubicBezTo>
                    <a:cubicBezTo>
                      <a:pt x="22" y="8"/>
                      <a:pt x="25" y="12"/>
                      <a:pt x="23"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362"/>
              <p:cNvSpPr/>
              <p:nvPr/>
            </p:nvSpPr>
            <p:spPr bwMode="auto">
              <a:xfrm>
                <a:off x="4120" y="3704"/>
                <a:ext cx="33" cy="49"/>
              </a:xfrm>
              <a:custGeom>
                <a:avLst/>
                <a:gdLst>
                  <a:gd name="T0" fmla="*/ 14 w 19"/>
                  <a:gd name="T1" fmla="*/ 26 h 26"/>
                  <a:gd name="T2" fmla="*/ 9 w 19"/>
                  <a:gd name="T3" fmla="*/ 23 h 26"/>
                  <a:gd name="T4" fmla="*/ 4 w 19"/>
                  <a:gd name="T5" fmla="*/ 26 h 26"/>
                  <a:gd name="T6" fmla="*/ 9 w 19"/>
                  <a:gd name="T7" fmla="*/ 0 h 26"/>
                  <a:gd name="T8" fmla="*/ 14 w 19"/>
                  <a:gd name="T9" fmla="*/ 26 h 26"/>
                </a:gdLst>
                <a:ahLst/>
                <a:cxnLst>
                  <a:cxn ang="0">
                    <a:pos x="T0" y="T1"/>
                  </a:cxn>
                  <a:cxn ang="0">
                    <a:pos x="T2" y="T3"/>
                  </a:cxn>
                  <a:cxn ang="0">
                    <a:pos x="T4" y="T5"/>
                  </a:cxn>
                  <a:cxn ang="0">
                    <a:pos x="T6" y="T7"/>
                  </a:cxn>
                  <a:cxn ang="0">
                    <a:pos x="T8" y="T9"/>
                  </a:cxn>
                </a:cxnLst>
                <a:rect l="0" t="0" r="r" b="b"/>
                <a:pathLst>
                  <a:path w="19" h="26">
                    <a:moveTo>
                      <a:pt x="14" y="26"/>
                    </a:moveTo>
                    <a:cubicBezTo>
                      <a:pt x="11" y="26"/>
                      <a:pt x="12" y="23"/>
                      <a:pt x="9" y="23"/>
                    </a:cubicBezTo>
                    <a:cubicBezTo>
                      <a:pt x="7" y="23"/>
                      <a:pt x="8" y="26"/>
                      <a:pt x="4" y="26"/>
                    </a:cubicBezTo>
                    <a:cubicBezTo>
                      <a:pt x="1" y="26"/>
                      <a:pt x="0" y="20"/>
                      <a:pt x="9" y="0"/>
                    </a:cubicBezTo>
                    <a:cubicBezTo>
                      <a:pt x="19" y="20"/>
                      <a:pt x="18" y="26"/>
                      <a:pt x="14" y="2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363"/>
              <p:cNvSpPr/>
              <p:nvPr/>
            </p:nvSpPr>
            <p:spPr bwMode="auto">
              <a:xfrm>
                <a:off x="4093" y="3704"/>
                <a:ext cx="43" cy="45"/>
              </a:xfrm>
              <a:custGeom>
                <a:avLst/>
                <a:gdLst>
                  <a:gd name="T0" fmla="*/ 9 w 24"/>
                  <a:gd name="T1" fmla="*/ 22 h 24"/>
                  <a:gd name="T2" fmla="*/ 8 w 24"/>
                  <a:gd name="T3" fmla="*/ 16 h 24"/>
                  <a:gd name="T4" fmla="*/ 2 w 24"/>
                  <a:gd name="T5" fmla="*/ 15 h 24"/>
                  <a:gd name="T6" fmla="*/ 24 w 24"/>
                  <a:gd name="T7" fmla="*/ 0 h 24"/>
                  <a:gd name="T8" fmla="*/ 9 w 24"/>
                  <a:gd name="T9" fmla="*/ 22 h 24"/>
                </a:gdLst>
                <a:ahLst/>
                <a:cxnLst>
                  <a:cxn ang="0">
                    <a:pos x="T0" y="T1"/>
                  </a:cxn>
                  <a:cxn ang="0">
                    <a:pos x="T2" y="T3"/>
                  </a:cxn>
                  <a:cxn ang="0">
                    <a:pos x="T4" y="T5"/>
                  </a:cxn>
                  <a:cxn ang="0">
                    <a:pos x="T6" y="T7"/>
                  </a:cxn>
                  <a:cxn ang="0">
                    <a:pos x="T8" y="T9"/>
                  </a:cxn>
                </a:cxnLst>
                <a:rect l="0" t="0" r="r" b="b"/>
                <a:pathLst>
                  <a:path w="24" h="24">
                    <a:moveTo>
                      <a:pt x="9" y="22"/>
                    </a:moveTo>
                    <a:cubicBezTo>
                      <a:pt x="7" y="20"/>
                      <a:pt x="10" y="18"/>
                      <a:pt x="8" y="16"/>
                    </a:cubicBezTo>
                    <a:cubicBezTo>
                      <a:pt x="7" y="14"/>
                      <a:pt x="5" y="17"/>
                      <a:pt x="2" y="15"/>
                    </a:cubicBezTo>
                    <a:cubicBezTo>
                      <a:pt x="0" y="12"/>
                      <a:pt x="4" y="7"/>
                      <a:pt x="24" y="0"/>
                    </a:cubicBezTo>
                    <a:cubicBezTo>
                      <a:pt x="17" y="21"/>
                      <a:pt x="12" y="24"/>
                      <a:pt x="9"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364"/>
              <p:cNvSpPr/>
              <p:nvPr/>
            </p:nvSpPr>
            <p:spPr bwMode="auto">
              <a:xfrm>
                <a:off x="4090" y="3685"/>
                <a:ext cx="46" cy="36"/>
              </a:xfrm>
              <a:custGeom>
                <a:avLst/>
                <a:gdLst>
                  <a:gd name="T0" fmla="*/ 0 w 26"/>
                  <a:gd name="T1" fmla="*/ 15 h 19"/>
                  <a:gd name="T2" fmla="*/ 3 w 26"/>
                  <a:gd name="T3" fmla="*/ 10 h 19"/>
                  <a:gd name="T4" fmla="*/ 0 w 26"/>
                  <a:gd name="T5" fmla="*/ 5 h 19"/>
                  <a:gd name="T6" fmla="*/ 26 w 26"/>
                  <a:gd name="T7" fmla="*/ 10 h 19"/>
                  <a:gd name="T8" fmla="*/ 0 w 26"/>
                  <a:gd name="T9" fmla="*/ 15 h 19"/>
                </a:gdLst>
                <a:ahLst/>
                <a:cxnLst>
                  <a:cxn ang="0">
                    <a:pos x="T0" y="T1"/>
                  </a:cxn>
                  <a:cxn ang="0">
                    <a:pos x="T2" y="T3"/>
                  </a:cxn>
                  <a:cxn ang="0">
                    <a:pos x="T4" y="T5"/>
                  </a:cxn>
                  <a:cxn ang="0">
                    <a:pos x="T6" y="T7"/>
                  </a:cxn>
                  <a:cxn ang="0">
                    <a:pos x="T8" y="T9"/>
                  </a:cxn>
                </a:cxnLst>
                <a:rect l="0" t="0" r="r" b="b"/>
                <a:pathLst>
                  <a:path w="26" h="19">
                    <a:moveTo>
                      <a:pt x="0" y="15"/>
                    </a:moveTo>
                    <a:cubicBezTo>
                      <a:pt x="0" y="11"/>
                      <a:pt x="3" y="12"/>
                      <a:pt x="3" y="10"/>
                    </a:cubicBezTo>
                    <a:cubicBezTo>
                      <a:pt x="3" y="7"/>
                      <a:pt x="0" y="8"/>
                      <a:pt x="0" y="5"/>
                    </a:cubicBezTo>
                    <a:cubicBezTo>
                      <a:pt x="0" y="1"/>
                      <a:pt x="7" y="0"/>
                      <a:pt x="26" y="10"/>
                    </a:cubicBezTo>
                    <a:cubicBezTo>
                      <a:pt x="6" y="19"/>
                      <a:pt x="0" y="18"/>
                      <a:pt x="0"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365"/>
              <p:cNvSpPr/>
              <p:nvPr/>
            </p:nvSpPr>
            <p:spPr bwMode="auto">
              <a:xfrm>
                <a:off x="4093" y="3657"/>
                <a:ext cx="43" cy="47"/>
              </a:xfrm>
              <a:custGeom>
                <a:avLst/>
                <a:gdLst>
                  <a:gd name="T0" fmla="*/ 2 w 24"/>
                  <a:gd name="T1" fmla="*/ 10 h 25"/>
                  <a:gd name="T2" fmla="*/ 8 w 24"/>
                  <a:gd name="T3" fmla="*/ 8 h 25"/>
                  <a:gd name="T4" fmla="*/ 9 w 24"/>
                  <a:gd name="T5" fmla="*/ 2 h 25"/>
                  <a:gd name="T6" fmla="*/ 24 w 24"/>
                  <a:gd name="T7" fmla="*/ 25 h 25"/>
                  <a:gd name="T8" fmla="*/ 2 w 24"/>
                  <a:gd name="T9" fmla="*/ 10 h 25"/>
                </a:gdLst>
                <a:ahLst/>
                <a:cxnLst>
                  <a:cxn ang="0">
                    <a:pos x="T0" y="T1"/>
                  </a:cxn>
                  <a:cxn ang="0">
                    <a:pos x="T2" y="T3"/>
                  </a:cxn>
                  <a:cxn ang="0">
                    <a:pos x="T4" y="T5"/>
                  </a:cxn>
                  <a:cxn ang="0">
                    <a:pos x="T6" y="T7"/>
                  </a:cxn>
                  <a:cxn ang="0">
                    <a:pos x="T8" y="T9"/>
                  </a:cxn>
                </a:cxnLst>
                <a:rect l="0" t="0" r="r" b="b"/>
                <a:pathLst>
                  <a:path w="24" h="25">
                    <a:moveTo>
                      <a:pt x="2" y="10"/>
                    </a:moveTo>
                    <a:cubicBezTo>
                      <a:pt x="5" y="7"/>
                      <a:pt x="7" y="10"/>
                      <a:pt x="8" y="8"/>
                    </a:cubicBezTo>
                    <a:cubicBezTo>
                      <a:pt x="10" y="7"/>
                      <a:pt x="7" y="5"/>
                      <a:pt x="9" y="2"/>
                    </a:cubicBezTo>
                    <a:cubicBezTo>
                      <a:pt x="12" y="0"/>
                      <a:pt x="17" y="4"/>
                      <a:pt x="24" y="25"/>
                    </a:cubicBezTo>
                    <a:cubicBezTo>
                      <a:pt x="3" y="17"/>
                      <a:pt x="0" y="12"/>
                      <a:pt x="2"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Oval 366"/>
              <p:cNvSpPr>
                <a:spLocks noChangeArrowheads="1"/>
              </p:cNvSpPr>
              <p:nvPr/>
            </p:nvSpPr>
            <p:spPr bwMode="auto">
              <a:xfrm>
                <a:off x="4114" y="3682"/>
                <a:ext cx="45" cy="4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367"/>
              <p:cNvSpPr/>
              <p:nvPr/>
            </p:nvSpPr>
            <p:spPr bwMode="auto">
              <a:xfrm>
                <a:off x="4240" y="3665"/>
                <a:ext cx="34" cy="50"/>
              </a:xfrm>
              <a:custGeom>
                <a:avLst/>
                <a:gdLst>
                  <a:gd name="T0" fmla="*/ 4 w 19"/>
                  <a:gd name="T1" fmla="*/ 0 h 27"/>
                  <a:gd name="T2" fmla="*/ 9 w 19"/>
                  <a:gd name="T3" fmla="*/ 4 h 27"/>
                  <a:gd name="T4" fmla="*/ 14 w 19"/>
                  <a:gd name="T5" fmla="*/ 0 h 27"/>
                  <a:gd name="T6" fmla="*/ 9 w 19"/>
                  <a:gd name="T7" fmla="*/ 27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8" y="0"/>
                      <a:pt x="7" y="4"/>
                      <a:pt x="9" y="4"/>
                    </a:cubicBezTo>
                    <a:cubicBezTo>
                      <a:pt x="11" y="4"/>
                      <a:pt x="11" y="0"/>
                      <a:pt x="14" y="0"/>
                    </a:cubicBezTo>
                    <a:cubicBezTo>
                      <a:pt x="18" y="1"/>
                      <a:pt x="19" y="7"/>
                      <a:pt x="9" y="27"/>
                    </a:cubicBezTo>
                    <a:cubicBezTo>
                      <a:pt x="0" y="6"/>
                      <a:pt x="1" y="1"/>
                      <a:pt x="4"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368"/>
              <p:cNvSpPr/>
              <p:nvPr/>
            </p:nvSpPr>
            <p:spPr bwMode="auto">
              <a:xfrm>
                <a:off x="4256" y="3669"/>
                <a:ext cx="44" cy="46"/>
              </a:xfrm>
              <a:custGeom>
                <a:avLst/>
                <a:gdLst>
                  <a:gd name="T0" fmla="*/ 15 w 25"/>
                  <a:gd name="T1" fmla="*/ 3 h 25"/>
                  <a:gd name="T2" fmla="*/ 17 w 25"/>
                  <a:gd name="T3" fmla="*/ 9 h 25"/>
                  <a:gd name="T4" fmla="*/ 22 w 25"/>
                  <a:gd name="T5" fmla="*/ 10 h 25"/>
                  <a:gd name="T6" fmla="*/ 0 w 25"/>
                  <a:gd name="T7" fmla="*/ 25 h 25"/>
                  <a:gd name="T8" fmla="*/ 15 w 25"/>
                  <a:gd name="T9" fmla="*/ 3 h 25"/>
                </a:gdLst>
                <a:ahLst/>
                <a:cxnLst>
                  <a:cxn ang="0">
                    <a:pos x="T0" y="T1"/>
                  </a:cxn>
                  <a:cxn ang="0">
                    <a:pos x="T2" y="T3"/>
                  </a:cxn>
                  <a:cxn ang="0">
                    <a:pos x="T4" y="T5"/>
                  </a:cxn>
                  <a:cxn ang="0">
                    <a:pos x="T6" y="T7"/>
                  </a:cxn>
                  <a:cxn ang="0">
                    <a:pos x="T8" y="T9"/>
                  </a:cxn>
                </a:cxnLst>
                <a:rect l="0" t="0" r="r" b="b"/>
                <a:pathLst>
                  <a:path w="25" h="25">
                    <a:moveTo>
                      <a:pt x="15" y="3"/>
                    </a:moveTo>
                    <a:cubicBezTo>
                      <a:pt x="18" y="5"/>
                      <a:pt x="15" y="7"/>
                      <a:pt x="17" y="9"/>
                    </a:cubicBezTo>
                    <a:cubicBezTo>
                      <a:pt x="18" y="10"/>
                      <a:pt x="20" y="7"/>
                      <a:pt x="22" y="10"/>
                    </a:cubicBezTo>
                    <a:cubicBezTo>
                      <a:pt x="25" y="12"/>
                      <a:pt x="21" y="18"/>
                      <a:pt x="0" y="25"/>
                    </a:cubicBezTo>
                    <a:cubicBezTo>
                      <a:pt x="8" y="3"/>
                      <a:pt x="13" y="0"/>
                      <a:pt x="15"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369"/>
              <p:cNvSpPr/>
              <p:nvPr/>
            </p:nvSpPr>
            <p:spPr bwMode="auto">
              <a:xfrm>
                <a:off x="4256" y="3697"/>
                <a:ext cx="48" cy="37"/>
              </a:xfrm>
              <a:custGeom>
                <a:avLst/>
                <a:gdLst>
                  <a:gd name="T0" fmla="*/ 27 w 27"/>
                  <a:gd name="T1" fmla="*/ 5 h 20"/>
                  <a:gd name="T2" fmla="*/ 23 w 27"/>
                  <a:gd name="T3" fmla="*/ 10 h 20"/>
                  <a:gd name="T4" fmla="*/ 27 w 27"/>
                  <a:gd name="T5" fmla="*/ 15 h 20"/>
                  <a:gd name="T6" fmla="*/ 0 w 27"/>
                  <a:gd name="T7" fmla="*/ 10 h 20"/>
                  <a:gd name="T8" fmla="*/ 27 w 27"/>
                  <a:gd name="T9" fmla="*/ 5 h 20"/>
                </a:gdLst>
                <a:ahLst/>
                <a:cxnLst>
                  <a:cxn ang="0">
                    <a:pos x="T0" y="T1"/>
                  </a:cxn>
                  <a:cxn ang="0">
                    <a:pos x="T2" y="T3"/>
                  </a:cxn>
                  <a:cxn ang="0">
                    <a:pos x="T4" y="T5"/>
                  </a:cxn>
                  <a:cxn ang="0">
                    <a:pos x="T6" y="T7"/>
                  </a:cxn>
                  <a:cxn ang="0">
                    <a:pos x="T8" y="T9"/>
                  </a:cxn>
                </a:cxnLst>
                <a:rect l="0" t="0" r="r" b="b"/>
                <a:pathLst>
                  <a:path w="27" h="20">
                    <a:moveTo>
                      <a:pt x="27" y="5"/>
                    </a:moveTo>
                    <a:cubicBezTo>
                      <a:pt x="27" y="8"/>
                      <a:pt x="23" y="8"/>
                      <a:pt x="23" y="10"/>
                    </a:cubicBezTo>
                    <a:cubicBezTo>
                      <a:pt x="23" y="12"/>
                      <a:pt x="27" y="11"/>
                      <a:pt x="27" y="15"/>
                    </a:cubicBezTo>
                    <a:cubicBezTo>
                      <a:pt x="26" y="18"/>
                      <a:pt x="20" y="20"/>
                      <a:pt x="0" y="10"/>
                    </a:cubicBezTo>
                    <a:cubicBezTo>
                      <a:pt x="21" y="0"/>
                      <a:pt x="26" y="1"/>
                      <a:pt x="27" y="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370"/>
              <p:cNvSpPr/>
              <p:nvPr/>
            </p:nvSpPr>
            <p:spPr bwMode="auto">
              <a:xfrm>
                <a:off x="4256" y="3715"/>
                <a:ext cx="44" cy="45"/>
              </a:xfrm>
              <a:custGeom>
                <a:avLst/>
                <a:gdLst>
                  <a:gd name="T0" fmla="*/ 22 w 25"/>
                  <a:gd name="T1" fmla="*/ 15 h 24"/>
                  <a:gd name="T2" fmla="*/ 17 w 25"/>
                  <a:gd name="T3" fmla="*/ 16 h 24"/>
                  <a:gd name="T4" fmla="*/ 15 w 25"/>
                  <a:gd name="T5" fmla="*/ 22 h 24"/>
                  <a:gd name="T6" fmla="*/ 0 w 25"/>
                  <a:gd name="T7" fmla="*/ 0 h 24"/>
                  <a:gd name="T8" fmla="*/ 22 w 25"/>
                  <a:gd name="T9" fmla="*/ 15 h 24"/>
                </a:gdLst>
                <a:ahLst/>
                <a:cxnLst>
                  <a:cxn ang="0">
                    <a:pos x="T0" y="T1"/>
                  </a:cxn>
                  <a:cxn ang="0">
                    <a:pos x="T2" y="T3"/>
                  </a:cxn>
                  <a:cxn ang="0">
                    <a:pos x="T4" y="T5"/>
                  </a:cxn>
                  <a:cxn ang="0">
                    <a:pos x="T6" y="T7"/>
                  </a:cxn>
                  <a:cxn ang="0">
                    <a:pos x="T8" y="T9"/>
                  </a:cxn>
                </a:cxnLst>
                <a:rect l="0" t="0" r="r" b="b"/>
                <a:pathLst>
                  <a:path w="25" h="24">
                    <a:moveTo>
                      <a:pt x="22" y="15"/>
                    </a:moveTo>
                    <a:cubicBezTo>
                      <a:pt x="20" y="17"/>
                      <a:pt x="18" y="15"/>
                      <a:pt x="17" y="16"/>
                    </a:cubicBezTo>
                    <a:cubicBezTo>
                      <a:pt x="15" y="18"/>
                      <a:pt x="18" y="20"/>
                      <a:pt x="15" y="22"/>
                    </a:cubicBezTo>
                    <a:cubicBezTo>
                      <a:pt x="13" y="24"/>
                      <a:pt x="7" y="21"/>
                      <a:pt x="0" y="0"/>
                    </a:cubicBezTo>
                    <a:cubicBezTo>
                      <a:pt x="22" y="8"/>
                      <a:pt x="25" y="12"/>
                      <a:pt x="22"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371"/>
              <p:cNvSpPr/>
              <p:nvPr/>
            </p:nvSpPr>
            <p:spPr bwMode="auto">
              <a:xfrm>
                <a:off x="4240" y="3715"/>
                <a:ext cx="34" cy="49"/>
              </a:xfrm>
              <a:custGeom>
                <a:avLst/>
                <a:gdLst>
                  <a:gd name="T0" fmla="*/ 14 w 19"/>
                  <a:gd name="T1" fmla="*/ 26 h 26"/>
                  <a:gd name="T2" fmla="*/ 9 w 19"/>
                  <a:gd name="T3" fmla="*/ 23 h 26"/>
                  <a:gd name="T4" fmla="*/ 4 w 19"/>
                  <a:gd name="T5" fmla="*/ 26 h 26"/>
                  <a:gd name="T6" fmla="*/ 9 w 19"/>
                  <a:gd name="T7" fmla="*/ 0 h 26"/>
                  <a:gd name="T8" fmla="*/ 14 w 19"/>
                  <a:gd name="T9" fmla="*/ 26 h 26"/>
                </a:gdLst>
                <a:ahLst/>
                <a:cxnLst>
                  <a:cxn ang="0">
                    <a:pos x="T0" y="T1"/>
                  </a:cxn>
                  <a:cxn ang="0">
                    <a:pos x="T2" y="T3"/>
                  </a:cxn>
                  <a:cxn ang="0">
                    <a:pos x="T4" y="T5"/>
                  </a:cxn>
                  <a:cxn ang="0">
                    <a:pos x="T6" y="T7"/>
                  </a:cxn>
                  <a:cxn ang="0">
                    <a:pos x="T8" y="T9"/>
                  </a:cxn>
                </a:cxnLst>
                <a:rect l="0" t="0" r="r" b="b"/>
                <a:pathLst>
                  <a:path w="19" h="26">
                    <a:moveTo>
                      <a:pt x="14" y="26"/>
                    </a:moveTo>
                    <a:cubicBezTo>
                      <a:pt x="11" y="26"/>
                      <a:pt x="11" y="23"/>
                      <a:pt x="9" y="23"/>
                    </a:cubicBezTo>
                    <a:cubicBezTo>
                      <a:pt x="7" y="23"/>
                      <a:pt x="8" y="26"/>
                      <a:pt x="4" y="26"/>
                    </a:cubicBezTo>
                    <a:cubicBezTo>
                      <a:pt x="1" y="26"/>
                      <a:pt x="0" y="20"/>
                      <a:pt x="9" y="0"/>
                    </a:cubicBezTo>
                    <a:cubicBezTo>
                      <a:pt x="19" y="21"/>
                      <a:pt x="18" y="26"/>
                      <a:pt x="14" y="2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372"/>
              <p:cNvSpPr/>
              <p:nvPr/>
            </p:nvSpPr>
            <p:spPr bwMode="auto">
              <a:xfrm>
                <a:off x="4214" y="3715"/>
                <a:ext cx="42" cy="45"/>
              </a:xfrm>
              <a:custGeom>
                <a:avLst/>
                <a:gdLst>
                  <a:gd name="T0" fmla="*/ 9 w 24"/>
                  <a:gd name="T1" fmla="*/ 22 h 24"/>
                  <a:gd name="T2" fmla="*/ 8 w 24"/>
                  <a:gd name="T3" fmla="*/ 16 h 24"/>
                  <a:gd name="T4" fmla="*/ 2 w 24"/>
                  <a:gd name="T5" fmla="*/ 15 h 24"/>
                  <a:gd name="T6" fmla="*/ 24 w 24"/>
                  <a:gd name="T7" fmla="*/ 0 h 24"/>
                  <a:gd name="T8" fmla="*/ 9 w 24"/>
                  <a:gd name="T9" fmla="*/ 22 h 24"/>
                </a:gdLst>
                <a:ahLst/>
                <a:cxnLst>
                  <a:cxn ang="0">
                    <a:pos x="T0" y="T1"/>
                  </a:cxn>
                  <a:cxn ang="0">
                    <a:pos x="T2" y="T3"/>
                  </a:cxn>
                  <a:cxn ang="0">
                    <a:pos x="T4" y="T5"/>
                  </a:cxn>
                  <a:cxn ang="0">
                    <a:pos x="T6" y="T7"/>
                  </a:cxn>
                  <a:cxn ang="0">
                    <a:pos x="T8" y="T9"/>
                  </a:cxn>
                </a:cxnLst>
                <a:rect l="0" t="0" r="r" b="b"/>
                <a:pathLst>
                  <a:path w="24" h="24">
                    <a:moveTo>
                      <a:pt x="9" y="22"/>
                    </a:moveTo>
                    <a:cubicBezTo>
                      <a:pt x="7" y="20"/>
                      <a:pt x="10" y="18"/>
                      <a:pt x="8" y="16"/>
                    </a:cubicBezTo>
                    <a:cubicBezTo>
                      <a:pt x="6" y="15"/>
                      <a:pt x="4" y="17"/>
                      <a:pt x="2" y="15"/>
                    </a:cubicBezTo>
                    <a:cubicBezTo>
                      <a:pt x="0" y="12"/>
                      <a:pt x="3" y="7"/>
                      <a:pt x="24" y="0"/>
                    </a:cubicBezTo>
                    <a:cubicBezTo>
                      <a:pt x="16" y="21"/>
                      <a:pt x="12" y="24"/>
                      <a:pt x="9"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373"/>
              <p:cNvSpPr/>
              <p:nvPr/>
            </p:nvSpPr>
            <p:spPr bwMode="auto">
              <a:xfrm>
                <a:off x="4210" y="3697"/>
                <a:ext cx="46" cy="35"/>
              </a:xfrm>
              <a:custGeom>
                <a:avLst/>
                <a:gdLst>
                  <a:gd name="T0" fmla="*/ 0 w 26"/>
                  <a:gd name="T1" fmla="*/ 15 h 19"/>
                  <a:gd name="T2" fmla="*/ 3 w 26"/>
                  <a:gd name="T3" fmla="*/ 10 h 19"/>
                  <a:gd name="T4" fmla="*/ 0 w 26"/>
                  <a:gd name="T5" fmla="*/ 5 h 19"/>
                  <a:gd name="T6" fmla="*/ 26 w 26"/>
                  <a:gd name="T7" fmla="*/ 10 h 19"/>
                  <a:gd name="T8" fmla="*/ 0 w 26"/>
                  <a:gd name="T9" fmla="*/ 15 h 19"/>
                </a:gdLst>
                <a:ahLst/>
                <a:cxnLst>
                  <a:cxn ang="0">
                    <a:pos x="T0" y="T1"/>
                  </a:cxn>
                  <a:cxn ang="0">
                    <a:pos x="T2" y="T3"/>
                  </a:cxn>
                  <a:cxn ang="0">
                    <a:pos x="T4" y="T5"/>
                  </a:cxn>
                  <a:cxn ang="0">
                    <a:pos x="T6" y="T7"/>
                  </a:cxn>
                  <a:cxn ang="0">
                    <a:pos x="T8" y="T9"/>
                  </a:cxn>
                </a:cxnLst>
                <a:rect l="0" t="0" r="r" b="b"/>
                <a:pathLst>
                  <a:path w="26" h="19">
                    <a:moveTo>
                      <a:pt x="0" y="15"/>
                    </a:moveTo>
                    <a:cubicBezTo>
                      <a:pt x="0" y="11"/>
                      <a:pt x="3" y="12"/>
                      <a:pt x="3" y="10"/>
                    </a:cubicBezTo>
                    <a:cubicBezTo>
                      <a:pt x="3" y="8"/>
                      <a:pt x="0" y="8"/>
                      <a:pt x="0" y="5"/>
                    </a:cubicBezTo>
                    <a:cubicBezTo>
                      <a:pt x="0" y="1"/>
                      <a:pt x="6" y="0"/>
                      <a:pt x="26" y="10"/>
                    </a:cubicBezTo>
                    <a:cubicBezTo>
                      <a:pt x="5" y="19"/>
                      <a:pt x="0" y="18"/>
                      <a:pt x="0"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374"/>
              <p:cNvSpPr/>
              <p:nvPr/>
            </p:nvSpPr>
            <p:spPr bwMode="auto">
              <a:xfrm>
                <a:off x="4214" y="3669"/>
                <a:ext cx="42" cy="46"/>
              </a:xfrm>
              <a:custGeom>
                <a:avLst/>
                <a:gdLst>
                  <a:gd name="T0" fmla="*/ 2 w 24"/>
                  <a:gd name="T1" fmla="*/ 10 h 25"/>
                  <a:gd name="T2" fmla="*/ 8 w 24"/>
                  <a:gd name="T3" fmla="*/ 9 h 25"/>
                  <a:gd name="T4" fmla="*/ 9 w 24"/>
                  <a:gd name="T5" fmla="*/ 3 h 25"/>
                  <a:gd name="T6" fmla="*/ 24 w 24"/>
                  <a:gd name="T7" fmla="*/ 25 h 25"/>
                  <a:gd name="T8" fmla="*/ 2 w 24"/>
                  <a:gd name="T9" fmla="*/ 10 h 25"/>
                </a:gdLst>
                <a:ahLst/>
                <a:cxnLst>
                  <a:cxn ang="0">
                    <a:pos x="T0" y="T1"/>
                  </a:cxn>
                  <a:cxn ang="0">
                    <a:pos x="T2" y="T3"/>
                  </a:cxn>
                  <a:cxn ang="0">
                    <a:pos x="T4" y="T5"/>
                  </a:cxn>
                  <a:cxn ang="0">
                    <a:pos x="T6" y="T7"/>
                  </a:cxn>
                  <a:cxn ang="0">
                    <a:pos x="T8" y="T9"/>
                  </a:cxn>
                </a:cxnLst>
                <a:rect l="0" t="0" r="r" b="b"/>
                <a:pathLst>
                  <a:path w="24" h="25">
                    <a:moveTo>
                      <a:pt x="2" y="10"/>
                    </a:moveTo>
                    <a:cubicBezTo>
                      <a:pt x="4" y="7"/>
                      <a:pt x="6" y="10"/>
                      <a:pt x="8" y="9"/>
                    </a:cubicBezTo>
                    <a:cubicBezTo>
                      <a:pt x="10" y="7"/>
                      <a:pt x="7" y="5"/>
                      <a:pt x="9" y="3"/>
                    </a:cubicBezTo>
                    <a:cubicBezTo>
                      <a:pt x="12" y="0"/>
                      <a:pt x="17" y="4"/>
                      <a:pt x="24" y="25"/>
                    </a:cubicBezTo>
                    <a:cubicBezTo>
                      <a:pt x="3" y="17"/>
                      <a:pt x="0" y="12"/>
                      <a:pt x="2"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Oval 375"/>
              <p:cNvSpPr>
                <a:spLocks noChangeArrowheads="1"/>
              </p:cNvSpPr>
              <p:nvPr/>
            </p:nvSpPr>
            <p:spPr bwMode="auto">
              <a:xfrm>
                <a:off x="4235" y="3693"/>
                <a:ext cx="42" cy="4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376"/>
              <p:cNvSpPr/>
              <p:nvPr/>
            </p:nvSpPr>
            <p:spPr bwMode="auto">
              <a:xfrm>
                <a:off x="4377" y="3556"/>
                <a:ext cx="33" cy="49"/>
              </a:xfrm>
              <a:custGeom>
                <a:avLst/>
                <a:gdLst>
                  <a:gd name="T0" fmla="*/ 4 w 19"/>
                  <a:gd name="T1" fmla="*/ 0 h 26"/>
                  <a:gd name="T2" fmla="*/ 9 w 19"/>
                  <a:gd name="T3" fmla="*/ 3 h 26"/>
                  <a:gd name="T4" fmla="*/ 14 w 19"/>
                  <a:gd name="T5" fmla="*/ 0 h 26"/>
                  <a:gd name="T6" fmla="*/ 9 w 19"/>
                  <a:gd name="T7" fmla="*/ 26 h 26"/>
                  <a:gd name="T8" fmla="*/ 4 w 19"/>
                  <a:gd name="T9" fmla="*/ 0 h 26"/>
                </a:gdLst>
                <a:ahLst/>
                <a:cxnLst>
                  <a:cxn ang="0">
                    <a:pos x="T0" y="T1"/>
                  </a:cxn>
                  <a:cxn ang="0">
                    <a:pos x="T2" y="T3"/>
                  </a:cxn>
                  <a:cxn ang="0">
                    <a:pos x="T4" y="T5"/>
                  </a:cxn>
                  <a:cxn ang="0">
                    <a:pos x="T6" y="T7"/>
                  </a:cxn>
                  <a:cxn ang="0">
                    <a:pos x="T8" y="T9"/>
                  </a:cxn>
                </a:cxnLst>
                <a:rect l="0" t="0" r="r" b="b"/>
                <a:pathLst>
                  <a:path w="19" h="26">
                    <a:moveTo>
                      <a:pt x="4" y="0"/>
                    </a:moveTo>
                    <a:cubicBezTo>
                      <a:pt x="8" y="0"/>
                      <a:pt x="7" y="3"/>
                      <a:pt x="9" y="3"/>
                    </a:cubicBezTo>
                    <a:cubicBezTo>
                      <a:pt x="11" y="3"/>
                      <a:pt x="11" y="0"/>
                      <a:pt x="14" y="0"/>
                    </a:cubicBezTo>
                    <a:cubicBezTo>
                      <a:pt x="18" y="0"/>
                      <a:pt x="19" y="6"/>
                      <a:pt x="9" y="26"/>
                    </a:cubicBezTo>
                    <a:cubicBezTo>
                      <a:pt x="0" y="6"/>
                      <a:pt x="1" y="0"/>
                      <a:pt x="4"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377"/>
              <p:cNvSpPr/>
              <p:nvPr/>
            </p:nvSpPr>
            <p:spPr bwMode="auto">
              <a:xfrm>
                <a:off x="4393" y="3560"/>
                <a:ext cx="44" cy="45"/>
              </a:xfrm>
              <a:custGeom>
                <a:avLst/>
                <a:gdLst>
                  <a:gd name="T0" fmla="*/ 15 w 25"/>
                  <a:gd name="T1" fmla="*/ 2 h 24"/>
                  <a:gd name="T2" fmla="*/ 16 w 25"/>
                  <a:gd name="T3" fmla="*/ 8 h 24"/>
                  <a:gd name="T4" fmla="*/ 22 w 25"/>
                  <a:gd name="T5" fmla="*/ 9 h 24"/>
                  <a:gd name="T6" fmla="*/ 0 w 25"/>
                  <a:gd name="T7" fmla="*/ 24 h 24"/>
                  <a:gd name="T8" fmla="*/ 15 w 25"/>
                  <a:gd name="T9" fmla="*/ 2 h 24"/>
                </a:gdLst>
                <a:ahLst/>
                <a:cxnLst>
                  <a:cxn ang="0">
                    <a:pos x="T0" y="T1"/>
                  </a:cxn>
                  <a:cxn ang="0">
                    <a:pos x="T2" y="T3"/>
                  </a:cxn>
                  <a:cxn ang="0">
                    <a:pos x="T4" y="T5"/>
                  </a:cxn>
                  <a:cxn ang="0">
                    <a:pos x="T6" y="T7"/>
                  </a:cxn>
                  <a:cxn ang="0">
                    <a:pos x="T8" y="T9"/>
                  </a:cxn>
                </a:cxnLst>
                <a:rect l="0" t="0" r="r" b="b"/>
                <a:pathLst>
                  <a:path w="25" h="24">
                    <a:moveTo>
                      <a:pt x="15" y="2"/>
                    </a:moveTo>
                    <a:cubicBezTo>
                      <a:pt x="18" y="4"/>
                      <a:pt x="15" y="6"/>
                      <a:pt x="16" y="8"/>
                    </a:cubicBezTo>
                    <a:cubicBezTo>
                      <a:pt x="18" y="10"/>
                      <a:pt x="20" y="7"/>
                      <a:pt x="22" y="9"/>
                    </a:cubicBezTo>
                    <a:cubicBezTo>
                      <a:pt x="25" y="12"/>
                      <a:pt x="21" y="17"/>
                      <a:pt x="0" y="24"/>
                    </a:cubicBezTo>
                    <a:cubicBezTo>
                      <a:pt x="8" y="3"/>
                      <a:pt x="13" y="0"/>
                      <a:pt x="15" y="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378"/>
              <p:cNvSpPr/>
              <p:nvPr/>
            </p:nvSpPr>
            <p:spPr bwMode="auto">
              <a:xfrm>
                <a:off x="4393" y="3588"/>
                <a:ext cx="48" cy="35"/>
              </a:xfrm>
              <a:custGeom>
                <a:avLst/>
                <a:gdLst>
                  <a:gd name="T0" fmla="*/ 27 w 27"/>
                  <a:gd name="T1" fmla="*/ 4 h 19"/>
                  <a:gd name="T2" fmla="*/ 23 w 27"/>
                  <a:gd name="T3" fmla="*/ 9 h 19"/>
                  <a:gd name="T4" fmla="*/ 27 w 27"/>
                  <a:gd name="T5" fmla="*/ 14 h 19"/>
                  <a:gd name="T6" fmla="*/ 0 w 27"/>
                  <a:gd name="T7" fmla="*/ 9 h 19"/>
                  <a:gd name="T8" fmla="*/ 27 w 27"/>
                  <a:gd name="T9" fmla="*/ 4 h 19"/>
                </a:gdLst>
                <a:ahLst/>
                <a:cxnLst>
                  <a:cxn ang="0">
                    <a:pos x="T0" y="T1"/>
                  </a:cxn>
                  <a:cxn ang="0">
                    <a:pos x="T2" y="T3"/>
                  </a:cxn>
                  <a:cxn ang="0">
                    <a:pos x="T4" y="T5"/>
                  </a:cxn>
                  <a:cxn ang="0">
                    <a:pos x="T6" y="T7"/>
                  </a:cxn>
                  <a:cxn ang="0">
                    <a:pos x="T8" y="T9"/>
                  </a:cxn>
                </a:cxnLst>
                <a:rect l="0" t="0" r="r" b="b"/>
                <a:pathLst>
                  <a:path w="27" h="19">
                    <a:moveTo>
                      <a:pt x="27" y="4"/>
                    </a:moveTo>
                    <a:cubicBezTo>
                      <a:pt x="27" y="8"/>
                      <a:pt x="23" y="7"/>
                      <a:pt x="23" y="9"/>
                    </a:cubicBezTo>
                    <a:cubicBezTo>
                      <a:pt x="23" y="12"/>
                      <a:pt x="27" y="11"/>
                      <a:pt x="27" y="14"/>
                    </a:cubicBezTo>
                    <a:cubicBezTo>
                      <a:pt x="26" y="18"/>
                      <a:pt x="20" y="19"/>
                      <a:pt x="0" y="9"/>
                    </a:cubicBezTo>
                    <a:cubicBezTo>
                      <a:pt x="21" y="0"/>
                      <a:pt x="26" y="1"/>
                      <a:pt x="27" y="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79"/>
              <p:cNvSpPr/>
              <p:nvPr/>
            </p:nvSpPr>
            <p:spPr bwMode="auto">
              <a:xfrm>
                <a:off x="4393" y="3605"/>
                <a:ext cx="44" cy="47"/>
              </a:xfrm>
              <a:custGeom>
                <a:avLst/>
                <a:gdLst>
                  <a:gd name="T0" fmla="*/ 22 w 25"/>
                  <a:gd name="T1" fmla="*/ 15 h 25"/>
                  <a:gd name="T2" fmla="*/ 16 w 25"/>
                  <a:gd name="T3" fmla="*/ 17 h 25"/>
                  <a:gd name="T4" fmla="*/ 15 w 25"/>
                  <a:gd name="T5" fmla="*/ 23 h 25"/>
                  <a:gd name="T6" fmla="*/ 0 w 25"/>
                  <a:gd name="T7" fmla="*/ 0 h 25"/>
                  <a:gd name="T8" fmla="*/ 22 w 25"/>
                  <a:gd name="T9" fmla="*/ 15 h 25"/>
                </a:gdLst>
                <a:ahLst/>
                <a:cxnLst>
                  <a:cxn ang="0">
                    <a:pos x="T0" y="T1"/>
                  </a:cxn>
                  <a:cxn ang="0">
                    <a:pos x="T2" y="T3"/>
                  </a:cxn>
                  <a:cxn ang="0">
                    <a:pos x="T4" y="T5"/>
                  </a:cxn>
                  <a:cxn ang="0">
                    <a:pos x="T6" y="T7"/>
                  </a:cxn>
                  <a:cxn ang="0">
                    <a:pos x="T8" y="T9"/>
                  </a:cxn>
                </a:cxnLst>
                <a:rect l="0" t="0" r="r" b="b"/>
                <a:pathLst>
                  <a:path w="25" h="25">
                    <a:moveTo>
                      <a:pt x="22" y="15"/>
                    </a:moveTo>
                    <a:cubicBezTo>
                      <a:pt x="20" y="18"/>
                      <a:pt x="18" y="15"/>
                      <a:pt x="16" y="17"/>
                    </a:cubicBezTo>
                    <a:cubicBezTo>
                      <a:pt x="15" y="18"/>
                      <a:pt x="18" y="20"/>
                      <a:pt x="15" y="23"/>
                    </a:cubicBezTo>
                    <a:cubicBezTo>
                      <a:pt x="13" y="25"/>
                      <a:pt x="7" y="21"/>
                      <a:pt x="0" y="0"/>
                    </a:cubicBezTo>
                    <a:cubicBezTo>
                      <a:pt x="22" y="8"/>
                      <a:pt x="25" y="13"/>
                      <a:pt x="22"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380"/>
              <p:cNvSpPr/>
              <p:nvPr/>
            </p:nvSpPr>
            <p:spPr bwMode="auto">
              <a:xfrm>
                <a:off x="4377" y="3605"/>
                <a:ext cx="33" cy="50"/>
              </a:xfrm>
              <a:custGeom>
                <a:avLst/>
                <a:gdLst>
                  <a:gd name="T0" fmla="*/ 14 w 19"/>
                  <a:gd name="T1" fmla="*/ 27 h 27"/>
                  <a:gd name="T2" fmla="*/ 9 w 19"/>
                  <a:gd name="T3" fmla="*/ 23 h 27"/>
                  <a:gd name="T4" fmla="*/ 4 w 19"/>
                  <a:gd name="T5" fmla="*/ 27 h 27"/>
                  <a:gd name="T6" fmla="*/ 9 w 19"/>
                  <a:gd name="T7" fmla="*/ 0 h 27"/>
                  <a:gd name="T8" fmla="*/ 14 w 19"/>
                  <a:gd name="T9" fmla="*/ 27 h 27"/>
                </a:gdLst>
                <a:ahLst/>
                <a:cxnLst>
                  <a:cxn ang="0">
                    <a:pos x="T0" y="T1"/>
                  </a:cxn>
                  <a:cxn ang="0">
                    <a:pos x="T2" y="T3"/>
                  </a:cxn>
                  <a:cxn ang="0">
                    <a:pos x="T4" y="T5"/>
                  </a:cxn>
                  <a:cxn ang="0">
                    <a:pos x="T6" y="T7"/>
                  </a:cxn>
                  <a:cxn ang="0">
                    <a:pos x="T8" y="T9"/>
                  </a:cxn>
                </a:cxnLst>
                <a:rect l="0" t="0" r="r" b="b"/>
                <a:pathLst>
                  <a:path w="19" h="27">
                    <a:moveTo>
                      <a:pt x="14" y="27"/>
                    </a:moveTo>
                    <a:cubicBezTo>
                      <a:pt x="11" y="27"/>
                      <a:pt x="11" y="23"/>
                      <a:pt x="9" y="23"/>
                    </a:cubicBezTo>
                    <a:cubicBezTo>
                      <a:pt x="7" y="23"/>
                      <a:pt x="8" y="27"/>
                      <a:pt x="4" y="27"/>
                    </a:cubicBezTo>
                    <a:cubicBezTo>
                      <a:pt x="1" y="27"/>
                      <a:pt x="0" y="20"/>
                      <a:pt x="9" y="0"/>
                    </a:cubicBezTo>
                    <a:cubicBezTo>
                      <a:pt x="19" y="21"/>
                      <a:pt x="18" y="27"/>
                      <a:pt x="14" y="27"/>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381"/>
              <p:cNvSpPr/>
              <p:nvPr/>
            </p:nvSpPr>
            <p:spPr bwMode="auto">
              <a:xfrm>
                <a:off x="4350" y="3605"/>
                <a:ext cx="43" cy="47"/>
              </a:xfrm>
              <a:custGeom>
                <a:avLst/>
                <a:gdLst>
                  <a:gd name="T0" fmla="*/ 9 w 24"/>
                  <a:gd name="T1" fmla="*/ 23 h 25"/>
                  <a:gd name="T2" fmla="*/ 8 w 24"/>
                  <a:gd name="T3" fmla="*/ 17 h 25"/>
                  <a:gd name="T4" fmla="*/ 2 w 24"/>
                  <a:gd name="T5" fmla="*/ 15 h 25"/>
                  <a:gd name="T6" fmla="*/ 24 w 24"/>
                  <a:gd name="T7" fmla="*/ 0 h 25"/>
                  <a:gd name="T8" fmla="*/ 9 w 24"/>
                  <a:gd name="T9" fmla="*/ 23 h 25"/>
                </a:gdLst>
                <a:ahLst/>
                <a:cxnLst>
                  <a:cxn ang="0">
                    <a:pos x="T0" y="T1"/>
                  </a:cxn>
                  <a:cxn ang="0">
                    <a:pos x="T2" y="T3"/>
                  </a:cxn>
                  <a:cxn ang="0">
                    <a:pos x="T4" y="T5"/>
                  </a:cxn>
                  <a:cxn ang="0">
                    <a:pos x="T6" y="T7"/>
                  </a:cxn>
                  <a:cxn ang="0">
                    <a:pos x="T8" y="T9"/>
                  </a:cxn>
                </a:cxnLst>
                <a:rect l="0" t="0" r="r" b="b"/>
                <a:pathLst>
                  <a:path w="24" h="25">
                    <a:moveTo>
                      <a:pt x="9" y="23"/>
                    </a:moveTo>
                    <a:cubicBezTo>
                      <a:pt x="7" y="20"/>
                      <a:pt x="10" y="18"/>
                      <a:pt x="8" y="17"/>
                    </a:cubicBezTo>
                    <a:cubicBezTo>
                      <a:pt x="6" y="15"/>
                      <a:pt x="4" y="18"/>
                      <a:pt x="2" y="15"/>
                    </a:cubicBezTo>
                    <a:cubicBezTo>
                      <a:pt x="0" y="13"/>
                      <a:pt x="3" y="7"/>
                      <a:pt x="24" y="0"/>
                    </a:cubicBezTo>
                    <a:cubicBezTo>
                      <a:pt x="16" y="22"/>
                      <a:pt x="12" y="25"/>
                      <a:pt x="9" y="2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382"/>
              <p:cNvSpPr/>
              <p:nvPr/>
            </p:nvSpPr>
            <p:spPr bwMode="auto">
              <a:xfrm>
                <a:off x="4347" y="3588"/>
                <a:ext cx="46" cy="35"/>
              </a:xfrm>
              <a:custGeom>
                <a:avLst/>
                <a:gdLst>
                  <a:gd name="T0" fmla="*/ 0 w 26"/>
                  <a:gd name="T1" fmla="*/ 14 h 19"/>
                  <a:gd name="T2" fmla="*/ 3 w 26"/>
                  <a:gd name="T3" fmla="*/ 9 h 19"/>
                  <a:gd name="T4" fmla="*/ 0 w 26"/>
                  <a:gd name="T5" fmla="*/ 4 h 19"/>
                  <a:gd name="T6" fmla="*/ 26 w 26"/>
                  <a:gd name="T7" fmla="*/ 9 h 19"/>
                  <a:gd name="T8" fmla="*/ 0 w 26"/>
                  <a:gd name="T9" fmla="*/ 14 h 19"/>
                </a:gdLst>
                <a:ahLst/>
                <a:cxnLst>
                  <a:cxn ang="0">
                    <a:pos x="T0" y="T1"/>
                  </a:cxn>
                  <a:cxn ang="0">
                    <a:pos x="T2" y="T3"/>
                  </a:cxn>
                  <a:cxn ang="0">
                    <a:pos x="T4" y="T5"/>
                  </a:cxn>
                  <a:cxn ang="0">
                    <a:pos x="T6" y="T7"/>
                  </a:cxn>
                  <a:cxn ang="0">
                    <a:pos x="T8" y="T9"/>
                  </a:cxn>
                </a:cxnLst>
                <a:rect l="0" t="0" r="r" b="b"/>
                <a:pathLst>
                  <a:path w="26" h="19">
                    <a:moveTo>
                      <a:pt x="0" y="14"/>
                    </a:moveTo>
                    <a:cubicBezTo>
                      <a:pt x="0" y="11"/>
                      <a:pt x="3" y="12"/>
                      <a:pt x="3" y="9"/>
                    </a:cubicBezTo>
                    <a:cubicBezTo>
                      <a:pt x="3" y="7"/>
                      <a:pt x="0" y="8"/>
                      <a:pt x="0" y="4"/>
                    </a:cubicBezTo>
                    <a:cubicBezTo>
                      <a:pt x="0" y="1"/>
                      <a:pt x="6" y="0"/>
                      <a:pt x="26" y="9"/>
                    </a:cubicBezTo>
                    <a:cubicBezTo>
                      <a:pt x="5" y="19"/>
                      <a:pt x="0" y="18"/>
                      <a:pt x="0" y="1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383"/>
              <p:cNvSpPr/>
              <p:nvPr/>
            </p:nvSpPr>
            <p:spPr bwMode="auto">
              <a:xfrm>
                <a:off x="4350" y="3560"/>
                <a:ext cx="43" cy="45"/>
              </a:xfrm>
              <a:custGeom>
                <a:avLst/>
                <a:gdLst>
                  <a:gd name="T0" fmla="*/ 2 w 24"/>
                  <a:gd name="T1" fmla="*/ 9 h 24"/>
                  <a:gd name="T2" fmla="*/ 8 w 24"/>
                  <a:gd name="T3" fmla="*/ 8 h 24"/>
                  <a:gd name="T4" fmla="*/ 9 w 24"/>
                  <a:gd name="T5" fmla="*/ 2 h 24"/>
                  <a:gd name="T6" fmla="*/ 24 w 24"/>
                  <a:gd name="T7" fmla="*/ 24 h 24"/>
                  <a:gd name="T8" fmla="*/ 2 w 24"/>
                  <a:gd name="T9" fmla="*/ 9 h 24"/>
                </a:gdLst>
                <a:ahLst/>
                <a:cxnLst>
                  <a:cxn ang="0">
                    <a:pos x="T0" y="T1"/>
                  </a:cxn>
                  <a:cxn ang="0">
                    <a:pos x="T2" y="T3"/>
                  </a:cxn>
                  <a:cxn ang="0">
                    <a:pos x="T4" y="T5"/>
                  </a:cxn>
                  <a:cxn ang="0">
                    <a:pos x="T6" y="T7"/>
                  </a:cxn>
                  <a:cxn ang="0">
                    <a:pos x="T8" y="T9"/>
                  </a:cxn>
                </a:cxnLst>
                <a:rect l="0" t="0" r="r" b="b"/>
                <a:pathLst>
                  <a:path w="24" h="24">
                    <a:moveTo>
                      <a:pt x="2" y="9"/>
                    </a:moveTo>
                    <a:cubicBezTo>
                      <a:pt x="4" y="7"/>
                      <a:pt x="6" y="10"/>
                      <a:pt x="8" y="8"/>
                    </a:cubicBezTo>
                    <a:cubicBezTo>
                      <a:pt x="10" y="6"/>
                      <a:pt x="7" y="4"/>
                      <a:pt x="9" y="2"/>
                    </a:cubicBezTo>
                    <a:cubicBezTo>
                      <a:pt x="12" y="0"/>
                      <a:pt x="17" y="3"/>
                      <a:pt x="24" y="24"/>
                    </a:cubicBezTo>
                    <a:cubicBezTo>
                      <a:pt x="3" y="16"/>
                      <a:pt x="0" y="12"/>
                      <a:pt x="2" y="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Oval 384"/>
              <p:cNvSpPr>
                <a:spLocks noChangeArrowheads="1"/>
              </p:cNvSpPr>
              <p:nvPr/>
            </p:nvSpPr>
            <p:spPr bwMode="auto">
              <a:xfrm>
                <a:off x="4371" y="3582"/>
                <a:ext cx="43" cy="4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385"/>
              <p:cNvSpPr/>
              <p:nvPr/>
            </p:nvSpPr>
            <p:spPr bwMode="auto">
              <a:xfrm>
                <a:off x="4398" y="3659"/>
                <a:ext cx="34" cy="51"/>
              </a:xfrm>
              <a:custGeom>
                <a:avLst/>
                <a:gdLst>
                  <a:gd name="T0" fmla="*/ 5 w 19"/>
                  <a:gd name="T1" fmla="*/ 0 h 27"/>
                  <a:gd name="T2" fmla="*/ 10 w 19"/>
                  <a:gd name="T3" fmla="*/ 4 h 27"/>
                  <a:gd name="T4" fmla="*/ 15 w 19"/>
                  <a:gd name="T5" fmla="*/ 0 h 27"/>
                  <a:gd name="T6" fmla="*/ 10 w 19"/>
                  <a:gd name="T7" fmla="*/ 27 h 27"/>
                  <a:gd name="T8" fmla="*/ 5 w 19"/>
                  <a:gd name="T9" fmla="*/ 0 h 27"/>
                </a:gdLst>
                <a:ahLst/>
                <a:cxnLst>
                  <a:cxn ang="0">
                    <a:pos x="T0" y="T1"/>
                  </a:cxn>
                  <a:cxn ang="0">
                    <a:pos x="T2" y="T3"/>
                  </a:cxn>
                  <a:cxn ang="0">
                    <a:pos x="T4" y="T5"/>
                  </a:cxn>
                  <a:cxn ang="0">
                    <a:pos x="T6" y="T7"/>
                  </a:cxn>
                  <a:cxn ang="0">
                    <a:pos x="T8" y="T9"/>
                  </a:cxn>
                </a:cxnLst>
                <a:rect l="0" t="0" r="r" b="b"/>
                <a:pathLst>
                  <a:path w="19" h="27">
                    <a:moveTo>
                      <a:pt x="5" y="0"/>
                    </a:moveTo>
                    <a:cubicBezTo>
                      <a:pt x="8" y="0"/>
                      <a:pt x="7" y="4"/>
                      <a:pt x="10" y="4"/>
                    </a:cubicBezTo>
                    <a:cubicBezTo>
                      <a:pt x="12" y="4"/>
                      <a:pt x="11" y="0"/>
                      <a:pt x="15" y="0"/>
                    </a:cubicBezTo>
                    <a:cubicBezTo>
                      <a:pt x="18" y="1"/>
                      <a:pt x="19" y="7"/>
                      <a:pt x="10" y="27"/>
                    </a:cubicBezTo>
                    <a:cubicBezTo>
                      <a:pt x="0" y="6"/>
                      <a:pt x="1" y="1"/>
                      <a:pt x="5"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86"/>
              <p:cNvSpPr/>
              <p:nvPr/>
            </p:nvSpPr>
            <p:spPr bwMode="auto">
              <a:xfrm>
                <a:off x="4416" y="3663"/>
                <a:ext cx="42" cy="47"/>
              </a:xfrm>
              <a:custGeom>
                <a:avLst/>
                <a:gdLst>
                  <a:gd name="T0" fmla="*/ 15 w 24"/>
                  <a:gd name="T1" fmla="*/ 3 h 25"/>
                  <a:gd name="T2" fmla="*/ 16 w 24"/>
                  <a:gd name="T3" fmla="*/ 8 h 25"/>
                  <a:gd name="T4" fmla="*/ 22 w 24"/>
                  <a:gd name="T5" fmla="*/ 10 h 25"/>
                  <a:gd name="T6" fmla="*/ 0 w 24"/>
                  <a:gd name="T7" fmla="*/ 25 h 25"/>
                  <a:gd name="T8" fmla="*/ 15 w 24"/>
                  <a:gd name="T9" fmla="*/ 3 h 25"/>
                </a:gdLst>
                <a:ahLst/>
                <a:cxnLst>
                  <a:cxn ang="0">
                    <a:pos x="T0" y="T1"/>
                  </a:cxn>
                  <a:cxn ang="0">
                    <a:pos x="T2" y="T3"/>
                  </a:cxn>
                  <a:cxn ang="0">
                    <a:pos x="T4" y="T5"/>
                  </a:cxn>
                  <a:cxn ang="0">
                    <a:pos x="T6" y="T7"/>
                  </a:cxn>
                  <a:cxn ang="0">
                    <a:pos x="T8" y="T9"/>
                  </a:cxn>
                </a:cxnLst>
                <a:rect l="0" t="0" r="r" b="b"/>
                <a:pathLst>
                  <a:path w="24" h="25">
                    <a:moveTo>
                      <a:pt x="15" y="3"/>
                    </a:moveTo>
                    <a:cubicBezTo>
                      <a:pt x="17" y="5"/>
                      <a:pt x="14" y="7"/>
                      <a:pt x="16" y="8"/>
                    </a:cubicBezTo>
                    <a:cubicBezTo>
                      <a:pt x="17" y="10"/>
                      <a:pt x="19" y="7"/>
                      <a:pt x="22" y="10"/>
                    </a:cubicBezTo>
                    <a:cubicBezTo>
                      <a:pt x="24" y="12"/>
                      <a:pt x="20" y="18"/>
                      <a:pt x="0" y="25"/>
                    </a:cubicBezTo>
                    <a:cubicBezTo>
                      <a:pt x="7" y="3"/>
                      <a:pt x="12" y="0"/>
                      <a:pt x="15"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87"/>
              <p:cNvSpPr/>
              <p:nvPr/>
            </p:nvSpPr>
            <p:spPr bwMode="auto">
              <a:xfrm>
                <a:off x="4416" y="3691"/>
                <a:ext cx="46" cy="36"/>
              </a:xfrm>
              <a:custGeom>
                <a:avLst/>
                <a:gdLst>
                  <a:gd name="T0" fmla="*/ 26 w 26"/>
                  <a:gd name="T1" fmla="*/ 5 h 19"/>
                  <a:gd name="T2" fmla="*/ 23 w 26"/>
                  <a:gd name="T3" fmla="*/ 10 h 19"/>
                  <a:gd name="T4" fmla="*/ 26 w 26"/>
                  <a:gd name="T5" fmla="*/ 15 h 19"/>
                  <a:gd name="T6" fmla="*/ 0 w 26"/>
                  <a:gd name="T7" fmla="*/ 10 h 19"/>
                  <a:gd name="T8" fmla="*/ 26 w 26"/>
                  <a:gd name="T9" fmla="*/ 5 h 19"/>
                </a:gdLst>
                <a:ahLst/>
                <a:cxnLst>
                  <a:cxn ang="0">
                    <a:pos x="T0" y="T1"/>
                  </a:cxn>
                  <a:cxn ang="0">
                    <a:pos x="T2" y="T3"/>
                  </a:cxn>
                  <a:cxn ang="0">
                    <a:pos x="T4" y="T5"/>
                  </a:cxn>
                  <a:cxn ang="0">
                    <a:pos x="T6" y="T7"/>
                  </a:cxn>
                  <a:cxn ang="0">
                    <a:pos x="T8" y="T9"/>
                  </a:cxn>
                </a:cxnLst>
                <a:rect l="0" t="0" r="r" b="b"/>
                <a:pathLst>
                  <a:path w="26" h="19">
                    <a:moveTo>
                      <a:pt x="26" y="5"/>
                    </a:moveTo>
                    <a:cubicBezTo>
                      <a:pt x="26" y="8"/>
                      <a:pt x="23" y="7"/>
                      <a:pt x="23" y="10"/>
                    </a:cubicBezTo>
                    <a:cubicBezTo>
                      <a:pt x="23" y="12"/>
                      <a:pt x="26" y="11"/>
                      <a:pt x="26" y="15"/>
                    </a:cubicBezTo>
                    <a:cubicBezTo>
                      <a:pt x="26" y="18"/>
                      <a:pt x="19" y="19"/>
                      <a:pt x="0" y="10"/>
                    </a:cubicBezTo>
                    <a:cubicBezTo>
                      <a:pt x="20" y="0"/>
                      <a:pt x="26" y="1"/>
                      <a:pt x="26" y="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88"/>
              <p:cNvSpPr/>
              <p:nvPr/>
            </p:nvSpPr>
            <p:spPr bwMode="auto">
              <a:xfrm>
                <a:off x="4416" y="3710"/>
                <a:ext cx="42" cy="45"/>
              </a:xfrm>
              <a:custGeom>
                <a:avLst/>
                <a:gdLst>
                  <a:gd name="T0" fmla="*/ 22 w 24"/>
                  <a:gd name="T1" fmla="*/ 15 h 24"/>
                  <a:gd name="T2" fmla="*/ 16 w 24"/>
                  <a:gd name="T3" fmla="*/ 16 h 24"/>
                  <a:gd name="T4" fmla="*/ 15 w 24"/>
                  <a:gd name="T5" fmla="*/ 22 h 24"/>
                  <a:gd name="T6" fmla="*/ 0 w 24"/>
                  <a:gd name="T7" fmla="*/ 0 h 24"/>
                  <a:gd name="T8" fmla="*/ 22 w 24"/>
                  <a:gd name="T9" fmla="*/ 15 h 24"/>
                </a:gdLst>
                <a:ahLst/>
                <a:cxnLst>
                  <a:cxn ang="0">
                    <a:pos x="T0" y="T1"/>
                  </a:cxn>
                  <a:cxn ang="0">
                    <a:pos x="T2" y="T3"/>
                  </a:cxn>
                  <a:cxn ang="0">
                    <a:pos x="T4" y="T5"/>
                  </a:cxn>
                  <a:cxn ang="0">
                    <a:pos x="T6" y="T7"/>
                  </a:cxn>
                  <a:cxn ang="0">
                    <a:pos x="T8" y="T9"/>
                  </a:cxn>
                </a:cxnLst>
                <a:rect l="0" t="0" r="r" b="b"/>
                <a:pathLst>
                  <a:path w="24" h="24">
                    <a:moveTo>
                      <a:pt x="22" y="15"/>
                    </a:moveTo>
                    <a:cubicBezTo>
                      <a:pt x="19" y="17"/>
                      <a:pt x="17" y="14"/>
                      <a:pt x="16" y="16"/>
                    </a:cubicBezTo>
                    <a:cubicBezTo>
                      <a:pt x="14" y="18"/>
                      <a:pt x="17" y="20"/>
                      <a:pt x="15" y="22"/>
                    </a:cubicBezTo>
                    <a:cubicBezTo>
                      <a:pt x="12" y="24"/>
                      <a:pt x="7" y="21"/>
                      <a:pt x="0" y="0"/>
                    </a:cubicBezTo>
                    <a:cubicBezTo>
                      <a:pt x="21" y="8"/>
                      <a:pt x="24" y="12"/>
                      <a:pt x="22"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89"/>
              <p:cNvSpPr/>
              <p:nvPr/>
            </p:nvSpPr>
            <p:spPr bwMode="auto">
              <a:xfrm>
                <a:off x="4398" y="3710"/>
                <a:ext cx="34" cy="49"/>
              </a:xfrm>
              <a:custGeom>
                <a:avLst/>
                <a:gdLst>
                  <a:gd name="T0" fmla="*/ 15 w 19"/>
                  <a:gd name="T1" fmla="*/ 26 h 26"/>
                  <a:gd name="T2" fmla="*/ 10 w 19"/>
                  <a:gd name="T3" fmla="*/ 23 h 26"/>
                  <a:gd name="T4" fmla="*/ 5 w 19"/>
                  <a:gd name="T5" fmla="*/ 26 h 26"/>
                  <a:gd name="T6" fmla="*/ 10 w 19"/>
                  <a:gd name="T7" fmla="*/ 0 h 26"/>
                  <a:gd name="T8" fmla="*/ 15 w 19"/>
                  <a:gd name="T9" fmla="*/ 26 h 26"/>
                </a:gdLst>
                <a:ahLst/>
                <a:cxnLst>
                  <a:cxn ang="0">
                    <a:pos x="T0" y="T1"/>
                  </a:cxn>
                  <a:cxn ang="0">
                    <a:pos x="T2" y="T3"/>
                  </a:cxn>
                  <a:cxn ang="0">
                    <a:pos x="T4" y="T5"/>
                  </a:cxn>
                  <a:cxn ang="0">
                    <a:pos x="T6" y="T7"/>
                  </a:cxn>
                  <a:cxn ang="0">
                    <a:pos x="T8" y="T9"/>
                  </a:cxn>
                </a:cxnLst>
                <a:rect l="0" t="0" r="r" b="b"/>
                <a:pathLst>
                  <a:path w="19" h="26">
                    <a:moveTo>
                      <a:pt x="15" y="26"/>
                    </a:moveTo>
                    <a:cubicBezTo>
                      <a:pt x="11" y="26"/>
                      <a:pt x="12" y="23"/>
                      <a:pt x="10" y="23"/>
                    </a:cubicBezTo>
                    <a:cubicBezTo>
                      <a:pt x="7" y="23"/>
                      <a:pt x="8" y="26"/>
                      <a:pt x="5" y="26"/>
                    </a:cubicBezTo>
                    <a:cubicBezTo>
                      <a:pt x="1" y="26"/>
                      <a:pt x="0" y="20"/>
                      <a:pt x="10" y="0"/>
                    </a:cubicBezTo>
                    <a:cubicBezTo>
                      <a:pt x="19" y="21"/>
                      <a:pt x="18" y="26"/>
                      <a:pt x="15" y="2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90"/>
              <p:cNvSpPr/>
              <p:nvPr/>
            </p:nvSpPr>
            <p:spPr bwMode="auto">
              <a:xfrm>
                <a:off x="4371" y="3710"/>
                <a:ext cx="45" cy="45"/>
              </a:xfrm>
              <a:custGeom>
                <a:avLst/>
                <a:gdLst>
                  <a:gd name="T0" fmla="*/ 9 w 25"/>
                  <a:gd name="T1" fmla="*/ 22 h 24"/>
                  <a:gd name="T2" fmla="*/ 8 w 25"/>
                  <a:gd name="T3" fmla="*/ 16 h 24"/>
                  <a:gd name="T4" fmla="*/ 2 w 25"/>
                  <a:gd name="T5" fmla="*/ 15 h 24"/>
                  <a:gd name="T6" fmla="*/ 25 w 25"/>
                  <a:gd name="T7" fmla="*/ 0 h 24"/>
                  <a:gd name="T8" fmla="*/ 9 w 25"/>
                  <a:gd name="T9" fmla="*/ 22 h 24"/>
                </a:gdLst>
                <a:ahLst/>
                <a:cxnLst>
                  <a:cxn ang="0">
                    <a:pos x="T0" y="T1"/>
                  </a:cxn>
                  <a:cxn ang="0">
                    <a:pos x="T2" y="T3"/>
                  </a:cxn>
                  <a:cxn ang="0">
                    <a:pos x="T4" y="T5"/>
                  </a:cxn>
                  <a:cxn ang="0">
                    <a:pos x="T6" y="T7"/>
                  </a:cxn>
                  <a:cxn ang="0">
                    <a:pos x="T8" y="T9"/>
                  </a:cxn>
                </a:cxnLst>
                <a:rect l="0" t="0" r="r" b="b"/>
                <a:pathLst>
                  <a:path w="25" h="24">
                    <a:moveTo>
                      <a:pt x="9" y="22"/>
                    </a:moveTo>
                    <a:cubicBezTo>
                      <a:pt x="7" y="20"/>
                      <a:pt x="10" y="18"/>
                      <a:pt x="8" y="16"/>
                    </a:cubicBezTo>
                    <a:cubicBezTo>
                      <a:pt x="7" y="14"/>
                      <a:pt x="5" y="17"/>
                      <a:pt x="2" y="15"/>
                    </a:cubicBezTo>
                    <a:cubicBezTo>
                      <a:pt x="0" y="12"/>
                      <a:pt x="4" y="7"/>
                      <a:pt x="25" y="0"/>
                    </a:cubicBezTo>
                    <a:cubicBezTo>
                      <a:pt x="17" y="21"/>
                      <a:pt x="12" y="24"/>
                      <a:pt x="9"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91"/>
              <p:cNvSpPr/>
              <p:nvPr/>
            </p:nvSpPr>
            <p:spPr bwMode="auto">
              <a:xfrm>
                <a:off x="4368" y="3691"/>
                <a:ext cx="48" cy="36"/>
              </a:xfrm>
              <a:custGeom>
                <a:avLst/>
                <a:gdLst>
                  <a:gd name="T0" fmla="*/ 0 w 27"/>
                  <a:gd name="T1" fmla="*/ 15 h 19"/>
                  <a:gd name="T2" fmla="*/ 3 w 27"/>
                  <a:gd name="T3" fmla="*/ 10 h 19"/>
                  <a:gd name="T4" fmla="*/ 0 w 27"/>
                  <a:gd name="T5" fmla="*/ 5 h 19"/>
                  <a:gd name="T6" fmla="*/ 27 w 27"/>
                  <a:gd name="T7" fmla="*/ 10 h 19"/>
                  <a:gd name="T8" fmla="*/ 0 w 27"/>
                  <a:gd name="T9" fmla="*/ 15 h 19"/>
                </a:gdLst>
                <a:ahLst/>
                <a:cxnLst>
                  <a:cxn ang="0">
                    <a:pos x="T0" y="T1"/>
                  </a:cxn>
                  <a:cxn ang="0">
                    <a:pos x="T2" y="T3"/>
                  </a:cxn>
                  <a:cxn ang="0">
                    <a:pos x="T4" y="T5"/>
                  </a:cxn>
                  <a:cxn ang="0">
                    <a:pos x="T6" y="T7"/>
                  </a:cxn>
                  <a:cxn ang="0">
                    <a:pos x="T8" y="T9"/>
                  </a:cxn>
                </a:cxnLst>
                <a:rect l="0" t="0" r="r" b="b"/>
                <a:pathLst>
                  <a:path w="27" h="19">
                    <a:moveTo>
                      <a:pt x="0" y="15"/>
                    </a:moveTo>
                    <a:cubicBezTo>
                      <a:pt x="0" y="11"/>
                      <a:pt x="3" y="12"/>
                      <a:pt x="3" y="10"/>
                    </a:cubicBezTo>
                    <a:cubicBezTo>
                      <a:pt x="3" y="7"/>
                      <a:pt x="0" y="8"/>
                      <a:pt x="0" y="5"/>
                    </a:cubicBezTo>
                    <a:cubicBezTo>
                      <a:pt x="0" y="1"/>
                      <a:pt x="7" y="0"/>
                      <a:pt x="27" y="10"/>
                    </a:cubicBezTo>
                    <a:cubicBezTo>
                      <a:pt x="6" y="19"/>
                      <a:pt x="0" y="18"/>
                      <a:pt x="0"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92"/>
              <p:cNvSpPr/>
              <p:nvPr/>
            </p:nvSpPr>
            <p:spPr bwMode="auto">
              <a:xfrm>
                <a:off x="4371" y="3663"/>
                <a:ext cx="45" cy="47"/>
              </a:xfrm>
              <a:custGeom>
                <a:avLst/>
                <a:gdLst>
                  <a:gd name="T0" fmla="*/ 2 w 25"/>
                  <a:gd name="T1" fmla="*/ 10 h 25"/>
                  <a:gd name="T2" fmla="*/ 8 w 25"/>
                  <a:gd name="T3" fmla="*/ 8 h 25"/>
                  <a:gd name="T4" fmla="*/ 9 w 25"/>
                  <a:gd name="T5" fmla="*/ 3 h 25"/>
                  <a:gd name="T6" fmla="*/ 25 w 25"/>
                  <a:gd name="T7" fmla="*/ 25 h 25"/>
                  <a:gd name="T8" fmla="*/ 2 w 25"/>
                  <a:gd name="T9" fmla="*/ 10 h 25"/>
                </a:gdLst>
                <a:ahLst/>
                <a:cxnLst>
                  <a:cxn ang="0">
                    <a:pos x="T0" y="T1"/>
                  </a:cxn>
                  <a:cxn ang="0">
                    <a:pos x="T2" y="T3"/>
                  </a:cxn>
                  <a:cxn ang="0">
                    <a:pos x="T4" y="T5"/>
                  </a:cxn>
                  <a:cxn ang="0">
                    <a:pos x="T6" y="T7"/>
                  </a:cxn>
                  <a:cxn ang="0">
                    <a:pos x="T8" y="T9"/>
                  </a:cxn>
                </a:cxnLst>
                <a:rect l="0" t="0" r="r" b="b"/>
                <a:pathLst>
                  <a:path w="25" h="25">
                    <a:moveTo>
                      <a:pt x="2" y="10"/>
                    </a:moveTo>
                    <a:cubicBezTo>
                      <a:pt x="5" y="7"/>
                      <a:pt x="7" y="10"/>
                      <a:pt x="8" y="8"/>
                    </a:cubicBezTo>
                    <a:cubicBezTo>
                      <a:pt x="10" y="7"/>
                      <a:pt x="7" y="5"/>
                      <a:pt x="9" y="3"/>
                    </a:cubicBezTo>
                    <a:cubicBezTo>
                      <a:pt x="12" y="0"/>
                      <a:pt x="17" y="4"/>
                      <a:pt x="25" y="25"/>
                    </a:cubicBezTo>
                    <a:cubicBezTo>
                      <a:pt x="3" y="17"/>
                      <a:pt x="0" y="12"/>
                      <a:pt x="2"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Oval 393"/>
              <p:cNvSpPr>
                <a:spLocks noChangeArrowheads="1"/>
              </p:cNvSpPr>
              <p:nvPr/>
            </p:nvSpPr>
            <p:spPr bwMode="auto">
              <a:xfrm>
                <a:off x="4393" y="3687"/>
                <a:ext cx="44" cy="4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394"/>
              <p:cNvSpPr/>
              <p:nvPr/>
            </p:nvSpPr>
            <p:spPr bwMode="auto">
              <a:xfrm>
                <a:off x="4114" y="3567"/>
                <a:ext cx="34" cy="49"/>
              </a:xfrm>
              <a:custGeom>
                <a:avLst/>
                <a:gdLst>
                  <a:gd name="T0" fmla="*/ 4 w 19"/>
                  <a:gd name="T1" fmla="*/ 0 h 26"/>
                  <a:gd name="T2" fmla="*/ 9 w 19"/>
                  <a:gd name="T3" fmla="*/ 3 h 26"/>
                  <a:gd name="T4" fmla="*/ 14 w 19"/>
                  <a:gd name="T5" fmla="*/ 0 h 26"/>
                  <a:gd name="T6" fmla="*/ 9 w 19"/>
                  <a:gd name="T7" fmla="*/ 26 h 26"/>
                  <a:gd name="T8" fmla="*/ 4 w 19"/>
                  <a:gd name="T9" fmla="*/ 0 h 26"/>
                </a:gdLst>
                <a:ahLst/>
                <a:cxnLst>
                  <a:cxn ang="0">
                    <a:pos x="T0" y="T1"/>
                  </a:cxn>
                  <a:cxn ang="0">
                    <a:pos x="T2" y="T3"/>
                  </a:cxn>
                  <a:cxn ang="0">
                    <a:pos x="T4" y="T5"/>
                  </a:cxn>
                  <a:cxn ang="0">
                    <a:pos x="T6" y="T7"/>
                  </a:cxn>
                  <a:cxn ang="0">
                    <a:pos x="T8" y="T9"/>
                  </a:cxn>
                </a:cxnLst>
                <a:rect l="0" t="0" r="r" b="b"/>
                <a:pathLst>
                  <a:path w="19" h="26">
                    <a:moveTo>
                      <a:pt x="4" y="0"/>
                    </a:moveTo>
                    <a:cubicBezTo>
                      <a:pt x="8" y="0"/>
                      <a:pt x="7" y="3"/>
                      <a:pt x="9" y="3"/>
                    </a:cubicBezTo>
                    <a:cubicBezTo>
                      <a:pt x="12" y="3"/>
                      <a:pt x="11" y="0"/>
                      <a:pt x="14" y="0"/>
                    </a:cubicBezTo>
                    <a:cubicBezTo>
                      <a:pt x="18" y="0"/>
                      <a:pt x="19" y="7"/>
                      <a:pt x="9" y="26"/>
                    </a:cubicBezTo>
                    <a:cubicBezTo>
                      <a:pt x="0" y="6"/>
                      <a:pt x="1" y="0"/>
                      <a:pt x="4"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95"/>
              <p:cNvSpPr/>
              <p:nvPr/>
            </p:nvSpPr>
            <p:spPr bwMode="auto">
              <a:xfrm>
                <a:off x="4130" y="3571"/>
                <a:ext cx="45" cy="45"/>
              </a:xfrm>
              <a:custGeom>
                <a:avLst/>
                <a:gdLst>
                  <a:gd name="T0" fmla="*/ 16 w 25"/>
                  <a:gd name="T1" fmla="*/ 2 h 24"/>
                  <a:gd name="T2" fmla="*/ 17 w 25"/>
                  <a:gd name="T3" fmla="*/ 8 h 24"/>
                  <a:gd name="T4" fmla="*/ 23 w 25"/>
                  <a:gd name="T5" fmla="*/ 9 h 24"/>
                  <a:gd name="T6" fmla="*/ 0 w 25"/>
                  <a:gd name="T7" fmla="*/ 24 h 24"/>
                  <a:gd name="T8" fmla="*/ 16 w 25"/>
                  <a:gd name="T9" fmla="*/ 2 h 24"/>
                </a:gdLst>
                <a:ahLst/>
                <a:cxnLst>
                  <a:cxn ang="0">
                    <a:pos x="T0" y="T1"/>
                  </a:cxn>
                  <a:cxn ang="0">
                    <a:pos x="T2" y="T3"/>
                  </a:cxn>
                  <a:cxn ang="0">
                    <a:pos x="T4" y="T5"/>
                  </a:cxn>
                  <a:cxn ang="0">
                    <a:pos x="T6" y="T7"/>
                  </a:cxn>
                  <a:cxn ang="0">
                    <a:pos x="T8" y="T9"/>
                  </a:cxn>
                </a:cxnLst>
                <a:rect l="0" t="0" r="r" b="b"/>
                <a:pathLst>
                  <a:path w="25" h="24">
                    <a:moveTo>
                      <a:pt x="16" y="2"/>
                    </a:moveTo>
                    <a:cubicBezTo>
                      <a:pt x="18" y="5"/>
                      <a:pt x="15" y="7"/>
                      <a:pt x="17" y="8"/>
                    </a:cubicBezTo>
                    <a:cubicBezTo>
                      <a:pt x="18" y="10"/>
                      <a:pt x="20" y="7"/>
                      <a:pt x="23" y="9"/>
                    </a:cubicBezTo>
                    <a:cubicBezTo>
                      <a:pt x="25" y="12"/>
                      <a:pt x="21" y="17"/>
                      <a:pt x="0" y="24"/>
                    </a:cubicBezTo>
                    <a:cubicBezTo>
                      <a:pt x="8" y="3"/>
                      <a:pt x="13" y="0"/>
                      <a:pt x="16" y="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96"/>
              <p:cNvSpPr/>
              <p:nvPr/>
            </p:nvSpPr>
            <p:spPr bwMode="auto">
              <a:xfrm>
                <a:off x="4130" y="3599"/>
                <a:ext cx="48" cy="36"/>
              </a:xfrm>
              <a:custGeom>
                <a:avLst/>
                <a:gdLst>
                  <a:gd name="T0" fmla="*/ 27 w 27"/>
                  <a:gd name="T1" fmla="*/ 4 h 19"/>
                  <a:gd name="T2" fmla="*/ 23 w 27"/>
                  <a:gd name="T3" fmla="*/ 9 h 19"/>
                  <a:gd name="T4" fmla="*/ 27 w 27"/>
                  <a:gd name="T5" fmla="*/ 14 h 19"/>
                  <a:gd name="T6" fmla="*/ 0 w 27"/>
                  <a:gd name="T7" fmla="*/ 9 h 19"/>
                  <a:gd name="T8" fmla="*/ 27 w 27"/>
                  <a:gd name="T9" fmla="*/ 4 h 19"/>
                </a:gdLst>
                <a:ahLst/>
                <a:cxnLst>
                  <a:cxn ang="0">
                    <a:pos x="T0" y="T1"/>
                  </a:cxn>
                  <a:cxn ang="0">
                    <a:pos x="T2" y="T3"/>
                  </a:cxn>
                  <a:cxn ang="0">
                    <a:pos x="T4" y="T5"/>
                  </a:cxn>
                  <a:cxn ang="0">
                    <a:pos x="T6" y="T7"/>
                  </a:cxn>
                  <a:cxn ang="0">
                    <a:pos x="T8" y="T9"/>
                  </a:cxn>
                </a:cxnLst>
                <a:rect l="0" t="0" r="r" b="b"/>
                <a:pathLst>
                  <a:path w="27" h="19">
                    <a:moveTo>
                      <a:pt x="27" y="4"/>
                    </a:moveTo>
                    <a:cubicBezTo>
                      <a:pt x="27" y="8"/>
                      <a:pt x="23" y="7"/>
                      <a:pt x="23" y="9"/>
                    </a:cubicBezTo>
                    <a:cubicBezTo>
                      <a:pt x="23" y="12"/>
                      <a:pt x="27" y="11"/>
                      <a:pt x="27" y="14"/>
                    </a:cubicBezTo>
                    <a:cubicBezTo>
                      <a:pt x="27" y="18"/>
                      <a:pt x="20" y="19"/>
                      <a:pt x="0" y="9"/>
                    </a:cubicBezTo>
                    <a:cubicBezTo>
                      <a:pt x="21" y="0"/>
                      <a:pt x="27" y="1"/>
                      <a:pt x="27" y="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97"/>
              <p:cNvSpPr/>
              <p:nvPr/>
            </p:nvSpPr>
            <p:spPr bwMode="auto">
              <a:xfrm>
                <a:off x="4130" y="3616"/>
                <a:ext cx="45" cy="47"/>
              </a:xfrm>
              <a:custGeom>
                <a:avLst/>
                <a:gdLst>
                  <a:gd name="T0" fmla="*/ 23 w 25"/>
                  <a:gd name="T1" fmla="*/ 16 h 25"/>
                  <a:gd name="T2" fmla="*/ 17 w 25"/>
                  <a:gd name="T3" fmla="*/ 17 h 25"/>
                  <a:gd name="T4" fmla="*/ 16 w 25"/>
                  <a:gd name="T5" fmla="*/ 23 h 25"/>
                  <a:gd name="T6" fmla="*/ 0 w 25"/>
                  <a:gd name="T7" fmla="*/ 0 h 25"/>
                  <a:gd name="T8" fmla="*/ 23 w 25"/>
                  <a:gd name="T9" fmla="*/ 16 h 25"/>
                </a:gdLst>
                <a:ahLst/>
                <a:cxnLst>
                  <a:cxn ang="0">
                    <a:pos x="T0" y="T1"/>
                  </a:cxn>
                  <a:cxn ang="0">
                    <a:pos x="T2" y="T3"/>
                  </a:cxn>
                  <a:cxn ang="0">
                    <a:pos x="T4" y="T5"/>
                  </a:cxn>
                  <a:cxn ang="0">
                    <a:pos x="T6" y="T7"/>
                  </a:cxn>
                  <a:cxn ang="0">
                    <a:pos x="T8" y="T9"/>
                  </a:cxn>
                </a:cxnLst>
                <a:rect l="0" t="0" r="r" b="b"/>
                <a:pathLst>
                  <a:path w="25" h="25">
                    <a:moveTo>
                      <a:pt x="23" y="16"/>
                    </a:moveTo>
                    <a:cubicBezTo>
                      <a:pt x="20" y="18"/>
                      <a:pt x="18" y="15"/>
                      <a:pt x="17" y="17"/>
                    </a:cubicBezTo>
                    <a:cubicBezTo>
                      <a:pt x="15" y="18"/>
                      <a:pt x="18" y="20"/>
                      <a:pt x="16" y="23"/>
                    </a:cubicBezTo>
                    <a:cubicBezTo>
                      <a:pt x="13" y="25"/>
                      <a:pt x="8" y="21"/>
                      <a:pt x="0" y="0"/>
                    </a:cubicBezTo>
                    <a:cubicBezTo>
                      <a:pt x="22" y="8"/>
                      <a:pt x="25" y="13"/>
                      <a:pt x="23" y="1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98"/>
              <p:cNvSpPr/>
              <p:nvPr/>
            </p:nvSpPr>
            <p:spPr bwMode="auto">
              <a:xfrm>
                <a:off x="4114" y="3616"/>
                <a:ext cx="34" cy="51"/>
              </a:xfrm>
              <a:custGeom>
                <a:avLst/>
                <a:gdLst>
                  <a:gd name="T0" fmla="*/ 14 w 19"/>
                  <a:gd name="T1" fmla="*/ 27 h 27"/>
                  <a:gd name="T2" fmla="*/ 9 w 19"/>
                  <a:gd name="T3" fmla="*/ 24 h 27"/>
                  <a:gd name="T4" fmla="*/ 4 w 19"/>
                  <a:gd name="T5" fmla="*/ 27 h 27"/>
                  <a:gd name="T6" fmla="*/ 9 w 19"/>
                  <a:gd name="T7" fmla="*/ 0 h 27"/>
                  <a:gd name="T8" fmla="*/ 14 w 19"/>
                  <a:gd name="T9" fmla="*/ 27 h 27"/>
                </a:gdLst>
                <a:ahLst/>
                <a:cxnLst>
                  <a:cxn ang="0">
                    <a:pos x="T0" y="T1"/>
                  </a:cxn>
                  <a:cxn ang="0">
                    <a:pos x="T2" y="T3"/>
                  </a:cxn>
                  <a:cxn ang="0">
                    <a:pos x="T4" y="T5"/>
                  </a:cxn>
                  <a:cxn ang="0">
                    <a:pos x="T6" y="T7"/>
                  </a:cxn>
                  <a:cxn ang="0">
                    <a:pos x="T8" y="T9"/>
                  </a:cxn>
                </a:cxnLst>
                <a:rect l="0" t="0" r="r" b="b"/>
                <a:pathLst>
                  <a:path w="19" h="27">
                    <a:moveTo>
                      <a:pt x="14" y="27"/>
                    </a:moveTo>
                    <a:cubicBezTo>
                      <a:pt x="11" y="27"/>
                      <a:pt x="12" y="24"/>
                      <a:pt x="9" y="24"/>
                    </a:cubicBezTo>
                    <a:cubicBezTo>
                      <a:pt x="7" y="24"/>
                      <a:pt x="8" y="27"/>
                      <a:pt x="4" y="27"/>
                    </a:cubicBezTo>
                    <a:cubicBezTo>
                      <a:pt x="1" y="27"/>
                      <a:pt x="0" y="20"/>
                      <a:pt x="9" y="0"/>
                    </a:cubicBezTo>
                    <a:cubicBezTo>
                      <a:pt x="19" y="21"/>
                      <a:pt x="18" y="27"/>
                      <a:pt x="14" y="27"/>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99"/>
              <p:cNvSpPr/>
              <p:nvPr/>
            </p:nvSpPr>
            <p:spPr bwMode="auto">
              <a:xfrm>
                <a:off x="4088" y="3616"/>
                <a:ext cx="42" cy="47"/>
              </a:xfrm>
              <a:custGeom>
                <a:avLst/>
                <a:gdLst>
                  <a:gd name="T0" fmla="*/ 9 w 24"/>
                  <a:gd name="T1" fmla="*/ 23 h 25"/>
                  <a:gd name="T2" fmla="*/ 8 w 24"/>
                  <a:gd name="T3" fmla="*/ 17 h 25"/>
                  <a:gd name="T4" fmla="*/ 2 w 24"/>
                  <a:gd name="T5" fmla="*/ 16 h 25"/>
                  <a:gd name="T6" fmla="*/ 24 w 24"/>
                  <a:gd name="T7" fmla="*/ 0 h 25"/>
                  <a:gd name="T8" fmla="*/ 9 w 24"/>
                  <a:gd name="T9" fmla="*/ 23 h 25"/>
                </a:gdLst>
                <a:ahLst/>
                <a:cxnLst>
                  <a:cxn ang="0">
                    <a:pos x="T0" y="T1"/>
                  </a:cxn>
                  <a:cxn ang="0">
                    <a:pos x="T2" y="T3"/>
                  </a:cxn>
                  <a:cxn ang="0">
                    <a:pos x="T4" y="T5"/>
                  </a:cxn>
                  <a:cxn ang="0">
                    <a:pos x="T6" y="T7"/>
                  </a:cxn>
                  <a:cxn ang="0">
                    <a:pos x="T8" y="T9"/>
                  </a:cxn>
                </a:cxnLst>
                <a:rect l="0" t="0" r="r" b="b"/>
                <a:pathLst>
                  <a:path w="24" h="25">
                    <a:moveTo>
                      <a:pt x="9" y="23"/>
                    </a:moveTo>
                    <a:cubicBezTo>
                      <a:pt x="7" y="20"/>
                      <a:pt x="10" y="18"/>
                      <a:pt x="8" y="17"/>
                    </a:cubicBezTo>
                    <a:cubicBezTo>
                      <a:pt x="7" y="15"/>
                      <a:pt x="4" y="18"/>
                      <a:pt x="2" y="16"/>
                    </a:cubicBezTo>
                    <a:cubicBezTo>
                      <a:pt x="0" y="13"/>
                      <a:pt x="4" y="8"/>
                      <a:pt x="24" y="0"/>
                    </a:cubicBezTo>
                    <a:cubicBezTo>
                      <a:pt x="16" y="22"/>
                      <a:pt x="12" y="25"/>
                      <a:pt x="9" y="2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00"/>
              <p:cNvSpPr/>
              <p:nvPr/>
            </p:nvSpPr>
            <p:spPr bwMode="auto">
              <a:xfrm>
                <a:off x="4084" y="3599"/>
                <a:ext cx="46" cy="36"/>
              </a:xfrm>
              <a:custGeom>
                <a:avLst/>
                <a:gdLst>
                  <a:gd name="T0" fmla="*/ 0 w 26"/>
                  <a:gd name="T1" fmla="*/ 14 h 19"/>
                  <a:gd name="T2" fmla="*/ 3 w 26"/>
                  <a:gd name="T3" fmla="*/ 9 h 19"/>
                  <a:gd name="T4" fmla="*/ 0 w 26"/>
                  <a:gd name="T5" fmla="*/ 4 h 19"/>
                  <a:gd name="T6" fmla="*/ 26 w 26"/>
                  <a:gd name="T7" fmla="*/ 9 h 19"/>
                  <a:gd name="T8" fmla="*/ 0 w 26"/>
                  <a:gd name="T9" fmla="*/ 14 h 19"/>
                </a:gdLst>
                <a:ahLst/>
                <a:cxnLst>
                  <a:cxn ang="0">
                    <a:pos x="T0" y="T1"/>
                  </a:cxn>
                  <a:cxn ang="0">
                    <a:pos x="T2" y="T3"/>
                  </a:cxn>
                  <a:cxn ang="0">
                    <a:pos x="T4" y="T5"/>
                  </a:cxn>
                  <a:cxn ang="0">
                    <a:pos x="T6" y="T7"/>
                  </a:cxn>
                  <a:cxn ang="0">
                    <a:pos x="T8" y="T9"/>
                  </a:cxn>
                </a:cxnLst>
                <a:rect l="0" t="0" r="r" b="b"/>
                <a:pathLst>
                  <a:path w="26" h="19">
                    <a:moveTo>
                      <a:pt x="0" y="14"/>
                    </a:moveTo>
                    <a:cubicBezTo>
                      <a:pt x="0" y="11"/>
                      <a:pt x="3" y="12"/>
                      <a:pt x="3" y="9"/>
                    </a:cubicBezTo>
                    <a:cubicBezTo>
                      <a:pt x="3" y="7"/>
                      <a:pt x="0" y="8"/>
                      <a:pt x="0" y="4"/>
                    </a:cubicBezTo>
                    <a:cubicBezTo>
                      <a:pt x="0" y="1"/>
                      <a:pt x="7" y="0"/>
                      <a:pt x="26" y="9"/>
                    </a:cubicBezTo>
                    <a:cubicBezTo>
                      <a:pt x="6" y="19"/>
                      <a:pt x="0" y="18"/>
                      <a:pt x="0" y="14"/>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01"/>
              <p:cNvSpPr/>
              <p:nvPr/>
            </p:nvSpPr>
            <p:spPr bwMode="auto">
              <a:xfrm>
                <a:off x="4088" y="3571"/>
                <a:ext cx="42" cy="45"/>
              </a:xfrm>
              <a:custGeom>
                <a:avLst/>
                <a:gdLst>
                  <a:gd name="T0" fmla="*/ 2 w 24"/>
                  <a:gd name="T1" fmla="*/ 9 h 24"/>
                  <a:gd name="T2" fmla="*/ 8 w 24"/>
                  <a:gd name="T3" fmla="*/ 8 h 24"/>
                  <a:gd name="T4" fmla="*/ 9 w 24"/>
                  <a:gd name="T5" fmla="*/ 2 h 24"/>
                  <a:gd name="T6" fmla="*/ 24 w 24"/>
                  <a:gd name="T7" fmla="*/ 24 h 24"/>
                  <a:gd name="T8" fmla="*/ 2 w 24"/>
                  <a:gd name="T9" fmla="*/ 9 h 24"/>
                </a:gdLst>
                <a:ahLst/>
                <a:cxnLst>
                  <a:cxn ang="0">
                    <a:pos x="T0" y="T1"/>
                  </a:cxn>
                  <a:cxn ang="0">
                    <a:pos x="T2" y="T3"/>
                  </a:cxn>
                  <a:cxn ang="0">
                    <a:pos x="T4" y="T5"/>
                  </a:cxn>
                  <a:cxn ang="0">
                    <a:pos x="T6" y="T7"/>
                  </a:cxn>
                  <a:cxn ang="0">
                    <a:pos x="T8" y="T9"/>
                  </a:cxn>
                </a:cxnLst>
                <a:rect l="0" t="0" r="r" b="b"/>
                <a:pathLst>
                  <a:path w="24" h="24">
                    <a:moveTo>
                      <a:pt x="2" y="9"/>
                    </a:moveTo>
                    <a:cubicBezTo>
                      <a:pt x="4" y="7"/>
                      <a:pt x="7" y="10"/>
                      <a:pt x="8" y="8"/>
                    </a:cubicBezTo>
                    <a:cubicBezTo>
                      <a:pt x="10" y="7"/>
                      <a:pt x="7" y="5"/>
                      <a:pt x="9" y="2"/>
                    </a:cubicBezTo>
                    <a:cubicBezTo>
                      <a:pt x="12" y="0"/>
                      <a:pt x="17" y="4"/>
                      <a:pt x="24" y="24"/>
                    </a:cubicBezTo>
                    <a:cubicBezTo>
                      <a:pt x="3" y="17"/>
                      <a:pt x="0" y="12"/>
                      <a:pt x="2" y="9"/>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Oval 402"/>
              <p:cNvSpPr>
                <a:spLocks noChangeArrowheads="1"/>
              </p:cNvSpPr>
              <p:nvPr/>
            </p:nvSpPr>
            <p:spPr bwMode="auto">
              <a:xfrm>
                <a:off x="4109" y="3593"/>
                <a:ext cx="43" cy="47"/>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03"/>
              <p:cNvSpPr/>
              <p:nvPr/>
            </p:nvSpPr>
            <p:spPr bwMode="auto">
              <a:xfrm>
                <a:off x="4240" y="3515"/>
                <a:ext cx="34" cy="50"/>
              </a:xfrm>
              <a:custGeom>
                <a:avLst/>
                <a:gdLst>
                  <a:gd name="T0" fmla="*/ 4 w 19"/>
                  <a:gd name="T1" fmla="*/ 0 h 27"/>
                  <a:gd name="T2" fmla="*/ 9 w 19"/>
                  <a:gd name="T3" fmla="*/ 4 h 27"/>
                  <a:gd name="T4" fmla="*/ 14 w 19"/>
                  <a:gd name="T5" fmla="*/ 0 h 27"/>
                  <a:gd name="T6" fmla="*/ 9 w 19"/>
                  <a:gd name="T7" fmla="*/ 27 h 27"/>
                  <a:gd name="T8" fmla="*/ 4 w 19"/>
                  <a:gd name="T9" fmla="*/ 0 h 27"/>
                </a:gdLst>
                <a:ahLst/>
                <a:cxnLst>
                  <a:cxn ang="0">
                    <a:pos x="T0" y="T1"/>
                  </a:cxn>
                  <a:cxn ang="0">
                    <a:pos x="T2" y="T3"/>
                  </a:cxn>
                  <a:cxn ang="0">
                    <a:pos x="T4" y="T5"/>
                  </a:cxn>
                  <a:cxn ang="0">
                    <a:pos x="T6" y="T7"/>
                  </a:cxn>
                  <a:cxn ang="0">
                    <a:pos x="T8" y="T9"/>
                  </a:cxn>
                </a:cxnLst>
                <a:rect l="0" t="0" r="r" b="b"/>
                <a:pathLst>
                  <a:path w="19" h="27">
                    <a:moveTo>
                      <a:pt x="4" y="0"/>
                    </a:moveTo>
                    <a:cubicBezTo>
                      <a:pt x="8" y="0"/>
                      <a:pt x="7" y="4"/>
                      <a:pt x="9" y="4"/>
                    </a:cubicBezTo>
                    <a:cubicBezTo>
                      <a:pt x="11" y="4"/>
                      <a:pt x="11" y="0"/>
                      <a:pt x="14" y="0"/>
                    </a:cubicBezTo>
                    <a:cubicBezTo>
                      <a:pt x="18" y="1"/>
                      <a:pt x="19" y="7"/>
                      <a:pt x="9" y="27"/>
                    </a:cubicBezTo>
                    <a:cubicBezTo>
                      <a:pt x="0" y="6"/>
                      <a:pt x="1" y="1"/>
                      <a:pt x="4" y="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04"/>
              <p:cNvSpPr/>
              <p:nvPr/>
            </p:nvSpPr>
            <p:spPr bwMode="auto">
              <a:xfrm>
                <a:off x="4256" y="3518"/>
                <a:ext cx="44" cy="47"/>
              </a:xfrm>
              <a:custGeom>
                <a:avLst/>
                <a:gdLst>
                  <a:gd name="T0" fmla="*/ 15 w 25"/>
                  <a:gd name="T1" fmla="*/ 3 h 25"/>
                  <a:gd name="T2" fmla="*/ 17 w 25"/>
                  <a:gd name="T3" fmla="*/ 8 h 25"/>
                  <a:gd name="T4" fmla="*/ 22 w 25"/>
                  <a:gd name="T5" fmla="*/ 10 h 25"/>
                  <a:gd name="T6" fmla="*/ 0 w 25"/>
                  <a:gd name="T7" fmla="*/ 25 h 25"/>
                  <a:gd name="T8" fmla="*/ 15 w 25"/>
                  <a:gd name="T9" fmla="*/ 3 h 25"/>
                </a:gdLst>
                <a:ahLst/>
                <a:cxnLst>
                  <a:cxn ang="0">
                    <a:pos x="T0" y="T1"/>
                  </a:cxn>
                  <a:cxn ang="0">
                    <a:pos x="T2" y="T3"/>
                  </a:cxn>
                  <a:cxn ang="0">
                    <a:pos x="T4" y="T5"/>
                  </a:cxn>
                  <a:cxn ang="0">
                    <a:pos x="T6" y="T7"/>
                  </a:cxn>
                  <a:cxn ang="0">
                    <a:pos x="T8" y="T9"/>
                  </a:cxn>
                </a:cxnLst>
                <a:rect l="0" t="0" r="r" b="b"/>
                <a:pathLst>
                  <a:path w="25" h="25">
                    <a:moveTo>
                      <a:pt x="15" y="3"/>
                    </a:moveTo>
                    <a:cubicBezTo>
                      <a:pt x="18" y="5"/>
                      <a:pt x="15" y="7"/>
                      <a:pt x="17" y="8"/>
                    </a:cubicBezTo>
                    <a:cubicBezTo>
                      <a:pt x="18" y="10"/>
                      <a:pt x="20" y="7"/>
                      <a:pt x="22" y="10"/>
                    </a:cubicBezTo>
                    <a:cubicBezTo>
                      <a:pt x="25" y="12"/>
                      <a:pt x="21" y="18"/>
                      <a:pt x="0" y="25"/>
                    </a:cubicBezTo>
                    <a:cubicBezTo>
                      <a:pt x="8" y="3"/>
                      <a:pt x="13" y="0"/>
                      <a:pt x="15" y="3"/>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05"/>
              <p:cNvSpPr/>
              <p:nvPr/>
            </p:nvSpPr>
            <p:spPr bwMode="auto">
              <a:xfrm>
                <a:off x="4256" y="3547"/>
                <a:ext cx="48" cy="35"/>
              </a:xfrm>
              <a:custGeom>
                <a:avLst/>
                <a:gdLst>
                  <a:gd name="T0" fmla="*/ 27 w 27"/>
                  <a:gd name="T1" fmla="*/ 5 h 19"/>
                  <a:gd name="T2" fmla="*/ 23 w 27"/>
                  <a:gd name="T3" fmla="*/ 10 h 19"/>
                  <a:gd name="T4" fmla="*/ 27 w 27"/>
                  <a:gd name="T5" fmla="*/ 15 h 19"/>
                  <a:gd name="T6" fmla="*/ 0 w 27"/>
                  <a:gd name="T7" fmla="*/ 10 h 19"/>
                  <a:gd name="T8" fmla="*/ 27 w 27"/>
                  <a:gd name="T9" fmla="*/ 5 h 19"/>
                </a:gdLst>
                <a:ahLst/>
                <a:cxnLst>
                  <a:cxn ang="0">
                    <a:pos x="T0" y="T1"/>
                  </a:cxn>
                  <a:cxn ang="0">
                    <a:pos x="T2" y="T3"/>
                  </a:cxn>
                  <a:cxn ang="0">
                    <a:pos x="T4" y="T5"/>
                  </a:cxn>
                  <a:cxn ang="0">
                    <a:pos x="T6" y="T7"/>
                  </a:cxn>
                  <a:cxn ang="0">
                    <a:pos x="T8" y="T9"/>
                  </a:cxn>
                </a:cxnLst>
                <a:rect l="0" t="0" r="r" b="b"/>
                <a:pathLst>
                  <a:path w="27" h="19">
                    <a:moveTo>
                      <a:pt x="27" y="5"/>
                    </a:moveTo>
                    <a:cubicBezTo>
                      <a:pt x="27" y="8"/>
                      <a:pt x="23" y="7"/>
                      <a:pt x="23" y="10"/>
                    </a:cubicBezTo>
                    <a:cubicBezTo>
                      <a:pt x="23" y="12"/>
                      <a:pt x="27" y="11"/>
                      <a:pt x="27" y="15"/>
                    </a:cubicBezTo>
                    <a:cubicBezTo>
                      <a:pt x="26" y="18"/>
                      <a:pt x="20" y="19"/>
                      <a:pt x="0" y="10"/>
                    </a:cubicBezTo>
                    <a:cubicBezTo>
                      <a:pt x="21" y="0"/>
                      <a:pt x="26" y="1"/>
                      <a:pt x="27" y="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607"/>
            <p:cNvGrpSpPr/>
            <p:nvPr/>
          </p:nvGrpSpPr>
          <p:grpSpPr bwMode="auto">
            <a:xfrm>
              <a:off x="37" y="2466"/>
              <a:ext cx="4774" cy="1400"/>
              <a:chOff x="37" y="2466"/>
              <a:chExt cx="4774" cy="1400"/>
            </a:xfrm>
          </p:grpSpPr>
          <p:sp>
            <p:nvSpPr>
              <p:cNvPr id="92" name="Freeform 407"/>
              <p:cNvSpPr/>
              <p:nvPr/>
            </p:nvSpPr>
            <p:spPr bwMode="auto">
              <a:xfrm>
                <a:off x="4256" y="3565"/>
                <a:ext cx="44" cy="45"/>
              </a:xfrm>
              <a:custGeom>
                <a:avLst/>
                <a:gdLst>
                  <a:gd name="T0" fmla="*/ 22 w 25"/>
                  <a:gd name="T1" fmla="*/ 15 h 24"/>
                  <a:gd name="T2" fmla="*/ 17 w 25"/>
                  <a:gd name="T3" fmla="*/ 16 h 24"/>
                  <a:gd name="T4" fmla="*/ 15 w 25"/>
                  <a:gd name="T5" fmla="*/ 22 h 24"/>
                  <a:gd name="T6" fmla="*/ 0 w 25"/>
                  <a:gd name="T7" fmla="*/ 0 h 24"/>
                  <a:gd name="T8" fmla="*/ 22 w 25"/>
                  <a:gd name="T9" fmla="*/ 15 h 24"/>
                </a:gdLst>
                <a:ahLst/>
                <a:cxnLst>
                  <a:cxn ang="0">
                    <a:pos x="T0" y="T1"/>
                  </a:cxn>
                  <a:cxn ang="0">
                    <a:pos x="T2" y="T3"/>
                  </a:cxn>
                  <a:cxn ang="0">
                    <a:pos x="T4" y="T5"/>
                  </a:cxn>
                  <a:cxn ang="0">
                    <a:pos x="T6" y="T7"/>
                  </a:cxn>
                  <a:cxn ang="0">
                    <a:pos x="T8" y="T9"/>
                  </a:cxn>
                </a:cxnLst>
                <a:rect l="0" t="0" r="r" b="b"/>
                <a:pathLst>
                  <a:path w="25" h="24">
                    <a:moveTo>
                      <a:pt x="22" y="15"/>
                    </a:moveTo>
                    <a:cubicBezTo>
                      <a:pt x="20" y="17"/>
                      <a:pt x="18" y="14"/>
                      <a:pt x="17" y="16"/>
                    </a:cubicBezTo>
                    <a:cubicBezTo>
                      <a:pt x="15" y="18"/>
                      <a:pt x="18" y="20"/>
                      <a:pt x="15" y="22"/>
                    </a:cubicBezTo>
                    <a:cubicBezTo>
                      <a:pt x="13" y="24"/>
                      <a:pt x="7" y="21"/>
                      <a:pt x="0" y="0"/>
                    </a:cubicBezTo>
                    <a:cubicBezTo>
                      <a:pt x="22" y="8"/>
                      <a:pt x="25" y="12"/>
                      <a:pt x="22"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8"/>
              <p:cNvSpPr/>
              <p:nvPr/>
            </p:nvSpPr>
            <p:spPr bwMode="auto">
              <a:xfrm>
                <a:off x="4240" y="3565"/>
                <a:ext cx="34" cy="49"/>
              </a:xfrm>
              <a:custGeom>
                <a:avLst/>
                <a:gdLst>
                  <a:gd name="T0" fmla="*/ 14 w 19"/>
                  <a:gd name="T1" fmla="*/ 26 h 26"/>
                  <a:gd name="T2" fmla="*/ 9 w 19"/>
                  <a:gd name="T3" fmla="*/ 23 h 26"/>
                  <a:gd name="T4" fmla="*/ 4 w 19"/>
                  <a:gd name="T5" fmla="*/ 26 h 26"/>
                  <a:gd name="T6" fmla="*/ 9 w 19"/>
                  <a:gd name="T7" fmla="*/ 0 h 26"/>
                  <a:gd name="T8" fmla="*/ 14 w 19"/>
                  <a:gd name="T9" fmla="*/ 26 h 26"/>
                </a:gdLst>
                <a:ahLst/>
                <a:cxnLst>
                  <a:cxn ang="0">
                    <a:pos x="T0" y="T1"/>
                  </a:cxn>
                  <a:cxn ang="0">
                    <a:pos x="T2" y="T3"/>
                  </a:cxn>
                  <a:cxn ang="0">
                    <a:pos x="T4" y="T5"/>
                  </a:cxn>
                  <a:cxn ang="0">
                    <a:pos x="T6" y="T7"/>
                  </a:cxn>
                  <a:cxn ang="0">
                    <a:pos x="T8" y="T9"/>
                  </a:cxn>
                </a:cxnLst>
                <a:rect l="0" t="0" r="r" b="b"/>
                <a:pathLst>
                  <a:path w="19" h="26">
                    <a:moveTo>
                      <a:pt x="14" y="26"/>
                    </a:moveTo>
                    <a:cubicBezTo>
                      <a:pt x="11" y="26"/>
                      <a:pt x="11" y="23"/>
                      <a:pt x="9" y="23"/>
                    </a:cubicBezTo>
                    <a:cubicBezTo>
                      <a:pt x="7" y="23"/>
                      <a:pt x="8" y="26"/>
                      <a:pt x="4" y="26"/>
                    </a:cubicBezTo>
                    <a:cubicBezTo>
                      <a:pt x="1" y="26"/>
                      <a:pt x="0" y="20"/>
                      <a:pt x="9" y="0"/>
                    </a:cubicBezTo>
                    <a:cubicBezTo>
                      <a:pt x="19" y="21"/>
                      <a:pt x="18" y="26"/>
                      <a:pt x="14" y="26"/>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09"/>
              <p:cNvSpPr/>
              <p:nvPr/>
            </p:nvSpPr>
            <p:spPr bwMode="auto">
              <a:xfrm>
                <a:off x="4214" y="3565"/>
                <a:ext cx="42" cy="45"/>
              </a:xfrm>
              <a:custGeom>
                <a:avLst/>
                <a:gdLst>
                  <a:gd name="T0" fmla="*/ 9 w 24"/>
                  <a:gd name="T1" fmla="*/ 22 h 24"/>
                  <a:gd name="T2" fmla="*/ 8 w 24"/>
                  <a:gd name="T3" fmla="*/ 16 h 24"/>
                  <a:gd name="T4" fmla="*/ 2 w 24"/>
                  <a:gd name="T5" fmla="*/ 15 h 24"/>
                  <a:gd name="T6" fmla="*/ 24 w 24"/>
                  <a:gd name="T7" fmla="*/ 0 h 24"/>
                  <a:gd name="T8" fmla="*/ 9 w 24"/>
                  <a:gd name="T9" fmla="*/ 22 h 24"/>
                </a:gdLst>
                <a:ahLst/>
                <a:cxnLst>
                  <a:cxn ang="0">
                    <a:pos x="T0" y="T1"/>
                  </a:cxn>
                  <a:cxn ang="0">
                    <a:pos x="T2" y="T3"/>
                  </a:cxn>
                  <a:cxn ang="0">
                    <a:pos x="T4" y="T5"/>
                  </a:cxn>
                  <a:cxn ang="0">
                    <a:pos x="T6" y="T7"/>
                  </a:cxn>
                  <a:cxn ang="0">
                    <a:pos x="T8" y="T9"/>
                  </a:cxn>
                </a:cxnLst>
                <a:rect l="0" t="0" r="r" b="b"/>
                <a:pathLst>
                  <a:path w="24" h="24">
                    <a:moveTo>
                      <a:pt x="9" y="22"/>
                    </a:moveTo>
                    <a:cubicBezTo>
                      <a:pt x="7" y="20"/>
                      <a:pt x="10" y="18"/>
                      <a:pt x="8" y="16"/>
                    </a:cubicBezTo>
                    <a:cubicBezTo>
                      <a:pt x="6" y="14"/>
                      <a:pt x="4" y="17"/>
                      <a:pt x="2" y="15"/>
                    </a:cubicBezTo>
                    <a:cubicBezTo>
                      <a:pt x="0" y="12"/>
                      <a:pt x="3" y="7"/>
                      <a:pt x="24" y="0"/>
                    </a:cubicBezTo>
                    <a:cubicBezTo>
                      <a:pt x="16" y="21"/>
                      <a:pt x="12" y="24"/>
                      <a:pt x="9"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0"/>
              <p:cNvSpPr/>
              <p:nvPr/>
            </p:nvSpPr>
            <p:spPr bwMode="auto">
              <a:xfrm>
                <a:off x="4210" y="3547"/>
                <a:ext cx="46" cy="35"/>
              </a:xfrm>
              <a:custGeom>
                <a:avLst/>
                <a:gdLst>
                  <a:gd name="T0" fmla="*/ 0 w 26"/>
                  <a:gd name="T1" fmla="*/ 15 h 19"/>
                  <a:gd name="T2" fmla="*/ 3 w 26"/>
                  <a:gd name="T3" fmla="*/ 10 h 19"/>
                  <a:gd name="T4" fmla="*/ 0 w 26"/>
                  <a:gd name="T5" fmla="*/ 5 h 19"/>
                  <a:gd name="T6" fmla="*/ 26 w 26"/>
                  <a:gd name="T7" fmla="*/ 10 h 19"/>
                  <a:gd name="T8" fmla="*/ 0 w 26"/>
                  <a:gd name="T9" fmla="*/ 15 h 19"/>
                </a:gdLst>
                <a:ahLst/>
                <a:cxnLst>
                  <a:cxn ang="0">
                    <a:pos x="T0" y="T1"/>
                  </a:cxn>
                  <a:cxn ang="0">
                    <a:pos x="T2" y="T3"/>
                  </a:cxn>
                  <a:cxn ang="0">
                    <a:pos x="T4" y="T5"/>
                  </a:cxn>
                  <a:cxn ang="0">
                    <a:pos x="T6" y="T7"/>
                  </a:cxn>
                  <a:cxn ang="0">
                    <a:pos x="T8" y="T9"/>
                  </a:cxn>
                </a:cxnLst>
                <a:rect l="0" t="0" r="r" b="b"/>
                <a:pathLst>
                  <a:path w="26" h="19">
                    <a:moveTo>
                      <a:pt x="0" y="15"/>
                    </a:moveTo>
                    <a:cubicBezTo>
                      <a:pt x="0" y="11"/>
                      <a:pt x="3" y="12"/>
                      <a:pt x="3" y="10"/>
                    </a:cubicBezTo>
                    <a:cubicBezTo>
                      <a:pt x="3" y="7"/>
                      <a:pt x="0" y="8"/>
                      <a:pt x="0" y="5"/>
                    </a:cubicBezTo>
                    <a:cubicBezTo>
                      <a:pt x="0" y="1"/>
                      <a:pt x="6" y="0"/>
                      <a:pt x="26" y="10"/>
                    </a:cubicBezTo>
                    <a:cubicBezTo>
                      <a:pt x="5" y="19"/>
                      <a:pt x="0" y="18"/>
                      <a:pt x="0" y="1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1"/>
              <p:cNvSpPr/>
              <p:nvPr/>
            </p:nvSpPr>
            <p:spPr bwMode="auto">
              <a:xfrm>
                <a:off x="4214" y="3518"/>
                <a:ext cx="42" cy="47"/>
              </a:xfrm>
              <a:custGeom>
                <a:avLst/>
                <a:gdLst>
                  <a:gd name="T0" fmla="*/ 2 w 24"/>
                  <a:gd name="T1" fmla="*/ 10 h 25"/>
                  <a:gd name="T2" fmla="*/ 8 w 24"/>
                  <a:gd name="T3" fmla="*/ 8 h 25"/>
                  <a:gd name="T4" fmla="*/ 9 w 24"/>
                  <a:gd name="T5" fmla="*/ 3 h 25"/>
                  <a:gd name="T6" fmla="*/ 24 w 24"/>
                  <a:gd name="T7" fmla="*/ 25 h 25"/>
                  <a:gd name="T8" fmla="*/ 2 w 24"/>
                  <a:gd name="T9" fmla="*/ 10 h 25"/>
                </a:gdLst>
                <a:ahLst/>
                <a:cxnLst>
                  <a:cxn ang="0">
                    <a:pos x="T0" y="T1"/>
                  </a:cxn>
                  <a:cxn ang="0">
                    <a:pos x="T2" y="T3"/>
                  </a:cxn>
                  <a:cxn ang="0">
                    <a:pos x="T4" y="T5"/>
                  </a:cxn>
                  <a:cxn ang="0">
                    <a:pos x="T6" y="T7"/>
                  </a:cxn>
                  <a:cxn ang="0">
                    <a:pos x="T8" y="T9"/>
                  </a:cxn>
                </a:cxnLst>
                <a:rect l="0" t="0" r="r" b="b"/>
                <a:pathLst>
                  <a:path w="24" h="25">
                    <a:moveTo>
                      <a:pt x="2" y="10"/>
                    </a:moveTo>
                    <a:cubicBezTo>
                      <a:pt x="4" y="7"/>
                      <a:pt x="6" y="10"/>
                      <a:pt x="8" y="8"/>
                    </a:cubicBezTo>
                    <a:cubicBezTo>
                      <a:pt x="10" y="7"/>
                      <a:pt x="7" y="5"/>
                      <a:pt x="9" y="3"/>
                    </a:cubicBezTo>
                    <a:cubicBezTo>
                      <a:pt x="12" y="0"/>
                      <a:pt x="17" y="4"/>
                      <a:pt x="24" y="25"/>
                    </a:cubicBezTo>
                    <a:cubicBezTo>
                      <a:pt x="3" y="17"/>
                      <a:pt x="0" y="12"/>
                      <a:pt x="2"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412"/>
              <p:cNvSpPr>
                <a:spLocks noChangeArrowheads="1"/>
              </p:cNvSpPr>
              <p:nvPr/>
            </p:nvSpPr>
            <p:spPr bwMode="auto">
              <a:xfrm>
                <a:off x="4235" y="3543"/>
                <a:ext cx="42" cy="4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13"/>
              <p:cNvSpPr/>
              <p:nvPr/>
            </p:nvSpPr>
            <p:spPr bwMode="auto">
              <a:xfrm>
                <a:off x="174" y="3590"/>
                <a:ext cx="207" cy="238"/>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4"/>
              <p:cNvSpPr/>
              <p:nvPr/>
            </p:nvSpPr>
            <p:spPr bwMode="auto">
              <a:xfrm>
                <a:off x="62" y="3590"/>
                <a:ext cx="206" cy="238"/>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15"/>
              <p:cNvSpPr/>
              <p:nvPr/>
            </p:nvSpPr>
            <p:spPr bwMode="auto">
              <a:xfrm>
                <a:off x="183" y="3693"/>
                <a:ext cx="212" cy="137"/>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16"/>
              <p:cNvSpPr/>
              <p:nvPr/>
            </p:nvSpPr>
            <p:spPr bwMode="auto">
              <a:xfrm>
                <a:off x="41" y="3693"/>
                <a:ext cx="211" cy="137"/>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17"/>
              <p:cNvSpPr/>
              <p:nvPr/>
            </p:nvSpPr>
            <p:spPr bwMode="auto">
              <a:xfrm>
                <a:off x="181" y="3565"/>
                <a:ext cx="74" cy="227"/>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18"/>
              <p:cNvSpPr/>
              <p:nvPr/>
            </p:nvSpPr>
            <p:spPr bwMode="auto">
              <a:xfrm>
                <a:off x="342" y="3655"/>
                <a:ext cx="149" cy="171"/>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19"/>
              <p:cNvSpPr/>
              <p:nvPr/>
            </p:nvSpPr>
            <p:spPr bwMode="auto">
              <a:xfrm>
                <a:off x="262" y="3655"/>
                <a:ext cx="149" cy="171"/>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0"/>
              <p:cNvSpPr/>
              <p:nvPr/>
            </p:nvSpPr>
            <p:spPr bwMode="auto">
              <a:xfrm>
                <a:off x="349" y="3729"/>
                <a:ext cx="153" cy="99"/>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1"/>
              <p:cNvSpPr/>
              <p:nvPr/>
            </p:nvSpPr>
            <p:spPr bwMode="auto">
              <a:xfrm>
                <a:off x="246" y="3729"/>
                <a:ext cx="153" cy="99"/>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22"/>
              <p:cNvSpPr/>
              <p:nvPr/>
            </p:nvSpPr>
            <p:spPr bwMode="auto">
              <a:xfrm>
                <a:off x="347" y="3637"/>
                <a:ext cx="55" cy="163"/>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23"/>
              <p:cNvSpPr/>
              <p:nvPr/>
            </p:nvSpPr>
            <p:spPr bwMode="auto">
              <a:xfrm>
                <a:off x="3109" y="3012"/>
                <a:ext cx="566" cy="467"/>
              </a:xfrm>
              <a:custGeom>
                <a:avLst/>
                <a:gdLst>
                  <a:gd name="T0" fmla="*/ 270 w 319"/>
                  <a:gd name="T1" fmla="*/ 102 h 249"/>
                  <a:gd name="T2" fmla="*/ 156 w 319"/>
                  <a:gd name="T3" fmla="*/ 0 h 249"/>
                  <a:gd name="T4" fmla="*/ 42 w 319"/>
                  <a:gd name="T5" fmla="*/ 106 h 249"/>
                  <a:gd name="T6" fmla="*/ 0 w 319"/>
                  <a:gd name="T7" fmla="*/ 164 h 249"/>
                  <a:gd name="T8" fmla="*/ 160 w 319"/>
                  <a:gd name="T9" fmla="*/ 249 h 249"/>
                  <a:gd name="T10" fmla="*/ 319 w 319"/>
                  <a:gd name="T11" fmla="*/ 164 h 249"/>
                  <a:gd name="T12" fmla="*/ 270 w 319"/>
                  <a:gd name="T13" fmla="*/ 102 h 249"/>
                </a:gdLst>
                <a:ahLst/>
                <a:cxnLst>
                  <a:cxn ang="0">
                    <a:pos x="T0" y="T1"/>
                  </a:cxn>
                  <a:cxn ang="0">
                    <a:pos x="T2" y="T3"/>
                  </a:cxn>
                  <a:cxn ang="0">
                    <a:pos x="T4" y="T5"/>
                  </a:cxn>
                  <a:cxn ang="0">
                    <a:pos x="T6" y="T7"/>
                  </a:cxn>
                  <a:cxn ang="0">
                    <a:pos x="T8" y="T9"/>
                  </a:cxn>
                  <a:cxn ang="0">
                    <a:pos x="T10" y="T11"/>
                  </a:cxn>
                  <a:cxn ang="0">
                    <a:pos x="T12" y="T13"/>
                  </a:cxn>
                </a:cxnLst>
                <a:rect l="0" t="0" r="r" b="b"/>
                <a:pathLst>
                  <a:path w="319" h="249">
                    <a:moveTo>
                      <a:pt x="270" y="102"/>
                    </a:moveTo>
                    <a:cubicBezTo>
                      <a:pt x="264" y="45"/>
                      <a:pt x="216" y="0"/>
                      <a:pt x="156" y="0"/>
                    </a:cubicBezTo>
                    <a:cubicBezTo>
                      <a:pt x="96" y="0"/>
                      <a:pt x="46" y="47"/>
                      <a:pt x="42" y="106"/>
                    </a:cubicBezTo>
                    <a:cubicBezTo>
                      <a:pt x="16" y="121"/>
                      <a:pt x="0" y="141"/>
                      <a:pt x="0" y="164"/>
                    </a:cubicBezTo>
                    <a:cubicBezTo>
                      <a:pt x="0" y="211"/>
                      <a:pt x="72" y="249"/>
                      <a:pt x="160" y="249"/>
                    </a:cubicBezTo>
                    <a:cubicBezTo>
                      <a:pt x="248" y="249"/>
                      <a:pt x="319" y="211"/>
                      <a:pt x="319" y="164"/>
                    </a:cubicBezTo>
                    <a:cubicBezTo>
                      <a:pt x="319" y="139"/>
                      <a:pt x="300" y="118"/>
                      <a:pt x="27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24"/>
              <p:cNvSpPr/>
              <p:nvPr/>
            </p:nvSpPr>
            <p:spPr bwMode="auto">
              <a:xfrm>
                <a:off x="3146" y="3079"/>
                <a:ext cx="492" cy="406"/>
              </a:xfrm>
              <a:custGeom>
                <a:avLst/>
                <a:gdLst>
                  <a:gd name="T0" fmla="*/ 235 w 277"/>
                  <a:gd name="T1" fmla="*/ 89 h 216"/>
                  <a:gd name="T2" fmla="*/ 136 w 277"/>
                  <a:gd name="T3" fmla="*/ 0 h 216"/>
                  <a:gd name="T4" fmla="*/ 37 w 277"/>
                  <a:gd name="T5" fmla="*/ 92 h 216"/>
                  <a:gd name="T6" fmla="*/ 0 w 277"/>
                  <a:gd name="T7" fmla="*/ 142 h 216"/>
                  <a:gd name="T8" fmla="*/ 139 w 277"/>
                  <a:gd name="T9" fmla="*/ 216 h 216"/>
                  <a:gd name="T10" fmla="*/ 277 w 277"/>
                  <a:gd name="T11" fmla="*/ 142 h 216"/>
                  <a:gd name="T12" fmla="*/ 235 w 277"/>
                  <a:gd name="T13" fmla="*/ 89 h 216"/>
                </a:gdLst>
                <a:ahLst/>
                <a:cxnLst>
                  <a:cxn ang="0">
                    <a:pos x="T0" y="T1"/>
                  </a:cxn>
                  <a:cxn ang="0">
                    <a:pos x="T2" y="T3"/>
                  </a:cxn>
                  <a:cxn ang="0">
                    <a:pos x="T4" y="T5"/>
                  </a:cxn>
                  <a:cxn ang="0">
                    <a:pos x="T6" y="T7"/>
                  </a:cxn>
                  <a:cxn ang="0">
                    <a:pos x="T8" y="T9"/>
                  </a:cxn>
                  <a:cxn ang="0">
                    <a:pos x="T10" y="T11"/>
                  </a:cxn>
                  <a:cxn ang="0">
                    <a:pos x="T12" y="T13"/>
                  </a:cxn>
                </a:cxnLst>
                <a:rect l="0" t="0" r="r" b="b"/>
                <a:pathLst>
                  <a:path w="277" h="216">
                    <a:moveTo>
                      <a:pt x="235" y="89"/>
                    </a:moveTo>
                    <a:cubicBezTo>
                      <a:pt x="230" y="39"/>
                      <a:pt x="187" y="0"/>
                      <a:pt x="136" y="0"/>
                    </a:cubicBezTo>
                    <a:cubicBezTo>
                      <a:pt x="83" y="0"/>
                      <a:pt x="40" y="40"/>
                      <a:pt x="37" y="92"/>
                    </a:cubicBezTo>
                    <a:cubicBezTo>
                      <a:pt x="14" y="105"/>
                      <a:pt x="0" y="123"/>
                      <a:pt x="0" y="142"/>
                    </a:cubicBezTo>
                    <a:cubicBezTo>
                      <a:pt x="0" y="183"/>
                      <a:pt x="62" y="216"/>
                      <a:pt x="139" y="216"/>
                    </a:cubicBezTo>
                    <a:cubicBezTo>
                      <a:pt x="215" y="216"/>
                      <a:pt x="277" y="183"/>
                      <a:pt x="277" y="142"/>
                    </a:cubicBezTo>
                    <a:cubicBezTo>
                      <a:pt x="277" y="121"/>
                      <a:pt x="261" y="102"/>
                      <a:pt x="235" y="89"/>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25"/>
              <p:cNvSpPr/>
              <p:nvPr/>
            </p:nvSpPr>
            <p:spPr bwMode="auto">
              <a:xfrm>
                <a:off x="3228" y="3359"/>
                <a:ext cx="330" cy="439"/>
              </a:xfrm>
              <a:custGeom>
                <a:avLst/>
                <a:gdLst>
                  <a:gd name="T0" fmla="*/ 135 w 330"/>
                  <a:gd name="T1" fmla="*/ 439 h 439"/>
                  <a:gd name="T2" fmla="*/ 195 w 330"/>
                  <a:gd name="T3" fmla="*/ 439 h 439"/>
                  <a:gd name="T4" fmla="*/ 190 w 330"/>
                  <a:gd name="T5" fmla="*/ 167 h 439"/>
                  <a:gd name="T6" fmla="*/ 330 w 330"/>
                  <a:gd name="T7" fmla="*/ 6 h 439"/>
                  <a:gd name="T8" fmla="*/ 186 w 330"/>
                  <a:gd name="T9" fmla="*/ 120 h 439"/>
                  <a:gd name="T10" fmla="*/ 165 w 330"/>
                  <a:gd name="T11" fmla="*/ 0 h 439"/>
                  <a:gd name="T12" fmla="*/ 142 w 330"/>
                  <a:gd name="T13" fmla="*/ 111 h 439"/>
                  <a:gd name="T14" fmla="*/ 0 w 330"/>
                  <a:gd name="T15" fmla="*/ 6 h 439"/>
                  <a:gd name="T16" fmla="*/ 140 w 330"/>
                  <a:gd name="T17" fmla="*/ 167 h 439"/>
                  <a:gd name="T18" fmla="*/ 135 w 330"/>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439">
                    <a:moveTo>
                      <a:pt x="135" y="439"/>
                    </a:moveTo>
                    <a:lnTo>
                      <a:pt x="195" y="439"/>
                    </a:lnTo>
                    <a:lnTo>
                      <a:pt x="190" y="167"/>
                    </a:lnTo>
                    <a:lnTo>
                      <a:pt x="330" y="6"/>
                    </a:lnTo>
                    <a:lnTo>
                      <a:pt x="186" y="120"/>
                    </a:lnTo>
                    <a:lnTo>
                      <a:pt x="165" y="0"/>
                    </a:lnTo>
                    <a:lnTo>
                      <a:pt x="142" y="111"/>
                    </a:lnTo>
                    <a:lnTo>
                      <a:pt x="0" y="6"/>
                    </a:lnTo>
                    <a:lnTo>
                      <a:pt x="140" y="167"/>
                    </a:lnTo>
                    <a:lnTo>
                      <a:pt x="135" y="439"/>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26"/>
              <p:cNvSpPr/>
              <p:nvPr/>
            </p:nvSpPr>
            <p:spPr bwMode="auto">
              <a:xfrm>
                <a:off x="3228" y="3359"/>
                <a:ext cx="330" cy="439"/>
              </a:xfrm>
              <a:custGeom>
                <a:avLst/>
                <a:gdLst>
                  <a:gd name="T0" fmla="*/ 135 w 330"/>
                  <a:gd name="T1" fmla="*/ 439 h 439"/>
                  <a:gd name="T2" fmla="*/ 195 w 330"/>
                  <a:gd name="T3" fmla="*/ 439 h 439"/>
                  <a:gd name="T4" fmla="*/ 190 w 330"/>
                  <a:gd name="T5" fmla="*/ 167 h 439"/>
                  <a:gd name="T6" fmla="*/ 330 w 330"/>
                  <a:gd name="T7" fmla="*/ 6 h 439"/>
                  <a:gd name="T8" fmla="*/ 186 w 330"/>
                  <a:gd name="T9" fmla="*/ 120 h 439"/>
                  <a:gd name="T10" fmla="*/ 165 w 330"/>
                  <a:gd name="T11" fmla="*/ 0 h 439"/>
                  <a:gd name="T12" fmla="*/ 142 w 330"/>
                  <a:gd name="T13" fmla="*/ 111 h 439"/>
                  <a:gd name="T14" fmla="*/ 0 w 330"/>
                  <a:gd name="T15" fmla="*/ 6 h 439"/>
                  <a:gd name="T16" fmla="*/ 140 w 330"/>
                  <a:gd name="T17" fmla="*/ 167 h 439"/>
                  <a:gd name="T18" fmla="*/ 135 w 330"/>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439">
                    <a:moveTo>
                      <a:pt x="135" y="439"/>
                    </a:moveTo>
                    <a:lnTo>
                      <a:pt x="195" y="439"/>
                    </a:lnTo>
                    <a:lnTo>
                      <a:pt x="190" y="167"/>
                    </a:lnTo>
                    <a:lnTo>
                      <a:pt x="330" y="6"/>
                    </a:lnTo>
                    <a:lnTo>
                      <a:pt x="186" y="120"/>
                    </a:lnTo>
                    <a:lnTo>
                      <a:pt x="165" y="0"/>
                    </a:lnTo>
                    <a:lnTo>
                      <a:pt x="142" y="111"/>
                    </a:lnTo>
                    <a:lnTo>
                      <a:pt x="0" y="6"/>
                    </a:lnTo>
                    <a:lnTo>
                      <a:pt x="140" y="167"/>
                    </a:lnTo>
                    <a:lnTo>
                      <a:pt x="135" y="4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27"/>
              <p:cNvSpPr>
                <a:spLocks noEditPoints="1"/>
              </p:cNvSpPr>
              <p:nvPr/>
            </p:nvSpPr>
            <p:spPr bwMode="auto">
              <a:xfrm>
                <a:off x="3418" y="3181"/>
                <a:ext cx="257" cy="345"/>
              </a:xfrm>
              <a:custGeom>
                <a:avLst/>
                <a:gdLst>
                  <a:gd name="T0" fmla="*/ 0 w 145"/>
                  <a:gd name="T1" fmla="*/ 184 h 184"/>
                  <a:gd name="T2" fmla="*/ 145 w 145"/>
                  <a:gd name="T3" fmla="*/ 75 h 184"/>
                  <a:gd name="T4" fmla="*/ 145 w 145"/>
                  <a:gd name="T5" fmla="*/ 75 h 184"/>
                  <a:gd name="T6" fmla="*/ 145 w 145"/>
                  <a:gd name="T7" fmla="*/ 75 h 184"/>
                  <a:gd name="T8" fmla="*/ 145 w 145"/>
                  <a:gd name="T9" fmla="*/ 75 h 184"/>
                  <a:gd name="T10" fmla="*/ 145 w 145"/>
                  <a:gd name="T11" fmla="*/ 75 h 184"/>
                  <a:gd name="T12" fmla="*/ 145 w 145"/>
                  <a:gd name="T13" fmla="*/ 74 h 184"/>
                  <a:gd name="T14" fmla="*/ 145 w 145"/>
                  <a:gd name="T15" fmla="*/ 74 h 184"/>
                  <a:gd name="T16" fmla="*/ 145 w 145"/>
                  <a:gd name="T17" fmla="*/ 74 h 184"/>
                  <a:gd name="T18" fmla="*/ 145 w 145"/>
                  <a:gd name="T19" fmla="*/ 74 h 184"/>
                  <a:gd name="T20" fmla="*/ 96 w 145"/>
                  <a:gd name="T21" fmla="*/ 12 h 184"/>
                  <a:gd name="T22" fmla="*/ 96 w 145"/>
                  <a:gd name="T23" fmla="*/ 12 h 184"/>
                  <a:gd name="T24" fmla="*/ 96 w 145"/>
                  <a:gd name="T25" fmla="*/ 12 h 184"/>
                  <a:gd name="T26" fmla="*/ 96 w 145"/>
                  <a:gd name="T27" fmla="*/ 12 h 184"/>
                  <a:gd name="T28" fmla="*/ 96 w 145"/>
                  <a:gd name="T29" fmla="*/ 12 h 184"/>
                  <a:gd name="T30" fmla="*/ 96 w 145"/>
                  <a:gd name="T31" fmla="*/ 12 h 184"/>
                  <a:gd name="T32" fmla="*/ 96 w 145"/>
                  <a:gd name="T33" fmla="*/ 11 h 184"/>
                  <a:gd name="T34" fmla="*/ 96 w 145"/>
                  <a:gd name="T35" fmla="*/ 11 h 184"/>
                  <a:gd name="T36" fmla="*/ 96 w 145"/>
                  <a:gd name="T37" fmla="*/ 11 h 184"/>
                  <a:gd name="T38" fmla="*/ 96 w 145"/>
                  <a:gd name="T39" fmla="*/ 11 h 184"/>
                  <a:gd name="T40" fmla="*/ 96 w 145"/>
                  <a:gd name="T41" fmla="*/ 11 h 184"/>
                  <a:gd name="T42" fmla="*/ 96 w 145"/>
                  <a:gd name="T43" fmla="*/ 11 h 184"/>
                  <a:gd name="T44" fmla="*/ 96 w 145"/>
                  <a:gd name="T45" fmla="*/ 10 h 184"/>
                  <a:gd name="T46" fmla="*/ 96 w 145"/>
                  <a:gd name="T47" fmla="*/ 10 h 184"/>
                  <a:gd name="T48" fmla="*/ 96 w 145"/>
                  <a:gd name="T49" fmla="*/ 10 h 184"/>
                  <a:gd name="T50" fmla="*/ 96 w 145"/>
                  <a:gd name="T51" fmla="*/ 10 h 184"/>
                  <a:gd name="T52" fmla="*/ 96 w 145"/>
                  <a:gd name="T53" fmla="*/ 10 h 184"/>
                  <a:gd name="T54" fmla="*/ 96 w 145"/>
                  <a:gd name="T55" fmla="*/ 10 h 184"/>
                  <a:gd name="T56" fmla="*/ 96 w 145"/>
                  <a:gd name="T57" fmla="*/ 9 h 184"/>
                  <a:gd name="T58" fmla="*/ 96 w 145"/>
                  <a:gd name="T59" fmla="*/ 9 h 184"/>
                  <a:gd name="T60" fmla="*/ 96 w 145"/>
                  <a:gd name="T61" fmla="*/ 9 h 184"/>
                  <a:gd name="T62" fmla="*/ 96 w 145"/>
                  <a:gd name="T63" fmla="*/ 9 h 184"/>
                  <a:gd name="T64" fmla="*/ 96 w 145"/>
                  <a:gd name="T65" fmla="*/ 9 h 184"/>
                  <a:gd name="T66" fmla="*/ 96 w 145"/>
                  <a:gd name="T67" fmla="*/ 9 h 184"/>
                  <a:gd name="T68" fmla="*/ 96 w 145"/>
                  <a:gd name="T69" fmla="*/ 8 h 184"/>
                  <a:gd name="T70" fmla="*/ 96 w 145"/>
                  <a:gd name="T71" fmla="*/ 8 h 184"/>
                  <a:gd name="T72" fmla="*/ 96 w 145"/>
                  <a:gd name="T73" fmla="*/ 8 h 184"/>
                  <a:gd name="T74" fmla="*/ 96 w 145"/>
                  <a:gd name="T75" fmla="*/ 8 h 184"/>
                  <a:gd name="T76" fmla="*/ 95 w 145"/>
                  <a:gd name="T77" fmla="*/ 4 h 184"/>
                  <a:gd name="T78" fmla="*/ 95 w 145"/>
                  <a:gd name="T79" fmla="*/ 4 h 184"/>
                  <a:gd name="T80" fmla="*/ 95 w 145"/>
                  <a:gd name="T81" fmla="*/ 4 h 184"/>
                  <a:gd name="T82" fmla="*/ 95 w 145"/>
                  <a:gd name="T83" fmla="*/ 4 h 184"/>
                  <a:gd name="T84" fmla="*/ 95 w 145"/>
                  <a:gd name="T85" fmla="*/ 4 h 184"/>
                  <a:gd name="T86" fmla="*/ 95 w 145"/>
                  <a:gd name="T87" fmla="*/ 3 h 184"/>
                  <a:gd name="T88" fmla="*/ 95 w 145"/>
                  <a:gd name="T89" fmla="*/ 3 h 184"/>
                  <a:gd name="T90" fmla="*/ 95 w 145"/>
                  <a:gd name="T91" fmla="*/ 3 h 184"/>
                  <a:gd name="T92" fmla="*/ 95 w 145"/>
                  <a:gd name="T93" fmla="*/ 3 h 184"/>
                  <a:gd name="T94" fmla="*/ 95 w 145"/>
                  <a:gd name="T95" fmla="*/ 3 h 184"/>
                  <a:gd name="T96" fmla="*/ 95 w 145"/>
                  <a:gd name="T97" fmla="*/ 3 h 184"/>
                  <a:gd name="T98" fmla="*/ 95 w 145"/>
                  <a:gd name="T99" fmla="*/ 2 h 184"/>
                  <a:gd name="T100" fmla="*/ 95 w 145"/>
                  <a:gd name="T101" fmla="*/ 2 h 184"/>
                  <a:gd name="T102" fmla="*/ 95 w 145"/>
                  <a:gd name="T103" fmla="*/ 2 h 184"/>
                  <a:gd name="T104" fmla="*/ 95 w 145"/>
                  <a:gd name="T105" fmla="*/ 2 h 184"/>
                  <a:gd name="T106" fmla="*/ 95 w 145"/>
                  <a:gd name="T107" fmla="*/ 2 h 184"/>
                  <a:gd name="T108" fmla="*/ 95 w 145"/>
                  <a:gd name="T109" fmla="*/ 2 h 184"/>
                  <a:gd name="T110" fmla="*/ 95 w 145"/>
                  <a:gd name="T111" fmla="*/ 1 h 184"/>
                  <a:gd name="T112" fmla="*/ 95 w 145"/>
                  <a:gd name="T113" fmla="*/ 1 h 184"/>
                  <a:gd name="T114" fmla="*/ 95 w 145"/>
                  <a:gd name="T115" fmla="*/ 1 h 184"/>
                  <a:gd name="T116" fmla="*/ 95 w 145"/>
                  <a:gd name="T117" fmla="*/ 1 h 184"/>
                  <a:gd name="T118" fmla="*/ 95 w 145"/>
                  <a:gd name="T119" fmla="*/ 1 h 184"/>
                  <a:gd name="T120" fmla="*/ 95 w 145"/>
                  <a:gd name="T121" fmla="*/ 1 h 184"/>
                  <a:gd name="T122" fmla="*/ 95 w 145"/>
                  <a:gd name="T123" fmla="*/ 0 h 184"/>
                  <a:gd name="T124" fmla="*/ 94 w 145"/>
                  <a:gd name="T1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84">
                    <a:moveTo>
                      <a:pt x="23" y="159"/>
                    </a:moveTo>
                    <a:cubicBezTo>
                      <a:pt x="23" y="159"/>
                      <a:pt x="23" y="159"/>
                      <a:pt x="23" y="159"/>
                    </a:cubicBezTo>
                    <a:cubicBezTo>
                      <a:pt x="0" y="184"/>
                      <a:pt x="0" y="184"/>
                      <a:pt x="0" y="184"/>
                    </a:cubicBezTo>
                    <a:cubicBezTo>
                      <a:pt x="23" y="159"/>
                      <a:pt x="23" y="159"/>
                      <a:pt x="23" y="159"/>
                    </a:cubicBezTo>
                    <a:moveTo>
                      <a:pt x="145" y="75"/>
                    </a:moveTo>
                    <a:cubicBezTo>
                      <a:pt x="145" y="75"/>
                      <a:pt x="145" y="75"/>
                      <a:pt x="145" y="75"/>
                    </a:cubicBezTo>
                    <a:cubicBezTo>
                      <a:pt x="145" y="75"/>
                      <a:pt x="145" y="75"/>
                      <a:pt x="145" y="75"/>
                    </a:cubicBezTo>
                    <a:moveTo>
                      <a:pt x="145" y="75"/>
                    </a:moveTo>
                    <a:cubicBezTo>
                      <a:pt x="145" y="75"/>
                      <a:pt x="145" y="75"/>
                      <a:pt x="145" y="75"/>
                    </a:cubicBezTo>
                    <a:cubicBezTo>
                      <a:pt x="145" y="75"/>
                      <a:pt x="145" y="75"/>
                      <a:pt x="145" y="75"/>
                    </a:cubicBezTo>
                    <a:moveTo>
                      <a:pt x="145" y="75"/>
                    </a:moveTo>
                    <a:cubicBezTo>
                      <a:pt x="145" y="75"/>
                      <a:pt x="145" y="75"/>
                      <a:pt x="145" y="75"/>
                    </a:cubicBezTo>
                    <a:cubicBezTo>
                      <a:pt x="145" y="75"/>
                      <a:pt x="145" y="75"/>
                      <a:pt x="145" y="75"/>
                    </a:cubicBezTo>
                    <a:moveTo>
                      <a:pt x="145" y="75"/>
                    </a:moveTo>
                    <a:cubicBezTo>
                      <a:pt x="145" y="75"/>
                      <a:pt x="145" y="75"/>
                      <a:pt x="145" y="75"/>
                    </a:cubicBezTo>
                    <a:cubicBezTo>
                      <a:pt x="145" y="75"/>
                      <a:pt x="145" y="75"/>
                      <a:pt x="145" y="75"/>
                    </a:cubicBezTo>
                    <a:moveTo>
                      <a:pt x="145" y="74"/>
                    </a:moveTo>
                    <a:cubicBezTo>
                      <a:pt x="145" y="74"/>
                      <a:pt x="145" y="75"/>
                      <a:pt x="145" y="75"/>
                    </a:cubicBezTo>
                    <a:cubicBezTo>
                      <a:pt x="145" y="75"/>
                      <a:pt x="145" y="74"/>
                      <a:pt x="145" y="74"/>
                    </a:cubicBezTo>
                    <a:moveTo>
                      <a:pt x="145" y="74"/>
                    </a:moveTo>
                    <a:cubicBezTo>
                      <a:pt x="145" y="74"/>
                      <a:pt x="145" y="74"/>
                      <a:pt x="145" y="74"/>
                    </a:cubicBezTo>
                    <a:cubicBezTo>
                      <a:pt x="145" y="74"/>
                      <a:pt x="145" y="74"/>
                      <a:pt x="145" y="74"/>
                    </a:cubicBezTo>
                    <a:moveTo>
                      <a:pt x="145" y="74"/>
                    </a:moveTo>
                    <a:cubicBezTo>
                      <a:pt x="145" y="74"/>
                      <a:pt x="145" y="74"/>
                      <a:pt x="145" y="74"/>
                    </a:cubicBezTo>
                    <a:cubicBezTo>
                      <a:pt x="145" y="74"/>
                      <a:pt x="145" y="74"/>
                      <a:pt x="145" y="74"/>
                    </a:cubicBezTo>
                    <a:moveTo>
                      <a:pt x="145" y="74"/>
                    </a:moveTo>
                    <a:cubicBezTo>
                      <a:pt x="145" y="74"/>
                      <a:pt x="145" y="74"/>
                      <a:pt x="145" y="74"/>
                    </a:cubicBezTo>
                    <a:cubicBezTo>
                      <a:pt x="145" y="74"/>
                      <a:pt x="145" y="74"/>
                      <a:pt x="145" y="74"/>
                    </a:cubicBezTo>
                    <a:moveTo>
                      <a:pt x="145" y="74"/>
                    </a:moveTo>
                    <a:cubicBezTo>
                      <a:pt x="145" y="74"/>
                      <a:pt x="145" y="74"/>
                      <a:pt x="145" y="74"/>
                    </a:cubicBezTo>
                    <a:cubicBezTo>
                      <a:pt x="145" y="74"/>
                      <a:pt x="145" y="74"/>
                      <a:pt x="145" y="74"/>
                    </a:cubicBezTo>
                    <a:moveTo>
                      <a:pt x="96" y="12"/>
                    </a:moveTo>
                    <a:cubicBezTo>
                      <a:pt x="96" y="12"/>
                      <a:pt x="96" y="12"/>
                      <a:pt x="96" y="12"/>
                    </a:cubicBezTo>
                    <a:cubicBezTo>
                      <a:pt x="126" y="28"/>
                      <a:pt x="145" y="49"/>
                      <a:pt x="145" y="74"/>
                    </a:cubicBezTo>
                    <a:cubicBezTo>
                      <a:pt x="145" y="74"/>
                      <a:pt x="145" y="74"/>
                      <a:pt x="145" y="74"/>
                    </a:cubicBezTo>
                    <a:cubicBezTo>
                      <a:pt x="145" y="49"/>
                      <a:pt x="126" y="28"/>
                      <a:pt x="96" y="12"/>
                    </a:cubicBezTo>
                    <a:cubicBezTo>
                      <a:pt x="96" y="12"/>
                      <a:pt x="96" y="12"/>
                      <a:pt x="96" y="12"/>
                    </a:cubicBezTo>
                    <a:moveTo>
                      <a:pt x="96" y="12"/>
                    </a:moveTo>
                    <a:cubicBezTo>
                      <a:pt x="96" y="12"/>
                      <a:pt x="96" y="12"/>
                      <a:pt x="96" y="12"/>
                    </a:cubicBezTo>
                    <a:cubicBezTo>
                      <a:pt x="96" y="12"/>
                      <a:pt x="96" y="12"/>
                      <a:pt x="96" y="12"/>
                    </a:cubicBezTo>
                    <a:moveTo>
                      <a:pt x="96" y="12"/>
                    </a:moveTo>
                    <a:cubicBezTo>
                      <a:pt x="96" y="12"/>
                      <a:pt x="96" y="12"/>
                      <a:pt x="96" y="12"/>
                    </a:cubicBezTo>
                    <a:cubicBezTo>
                      <a:pt x="96" y="12"/>
                      <a:pt x="96" y="12"/>
                      <a:pt x="96" y="12"/>
                    </a:cubicBezTo>
                    <a:moveTo>
                      <a:pt x="96" y="12"/>
                    </a:moveTo>
                    <a:cubicBezTo>
                      <a:pt x="96" y="12"/>
                      <a:pt x="96" y="12"/>
                      <a:pt x="96" y="12"/>
                    </a:cubicBezTo>
                    <a:cubicBezTo>
                      <a:pt x="96" y="12"/>
                      <a:pt x="96" y="12"/>
                      <a:pt x="96" y="12"/>
                    </a:cubicBezTo>
                    <a:moveTo>
                      <a:pt x="96" y="11"/>
                    </a:moveTo>
                    <a:cubicBezTo>
                      <a:pt x="96" y="11"/>
                      <a:pt x="96" y="12"/>
                      <a:pt x="96" y="12"/>
                    </a:cubicBezTo>
                    <a:cubicBezTo>
                      <a:pt x="96" y="12"/>
                      <a:pt x="96" y="11"/>
                      <a:pt x="96" y="11"/>
                    </a:cubicBezTo>
                    <a:moveTo>
                      <a:pt x="96" y="11"/>
                    </a:moveTo>
                    <a:cubicBezTo>
                      <a:pt x="96" y="11"/>
                      <a:pt x="96" y="11"/>
                      <a:pt x="96" y="11"/>
                    </a:cubicBezTo>
                    <a:cubicBezTo>
                      <a:pt x="96" y="11"/>
                      <a:pt x="96" y="11"/>
                      <a:pt x="96" y="11"/>
                    </a:cubicBezTo>
                    <a:moveTo>
                      <a:pt x="96" y="11"/>
                    </a:moveTo>
                    <a:cubicBezTo>
                      <a:pt x="96" y="11"/>
                      <a:pt x="96" y="11"/>
                      <a:pt x="96" y="11"/>
                    </a:cubicBezTo>
                    <a:cubicBezTo>
                      <a:pt x="96" y="11"/>
                      <a:pt x="96" y="11"/>
                      <a:pt x="96" y="11"/>
                    </a:cubicBezTo>
                    <a:moveTo>
                      <a:pt x="96" y="11"/>
                    </a:moveTo>
                    <a:cubicBezTo>
                      <a:pt x="96" y="11"/>
                      <a:pt x="96" y="11"/>
                      <a:pt x="96" y="11"/>
                    </a:cubicBezTo>
                    <a:cubicBezTo>
                      <a:pt x="96" y="11"/>
                      <a:pt x="96" y="11"/>
                      <a:pt x="96" y="11"/>
                    </a:cubicBezTo>
                    <a:moveTo>
                      <a:pt x="96" y="11"/>
                    </a:moveTo>
                    <a:cubicBezTo>
                      <a:pt x="96" y="11"/>
                      <a:pt x="96" y="11"/>
                      <a:pt x="96" y="11"/>
                    </a:cubicBezTo>
                    <a:cubicBezTo>
                      <a:pt x="96" y="11"/>
                      <a:pt x="96" y="11"/>
                      <a:pt x="96" y="11"/>
                    </a:cubicBezTo>
                    <a:moveTo>
                      <a:pt x="96" y="11"/>
                    </a:moveTo>
                    <a:cubicBezTo>
                      <a:pt x="96" y="11"/>
                      <a:pt x="96" y="11"/>
                      <a:pt x="96" y="11"/>
                    </a:cubicBezTo>
                    <a:cubicBezTo>
                      <a:pt x="96" y="11"/>
                      <a:pt x="96" y="11"/>
                      <a:pt x="96" y="11"/>
                    </a:cubicBezTo>
                    <a:moveTo>
                      <a:pt x="96" y="10"/>
                    </a:moveTo>
                    <a:cubicBezTo>
                      <a:pt x="96" y="10"/>
                      <a:pt x="96" y="11"/>
                      <a:pt x="96" y="11"/>
                    </a:cubicBezTo>
                    <a:cubicBezTo>
                      <a:pt x="96" y="11"/>
                      <a:pt x="96" y="10"/>
                      <a:pt x="96" y="10"/>
                    </a:cubicBezTo>
                    <a:moveTo>
                      <a:pt x="96" y="10"/>
                    </a:moveTo>
                    <a:cubicBezTo>
                      <a:pt x="96" y="10"/>
                      <a:pt x="96" y="10"/>
                      <a:pt x="96" y="10"/>
                    </a:cubicBezTo>
                    <a:cubicBezTo>
                      <a:pt x="96" y="10"/>
                      <a:pt x="96" y="10"/>
                      <a:pt x="96" y="10"/>
                    </a:cubicBezTo>
                    <a:moveTo>
                      <a:pt x="96" y="10"/>
                    </a:moveTo>
                    <a:cubicBezTo>
                      <a:pt x="96" y="10"/>
                      <a:pt x="96" y="10"/>
                      <a:pt x="96" y="10"/>
                    </a:cubicBezTo>
                    <a:cubicBezTo>
                      <a:pt x="96" y="10"/>
                      <a:pt x="96" y="10"/>
                      <a:pt x="96" y="10"/>
                    </a:cubicBezTo>
                    <a:moveTo>
                      <a:pt x="96" y="10"/>
                    </a:moveTo>
                    <a:cubicBezTo>
                      <a:pt x="96" y="10"/>
                      <a:pt x="96" y="10"/>
                      <a:pt x="96" y="10"/>
                    </a:cubicBezTo>
                    <a:cubicBezTo>
                      <a:pt x="96" y="10"/>
                      <a:pt x="96" y="10"/>
                      <a:pt x="96" y="10"/>
                    </a:cubicBezTo>
                    <a:moveTo>
                      <a:pt x="96" y="10"/>
                    </a:moveTo>
                    <a:cubicBezTo>
                      <a:pt x="96" y="10"/>
                      <a:pt x="96" y="10"/>
                      <a:pt x="96" y="10"/>
                    </a:cubicBezTo>
                    <a:cubicBezTo>
                      <a:pt x="96" y="10"/>
                      <a:pt x="96" y="10"/>
                      <a:pt x="96" y="10"/>
                    </a:cubicBezTo>
                    <a:moveTo>
                      <a:pt x="96" y="10"/>
                    </a:moveTo>
                    <a:cubicBezTo>
                      <a:pt x="96" y="10"/>
                      <a:pt x="96" y="10"/>
                      <a:pt x="96" y="10"/>
                    </a:cubicBezTo>
                    <a:cubicBezTo>
                      <a:pt x="96" y="10"/>
                      <a:pt x="96" y="10"/>
                      <a:pt x="96" y="10"/>
                    </a:cubicBezTo>
                    <a:moveTo>
                      <a:pt x="96" y="9"/>
                    </a:moveTo>
                    <a:cubicBezTo>
                      <a:pt x="96" y="9"/>
                      <a:pt x="96" y="10"/>
                      <a:pt x="96" y="10"/>
                    </a:cubicBezTo>
                    <a:cubicBezTo>
                      <a:pt x="96" y="10"/>
                      <a:pt x="96" y="9"/>
                      <a:pt x="96" y="9"/>
                    </a:cubicBezTo>
                    <a:moveTo>
                      <a:pt x="96" y="9"/>
                    </a:moveTo>
                    <a:cubicBezTo>
                      <a:pt x="96" y="9"/>
                      <a:pt x="96" y="9"/>
                      <a:pt x="96" y="9"/>
                    </a:cubicBezTo>
                    <a:cubicBezTo>
                      <a:pt x="96" y="9"/>
                      <a:pt x="96" y="9"/>
                      <a:pt x="96" y="9"/>
                    </a:cubicBezTo>
                    <a:moveTo>
                      <a:pt x="96" y="9"/>
                    </a:moveTo>
                    <a:cubicBezTo>
                      <a:pt x="96" y="9"/>
                      <a:pt x="96" y="9"/>
                      <a:pt x="96" y="9"/>
                    </a:cubicBezTo>
                    <a:cubicBezTo>
                      <a:pt x="96" y="9"/>
                      <a:pt x="96" y="9"/>
                      <a:pt x="96" y="9"/>
                    </a:cubicBezTo>
                    <a:moveTo>
                      <a:pt x="96" y="9"/>
                    </a:moveTo>
                    <a:cubicBezTo>
                      <a:pt x="96" y="9"/>
                      <a:pt x="96" y="9"/>
                      <a:pt x="96" y="9"/>
                    </a:cubicBezTo>
                    <a:cubicBezTo>
                      <a:pt x="96" y="9"/>
                      <a:pt x="96" y="9"/>
                      <a:pt x="96" y="9"/>
                    </a:cubicBezTo>
                    <a:moveTo>
                      <a:pt x="96" y="9"/>
                    </a:moveTo>
                    <a:cubicBezTo>
                      <a:pt x="96" y="9"/>
                      <a:pt x="96" y="9"/>
                      <a:pt x="96" y="9"/>
                    </a:cubicBezTo>
                    <a:cubicBezTo>
                      <a:pt x="96" y="9"/>
                      <a:pt x="96" y="9"/>
                      <a:pt x="96" y="9"/>
                    </a:cubicBezTo>
                    <a:moveTo>
                      <a:pt x="96" y="9"/>
                    </a:moveTo>
                    <a:cubicBezTo>
                      <a:pt x="96" y="9"/>
                      <a:pt x="96" y="9"/>
                      <a:pt x="96" y="9"/>
                    </a:cubicBezTo>
                    <a:cubicBezTo>
                      <a:pt x="96" y="9"/>
                      <a:pt x="96" y="9"/>
                      <a:pt x="96" y="9"/>
                    </a:cubicBezTo>
                    <a:moveTo>
                      <a:pt x="96" y="8"/>
                    </a:moveTo>
                    <a:cubicBezTo>
                      <a:pt x="96" y="8"/>
                      <a:pt x="96" y="9"/>
                      <a:pt x="96" y="9"/>
                    </a:cubicBezTo>
                    <a:cubicBezTo>
                      <a:pt x="96" y="9"/>
                      <a:pt x="96" y="8"/>
                      <a:pt x="96" y="8"/>
                    </a:cubicBezTo>
                    <a:moveTo>
                      <a:pt x="96" y="8"/>
                    </a:moveTo>
                    <a:cubicBezTo>
                      <a:pt x="96" y="8"/>
                      <a:pt x="96" y="8"/>
                      <a:pt x="96" y="8"/>
                    </a:cubicBezTo>
                    <a:cubicBezTo>
                      <a:pt x="96" y="8"/>
                      <a:pt x="96" y="8"/>
                      <a:pt x="96" y="8"/>
                    </a:cubicBezTo>
                    <a:moveTo>
                      <a:pt x="96" y="8"/>
                    </a:moveTo>
                    <a:cubicBezTo>
                      <a:pt x="96" y="8"/>
                      <a:pt x="96" y="8"/>
                      <a:pt x="96" y="8"/>
                    </a:cubicBezTo>
                    <a:cubicBezTo>
                      <a:pt x="96" y="8"/>
                      <a:pt x="96" y="8"/>
                      <a:pt x="96" y="8"/>
                    </a:cubicBezTo>
                    <a:moveTo>
                      <a:pt x="96" y="8"/>
                    </a:moveTo>
                    <a:cubicBezTo>
                      <a:pt x="96" y="8"/>
                      <a:pt x="96" y="8"/>
                      <a:pt x="96" y="8"/>
                    </a:cubicBezTo>
                    <a:cubicBezTo>
                      <a:pt x="96" y="8"/>
                      <a:pt x="96" y="8"/>
                      <a:pt x="96" y="8"/>
                    </a:cubicBezTo>
                    <a:moveTo>
                      <a:pt x="95" y="4"/>
                    </a:moveTo>
                    <a:cubicBezTo>
                      <a:pt x="95" y="5"/>
                      <a:pt x="96" y="7"/>
                      <a:pt x="96" y="8"/>
                    </a:cubicBezTo>
                    <a:cubicBezTo>
                      <a:pt x="96" y="7"/>
                      <a:pt x="95" y="5"/>
                      <a:pt x="95" y="4"/>
                    </a:cubicBezTo>
                    <a:moveTo>
                      <a:pt x="95" y="4"/>
                    </a:moveTo>
                    <a:cubicBezTo>
                      <a:pt x="95" y="4"/>
                      <a:pt x="95" y="4"/>
                      <a:pt x="95" y="4"/>
                    </a:cubicBezTo>
                    <a:cubicBezTo>
                      <a:pt x="95" y="4"/>
                      <a:pt x="95" y="4"/>
                      <a:pt x="95" y="4"/>
                    </a:cubicBezTo>
                    <a:moveTo>
                      <a:pt x="95" y="4"/>
                    </a:moveTo>
                    <a:cubicBezTo>
                      <a:pt x="95" y="4"/>
                      <a:pt x="95" y="4"/>
                      <a:pt x="95" y="4"/>
                    </a:cubicBezTo>
                    <a:cubicBezTo>
                      <a:pt x="95" y="4"/>
                      <a:pt x="95" y="4"/>
                      <a:pt x="95" y="4"/>
                    </a:cubicBezTo>
                    <a:moveTo>
                      <a:pt x="95" y="4"/>
                    </a:moveTo>
                    <a:cubicBezTo>
                      <a:pt x="95" y="4"/>
                      <a:pt x="95" y="4"/>
                      <a:pt x="95" y="4"/>
                    </a:cubicBezTo>
                    <a:cubicBezTo>
                      <a:pt x="95" y="4"/>
                      <a:pt x="95" y="4"/>
                      <a:pt x="95" y="4"/>
                    </a:cubicBezTo>
                    <a:moveTo>
                      <a:pt x="95" y="4"/>
                    </a:moveTo>
                    <a:cubicBezTo>
                      <a:pt x="95" y="4"/>
                      <a:pt x="95" y="4"/>
                      <a:pt x="95" y="4"/>
                    </a:cubicBezTo>
                    <a:cubicBezTo>
                      <a:pt x="95" y="4"/>
                      <a:pt x="95" y="4"/>
                      <a:pt x="95" y="4"/>
                    </a:cubicBezTo>
                    <a:moveTo>
                      <a:pt x="95" y="3"/>
                    </a:moveTo>
                    <a:cubicBezTo>
                      <a:pt x="95" y="3"/>
                      <a:pt x="95" y="4"/>
                      <a:pt x="95" y="4"/>
                    </a:cubicBezTo>
                    <a:cubicBezTo>
                      <a:pt x="95" y="4"/>
                      <a:pt x="95" y="3"/>
                      <a:pt x="95" y="3"/>
                    </a:cubicBezTo>
                    <a:moveTo>
                      <a:pt x="95" y="3"/>
                    </a:moveTo>
                    <a:cubicBezTo>
                      <a:pt x="95" y="3"/>
                      <a:pt x="95" y="3"/>
                      <a:pt x="95" y="3"/>
                    </a:cubicBezTo>
                    <a:cubicBezTo>
                      <a:pt x="95" y="3"/>
                      <a:pt x="95" y="3"/>
                      <a:pt x="95" y="3"/>
                    </a:cubicBezTo>
                    <a:moveTo>
                      <a:pt x="95" y="3"/>
                    </a:moveTo>
                    <a:cubicBezTo>
                      <a:pt x="95" y="3"/>
                      <a:pt x="95" y="3"/>
                      <a:pt x="95" y="3"/>
                    </a:cubicBezTo>
                    <a:cubicBezTo>
                      <a:pt x="95" y="3"/>
                      <a:pt x="95" y="3"/>
                      <a:pt x="95" y="3"/>
                    </a:cubicBezTo>
                    <a:moveTo>
                      <a:pt x="95" y="3"/>
                    </a:moveTo>
                    <a:cubicBezTo>
                      <a:pt x="95" y="3"/>
                      <a:pt x="95" y="3"/>
                      <a:pt x="95" y="3"/>
                    </a:cubicBezTo>
                    <a:cubicBezTo>
                      <a:pt x="95" y="3"/>
                      <a:pt x="95" y="3"/>
                      <a:pt x="95" y="3"/>
                    </a:cubicBezTo>
                    <a:moveTo>
                      <a:pt x="95" y="3"/>
                    </a:moveTo>
                    <a:cubicBezTo>
                      <a:pt x="95" y="3"/>
                      <a:pt x="95" y="3"/>
                      <a:pt x="95" y="3"/>
                    </a:cubicBezTo>
                    <a:cubicBezTo>
                      <a:pt x="95" y="3"/>
                      <a:pt x="95" y="3"/>
                      <a:pt x="95" y="3"/>
                    </a:cubicBezTo>
                    <a:moveTo>
                      <a:pt x="95" y="3"/>
                    </a:moveTo>
                    <a:cubicBezTo>
                      <a:pt x="95" y="3"/>
                      <a:pt x="95" y="3"/>
                      <a:pt x="95" y="3"/>
                    </a:cubicBezTo>
                    <a:cubicBezTo>
                      <a:pt x="95" y="3"/>
                      <a:pt x="95" y="3"/>
                      <a:pt x="95" y="3"/>
                    </a:cubicBezTo>
                    <a:moveTo>
                      <a:pt x="95" y="2"/>
                    </a:moveTo>
                    <a:cubicBezTo>
                      <a:pt x="95" y="2"/>
                      <a:pt x="95" y="3"/>
                      <a:pt x="95" y="3"/>
                    </a:cubicBezTo>
                    <a:cubicBezTo>
                      <a:pt x="95" y="3"/>
                      <a:pt x="95" y="2"/>
                      <a:pt x="95" y="2"/>
                    </a:cubicBezTo>
                    <a:moveTo>
                      <a:pt x="95" y="2"/>
                    </a:moveTo>
                    <a:cubicBezTo>
                      <a:pt x="95" y="2"/>
                      <a:pt x="95" y="2"/>
                      <a:pt x="95" y="2"/>
                    </a:cubicBezTo>
                    <a:cubicBezTo>
                      <a:pt x="95" y="2"/>
                      <a:pt x="95" y="2"/>
                      <a:pt x="95" y="2"/>
                    </a:cubicBezTo>
                    <a:moveTo>
                      <a:pt x="95" y="2"/>
                    </a:moveTo>
                    <a:cubicBezTo>
                      <a:pt x="95" y="2"/>
                      <a:pt x="95" y="2"/>
                      <a:pt x="95" y="2"/>
                    </a:cubicBezTo>
                    <a:cubicBezTo>
                      <a:pt x="95" y="2"/>
                      <a:pt x="95" y="2"/>
                      <a:pt x="95" y="2"/>
                    </a:cubicBezTo>
                    <a:moveTo>
                      <a:pt x="95" y="2"/>
                    </a:moveTo>
                    <a:cubicBezTo>
                      <a:pt x="95" y="2"/>
                      <a:pt x="95" y="2"/>
                      <a:pt x="95" y="2"/>
                    </a:cubicBezTo>
                    <a:cubicBezTo>
                      <a:pt x="95" y="2"/>
                      <a:pt x="95" y="2"/>
                      <a:pt x="95" y="2"/>
                    </a:cubicBezTo>
                    <a:moveTo>
                      <a:pt x="95" y="2"/>
                    </a:moveTo>
                    <a:cubicBezTo>
                      <a:pt x="95" y="2"/>
                      <a:pt x="95" y="2"/>
                      <a:pt x="95" y="2"/>
                    </a:cubicBezTo>
                    <a:cubicBezTo>
                      <a:pt x="95" y="2"/>
                      <a:pt x="95" y="2"/>
                      <a:pt x="95" y="2"/>
                    </a:cubicBezTo>
                    <a:moveTo>
                      <a:pt x="95" y="2"/>
                    </a:moveTo>
                    <a:cubicBezTo>
                      <a:pt x="95" y="2"/>
                      <a:pt x="95" y="2"/>
                      <a:pt x="95" y="2"/>
                    </a:cubicBezTo>
                    <a:cubicBezTo>
                      <a:pt x="95" y="2"/>
                      <a:pt x="95" y="2"/>
                      <a:pt x="95" y="2"/>
                    </a:cubicBezTo>
                    <a:moveTo>
                      <a:pt x="95" y="1"/>
                    </a:moveTo>
                    <a:cubicBezTo>
                      <a:pt x="95" y="2"/>
                      <a:pt x="95" y="2"/>
                      <a:pt x="95" y="2"/>
                    </a:cubicBezTo>
                    <a:cubicBezTo>
                      <a:pt x="95" y="2"/>
                      <a:pt x="95" y="2"/>
                      <a:pt x="95" y="1"/>
                    </a:cubicBezTo>
                    <a:moveTo>
                      <a:pt x="95" y="1"/>
                    </a:moveTo>
                    <a:cubicBezTo>
                      <a:pt x="95" y="1"/>
                      <a:pt x="95" y="1"/>
                      <a:pt x="95" y="1"/>
                    </a:cubicBezTo>
                    <a:cubicBezTo>
                      <a:pt x="95" y="1"/>
                      <a:pt x="95" y="1"/>
                      <a:pt x="95" y="1"/>
                    </a:cubicBezTo>
                    <a:moveTo>
                      <a:pt x="95" y="1"/>
                    </a:moveTo>
                    <a:cubicBezTo>
                      <a:pt x="95" y="1"/>
                      <a:pt x="95" y="1"/>
                      <a:pt x="95" y="1"/>
                    </a:cubicBezTo>
                    <a:cubicBezTo>
                      <a:pt x="95" y="1"/>
                      <a:pt x="95" y="1"/>
                      <a:pt x="95" y="1"/>
                    </a:cubicBezTo>
                    <a:moveTo>
                      <a:pt x="95" y="1"/>
                    </a:moveTo>
                    <a:cubicBezTo>
                      <a:pt x="95" y="1"/>
                      <a:pt x="95" y="1"/>
                      <a:pt x="95" y="1"/>
                    </a:cubicBezTo>
                    <a:cubicBezTo>
                      <a:pt x="95" y="1"/>
                      <a:pt x="95" y="1"/>
                      <a:pt x="95" y="1"/>
                    </a:cubicBezTo>
                    <a:moveTo>
                      <a:pt x="95" y="1"/>
                    </a:moveTo>
                    <a:cubicBezTo>
                      <a:pt x="95" y="1"/>
                      <a:pt x="95" y="1"/>
                      <a:pt x="95" y="1"/>
                    </a:cubicBezTo>
                    <a:cubicBezTo>
                      <a:pt x="95" y="1"/>
                      <a:pt x="95" y="1"/>
                      <a:pt x="95" y="1"/>
                    </a:cubicBezTo>
                    <a:moveTo>
                      <a:pt x="95" y="1"/>
                    </a:moveTo>
                    <a:cubicBezTo>
                      <a:pt x="95" y="1"/>
                      <a:pt x="95" y="1"/>
                      <a:pt x="95" y="1"/>
                    </a:cubicBezTo>
                    <a:cubicBezTo>
                      <a:pt x="95" y="1"/>
                      <a:pt x="95" y="1"/>
                      <a:pt x="95" y="1"/>
                    </a:cubicBezTo>
                    <a:moveTo>
                      <a:pt x="95" y="1"/>
                    </a:moveTo>
                    <a:cubicBezTo>
                      <a:pt x="95" y="1"/>
                      <a:pt x="95" y="1"/>
                      <a:pt x="95" y="1"/>
                    </a:cubicBezTo>
                    <a:cubicBezTo>
                      <a:pt x="95" y="1"/>
                      <a:pt x="95" y="1"/>
                      <a:pt x="95" y="1"/>
                    </a:cubicBezTo>
                    <a:moveTo>
                      <a:pt x="94" y="0"/>
                    </a:moveTo>
                    <a:cubicBezTo>
                      <a:pt x="94" y="0"/>
                      <a:pt x="94" y="0"/>
                      <a:pt x="95" y="0"/>
                    </a:cubicBezTo>
                    <a:cubicBezTo>
                      <a:pt x="95" y="0"/>
                      <a:pt x="94" y="0"/>
                      <a:pt x="94" y="0"/>
                    </a:cubicBezTo>
                    <a:moveTo>
                      <a:pt x="94" y="0"/>
                    </a:moveTo>
                    <a:cubicBezTo>
                      <a:pt x="94" y="0"/>
                      <a:pt x="94" y="0"/>
                      <a:pt x="94" y="0"/>
                    </a:cubicBezTo>
                    <a:cubicBezTo>
                      <a:pt x="94" y="0"/>
                      <a:pt x="94" y="0"/>
                      <a:pt x="94"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28"/>
              <p:cNvSpPr/>
              <p:nvPr/>
            </p:nvSpPr>
            <p:spPr bwMode="auto">
              <a:xfrm>
                <a:off x="3395" y="3012"/>
                <a:ext cx="280" cy="435"/>
              </a:xfrm>
              <a:custGeom>
                <a:avLst/>
                <a:gdLst>
                  <a:gd name="T0" fmla="*/ 95 w 158"/>
                  <a:gd name="T1" fmla="*/ 125 h 232"/>
                  <a:gd name="T2" fmla="*/ 158 w 158"/>
                  <a:gd name="T3" fmla="*/ 165 h 232"/>
                  <a:gd name="T4" fmla="*/ 158 w 158"/>
                  <a:gd name="T5" fmla="*/ 165 h 232"/>
                  <a:gd name="T6" fmla="*/ 158 w 158"/>
                  <a:gd name="T7" fmla="*/ 165 h 232"/>
                  <a:gd name="T8" fmla="*/ 158 w 158"/>
                  <a:gd name="T9" fmla="*/ 164 h 232"/>
                  <a:gd name="T10" fmla="*/ 158 w 158"/>
                  <a:gd name="T11" fmla="*/ 164 h 232"/>
                  <a:gd name="T12" fmla="*/ 158 w 158"/>
                  <a:gd name="T13" fmla="*/ 164 h 232"/>
                  <a:gd name="T14" fmla="*/ 158 w 158"/>
                  <a:gd name="T15" fmla="*/ 164 h 232"/>
                  <a:gd name="T16" fmla="*/ 109 w 158"/>
                  <a:gd name="T17" fmla="*/ 102 h 232"/>
                  <a:gd name="T18" fmla="*/ 109 w 158"/>
                  <a:gd name="T19" fmla="*/ 102 h 232"/>
                  <a:gd name="T20" fmla="*/ 109 w 158"/>
                  <a:gd name="T21" fmla="*/ 102 h 232"/>
                  <a:gd name="T22" fmla="*/ 109 w 158"/>
                  <a:gd name="T23" fmla="*/ 101 h 232"/>
                  <a:gd name="T24" fmla="*/ 109 w 158"/>
                  <a:gd name="T25" fmla="*/ 101 h 232"/>
                  <a:gd name="T26" fmla="*/ 109 w 158"/>
                  <a:gd name="T27" fmla="*/ 101 h 232"/>
                  <a:gd name="T28" fmla="*/ 109 w 158"/>
                  <a:gd name="T29" fmla="*/ 101 h 232"/>
                  <a:gd name="T30" fmla="*/ 109 w 158"/>
                  <a:gd name="T31" fmla="*/ 100 h 232"/>
                  <a:gd name="T32" fmla="*/ 109 w 158"/>
                  <a:gd name="T33" fmla="*/ 100 h 232"/>
                  <a:gd name="T34" fmla="*/ 109 w 158"/>
                  <a:gd name="T35" fmla="*/ 100 h 232"/>
                  <a:gd name="T36" fmla="*/ 109 w 158"/>
                  <a:gd name="T37" fmla="*/ 100 h 232"/>
                  <a:gd name="T38" fmla="*/ 109 w 158"/>
                  <a:gd name="T39" fmla="*/ 99 h 232"/>
                  <a:gd name="T40" fmla="*/ 109 w 158"/>
                  <a:gd name="T41" fmla="*/ 99 h 232"/>
                  <a:gd name="T42" fmla="*/ 109 w 158"/>
                  <a:gd name="T43" fmla="*/ 99 h 232"/>
                  <a:gd name="T44" fmla="*/ 109 w 158"/>
                  <a:gd name="T45" fmla="*/ 99 h 232"/>
                  <a:gd name="T46" fmla="*/ 109 w 158"/>
                  <a:gd name="T47" fmla="*/ 98 h 232"/>
                  <a:gd name="T48" fmla="*/ 109 w 158"/>
                  <a:gd name="T49" fmla="*/ 98 h 232"/>
                  <a:gd name="T50" fmla="*/ 108 w 158"/>
                  <a:gd name="T51" fmla="*/ 94 h 232"/>
                  <a:gd name="T52" fmla="*/ 108 w 158"/>
                  <a:gd name="T53" fmla="*/ 94 h 232"/>
                  <a:gd name="T54" fmla="*/ 108 w 158"/>
                  <a:gd name="T55" fmla="*/ 94 h 232"/>
                  <a:gd name="T56" fmla="*/ 108 w 158"/>
                  <a:gd name="T57" fmla="*/ 94 h 232"/>
                  <a:gd name="T58" fmla="*/ 108 w 158"/>
                  <a:gd name="T59" fmla="*/ 93 h 232"/>
                  <a:gd name="T60" fmla="*/ 108 w 158"/>
                  <a:gd name="T61" fmla="*/ 93 h 232"/>
                  <a:gd name="T62" fmla="*/ 108 w 158"/>
                  <a:gd name="T63" fmla="*/ 93 h 232"/>
                  <a:gd name="T64" fmla="*/ 108 w 158"/>
                  <a:gd name="T65" fmla="*/ 93 h 232"/>
                  <a:gd name="T66" fmla="*/ 108 w 158"/>
                  <a:gd name="T67" fmla="*/ 92 h 232"/>
                  <a:gd name="T68" fmla="*/ 108 w 158"/>
                  <a:gd name="T69" fmla="*/ 92 h 232"/>
                  <a:gd name="T70" fmla="*/ 108 w 158"/>
                  <a:gd name="T71" fmla="*/ 92 h 232"/>
                  <a:gd name="T72" fmla="*/ 108 w 158"/>
                  <a:gd name="T73" fmla="*/ 92 h 232"/>
                  <a:gd name="T74" fmla="*/ 108 w 158"/>
                  <a:gd name="T75" fmla="*/ 91 h 232"/>
                  <a:gd name="T76" fmla="*/ 108 w 158"/>
                  <a:gd name="T77" fmla="*/ 91 h 232"/>
                  <a:gd name="T78" fmla="*/ 108 w 158"/>
                  <a:gd name="T79" fmla="*/ 91 h 232"/>
                  <a:gd name="T80" fmla="*/ 108 w 158"/>
                  <a:gd name="T81" fmla="*/ 91 h 232"/>
                  <a:gd name="T82" fmla="*/ 107 w 158"/>
                  <a:gd name="T83" fmla="*/ 90 h 232"/>
                  <a:gd name="T84" fmla="*/ 0 w 158"/>
                  <a:gd name="T8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232">
                    <a:moveTo>
                      <a:pt x="0" y="0"/>
                    </a:moveTo>
                    <a:cubicBezTo>
                      <a:pt x="0" y="36"/>
                      <a:pt x="0" y="36"/>
                      <a:pt x="0" y="36"/>
                    </a:cubicBezTo>
                    <a:cubicBezTo>
                      <a:pt x="50" y="38"/>
                      <a:pt x="90" y="76"/>
                      <a:pt x="95" y="125"/>
                    </a:cubicBezTo>
                    <a:cubicBezTo>
                      <a:pt x="121" y="138"/>
                      <a:pt x="137" y="157"/>
                      <a:pt x="137" y="178"/>
                    </a:cubicBezTo>
                    <a:cubicBezTo>
                      <a:pt x="137" y="199"/>
                      <a:pt x="120" y="219"/>
                      <a:pt x="93" y="232"/>
                    </a:cubicBezTo>
                    <a:cubicBezTo>
                      <a:pt x="131" y="217"/>
                      <a:pt x="157" y="193"/>
                      <a:pt x="158" y="165"/>
                    </a:cubicBezTo>
                    <a:cubicBezTo>
                      <a:pt x="158" y="165"/>
                      <a:pt x="158" y="165"/>
                      <a:pt x="158" y="165"/>
                    </a:cubicBezTo>
                    <a:cubicBezTo>
                      <a:pt x="158" y="165"/>
                      <a:pt x="158" y="165"/>
                      <a:pt x="158" y="165"/>
                    </a:cubicBezTo>
                    <a:cubicBezTo>
                      <a:pt x="158" y="165"/>
                      <a:pt x="158" y="165"/>
                      <a:pt x="158" y="165"/>
                    </a:cubicBezTo>
                    <a:cubicBezTo>
                      <a:pt x="158" y="165"/>
                      <a:pt x="158" y="165"/>
                      <a:pt x="158" y="165"/>
                    </a:cubicBezTo>
                    <a:cubicBezTo>
                      <a:pt x="158" y="165"/>
                      <a:pt x="158" y="165"/>
                      <a:pt x="158" y="165"/>
                    </a:cubicBezTo>
                    <a:cubicBezTo>
                      <a:pt x="158" y="165"/>
                      <a:pt x="158" y="165"/>
                      <a:pt x="158" y="165"/>
                    </a:cubicBezTo>
                    <a:cubicBezTo>
                      <a:pt x="158" y="165"/>
                      <a:pt x="158" y="165"/>
                      <a:pt x="158" y="165"/>
                    </a:cubicBezTo>
                    <a:cubicBezTo>
                      <a:pt x="158" y="165"/>
                      <a:pt x="158" y="165"/>
                      <a:pt x="158" y="165"/>
                    </a:cubicBezTo>
                    <a:cubicBezTo>
                      <a:pt x="158" y="165"/>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64"/>
                      <a:pt x="158" y="164"/>
                      <a:pt x="158" y="164"/>
                    </a:cubicBezTo>
                    <a:cubicBezTo>
                      <a:pt x="158" y="139"/>
                      <a:pt x="139" y="118"/>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1"/>
                      <a:pt x="109" y="101"/>
                    </a:cubicBezTo>
                    <a:cubicBezTo>
                      <a:pt x="109" y="101"/>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100"/>
                      <a:pt x="109" y="100"/>
                    </a:cubicBezTo>
                    <a:cubicBezTo>
                      <a:pt x="109" y="100"/>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09" y="99"/>
                      <a:pt x="109" y="98"/>
                      <a:pt x="109" y="98"/>
                    </a:cubicBezTo>
                    <a:cubicBezTo>
                      <a:pt x="109" y="98"/>
                      <a:pt x="109" y="98"/>
                      <a:pt x="109" y="98"/>
                    </a:cubicBezTo>
                    <a:cubicBezTo>
                      <a:pt x="109" y="98"/>
                      <a:pt x="109" y="98"/>
                      <a:pt x="109" y="98"/>
                    </a:cubicBezTo>
                    <a:cubicBezTo>
                      <a:pt x="109" y="98"/>
                      <a:pt x="109" y="98"/>
                      <a:pt x="109" y="98"/>
                    </a:cubicBezTo>
                    <a:cubicBezTo>
                      <a:pt x="109" y="98"/>
                      <a:pt x="109" y="98"/>
                      <a:pt x="109" y="98"/>
                    </a:cubicBezTo>
                    <a:cubicBezTo>
                      <a:pt x="109" y="98"/>
                      <a:pt x="109" y="98"/>
                      <a:pt x="109" y="98"/>
                    </a:cubicBezTo>
                    <a:cubicBezTo>
                      <a:pt x="109" y="98"/>
                      <a:pt x="109" y="98"/>
                      <a:pt x="109" y="98"/>
                    </a:cubicBezTo>
                    <a:cubicBezTo>
                      <a:pt x="109" y="98"/>
                      <a:pt x="109" y="98"/>
                      <a:pt x="109" y="98"/>
                    </a:cubicBezTo>
                    <a:cubicBezTo>
                      <a:pt x="109" y="97"/>
                      <a:pt x="108" y="95"/>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4"/>
                      <a:pt x="108" y="94"/>
                    </a:cubicBezTo>
                    <a:cubicBezTo>
                      <a:pt x="108" y="94"/>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3"/>
                      <a:pt x="108" y="93"/>
                    </a:cubicBezTo>
                    <a:cubicBezTo>
                      <a:pt x="108" y="93"/>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92"/>
                      <a:pt x="108" y="92"/>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0"/>
                      <a:pt x="108" y="90"/>
                    </a:cubicBezTo>
                    <a:cubicBezTo>
                      <a:pt x="107" y="90"/>
                      <a:pt x="107" y="90"/>
                      <a:pt x="107" y="90"/>
                    </a:cubicBezTo>
                    <a:cubicBezTo>
                      <a:pt x="107" y="90"/>
                      <a:pt x="107" y="90"/>
                      <a:pt x="107" y="90"/>
                    </a:cubicBezTo>
                    <a:cubicBezTo>
                      <a:pt x="107" y="90"/>
                      <a:pt x="107" y="90"/>
                      <a:pt x="107" y="90"/>
                    </a:cubicBezTo>
                    <a:cubicBezTo>
                      <a:pt x="97" y="40"/>
                      <a:pt x="53"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29"/>
              <p:cNvSpPr/>
              <p:nvPr/>
            </p:nvSpPr>
            <p:spPr bwMode="auto">
              <a:xfrm>
                <a:off x="3395" y="3079"/>
                <a:ext cx="243" cy="400"/>
              </a:xfrm>
              <a:custGeom>
                <a:avLst/>
                <a:gdLst>
                  <a:gd name="T0" fmla="*/ 0 w 137"/>
                  <a:gd name="T1" fmla="*/ 0 h 213"/>
                  <a:gd name="T2" fmla="*/ 0 w 137"/>
                  <a:gd name="T3" fmla="*/ 0 h 213"/>
                  <a:gd name="T4" fmla="*/ 0 w 137"/>
                  <a:gd name="T5" fmla="*/ 156 h 213"/>
                  <a:gd name="T6" fmla="*/ 11 w 137"/>
                  <a:gd name="T7" fmla="*/ 213 h 213"/>
                  <a:gd name="T8" fmla="*/ 92 w 137"/>
                  <a:gd name="T9" fmla="*/ 152 h 213"/>
                  <a:gd name="T10" fmla="*/ 36 w 137"/>
                  <a:gd name="T11" fmla="*/ 213 h 213"/>
                  <a:gd name="T12" fmla="*/ 36 w 137"/>
                  <a:gd name="T13" fmla="*/ 213 h 213"/>
                  <a:gd name="T14" fmla="*/ 36 w 137"/>
                  <a:gd name="T15" fmla="*/ 213 h 213"/>
                  <a:gd name="T16" fmla="*/ 93 w 137"/>
                  <a:gd name="T17" fmla="*/ 196 h 213"/>
                  <a:gd name="T18" fmla="*/ 93 w 137"/>
                  <a:gd name="T19" fmla="*/ 196 h 213"/>
                  <a:gd name="T20" fmla="*/ 137 w 137"/>
                  <a:gd name="T21" fmla="*/ 142 h 213"/>
                  <a:gd name="T22" fmla="*/ 95 w 137"/>
                  <a:gd name="T23" fmla="*/ 89 h 213"/>
                  <a:gd name="T24" fmla="*/ 0 w 137"/>
                  <a:gd name="T2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13">
                    <a:moveTo>
                      <a:pt x="0" y="0"/>
                    </a:moveTo>
                    <a:cubicBezTo>
                      <a:pt x="0" y="0"/>
                      <a:pt x="0" y="0"/>
                      <a:pt x="0" y="0"/>
                    </a:cubicBezTo>
                    <a:cubicBezTo>
                      <a:pt x="0" y="156"/>
                      <a:pt x="0" y="156"/>
                      <a:pt x="0" y="156"/>
                    </a:cubicBezTo>
                    <a:cubicBezTo>
                      <a:pt x="11" y="213"/>
                      <a:pt x="11" y="213"/>
                      <a:pt x="11" y="213"/>
                    </a:cubicBezTo>
                    <a:cubicBezTo>
                      <a:pt x="92" y="152"/>
                      <a:pt x="92" y="152"/>
                      <a:pt x="92" y="152"/>
                    </a:cubicBezTo>
                    <a:cubicBezTo>
                      <a:pt x="36" y="213"/>
                      <a:pt x="36" y="213"/>
                      <a:pt x="36" y="213"/>
                    </a:cubicBezTo>
                    <a:cubicBezTo>
                      <a:pt x="36" y="213"/>
                      <a:pt x="36" y="213"/>
                      <a:pt x="36" y="213"/>
                    </a:cubicBezTo>
                    <a:cubicBezTo>
                      <a:pt x="36" y="213"/>
                      <a:pt x="36" y="213"/>
                      <a:pt x="36" y="213"/>
                    </a:cubicBezTo>
                    <a:cubicBezTo>
                      <a:pt x="57" y="210"/>
                      <a:pt x="77" y="204"/>
                      <a:pt x="93" y="196"/>
                    </a:cubicBezTo>
                    <a:cubicBezTo>
                      <a:pt x="93" y="196"/>
                      <a:pt x="93" y="196"/>
                      <a:pt x="93" y="196"/>
                    </a:cubicBezTo>
                    <a:cubicBezTo>
                      <a:pt x="120" y="183"/>
                      <a:pt x="137" y="163"/>
                      <a:pt x="137" y="142"/>
                    </a:cubicBezTo>
                    <a:cubicBezTo>
                      <a:pt x="137" y="121"/>
                      <a:pt x="121" y="102"/>
                      <a:pt x="95" y="89"/>
                    </a:cubicBezTo>
                    <a:cubicBezTo>
                      <a:pt x="90" y="40"/>
                      <a:pt x="50"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30"/>
              <p:cNvSpPr/>
              <p:nvPr/>
            </p:nvSpPr>
            <p:spPr bwMode="auto">
              <a:xfrm>
                <a:off x="3395" y="3365"/>
                <a:ext cx="163" cy="433"/>
              </a:xfrm>
              <a:custGeom>
                <a:avLst/>
                <a:gdLst>
                  <a:gd name="T0" fmla="*/ 163 w 163"/>
                  <a:gd name="T1" fmla="*/ 0 h 433"/>
                  <a:gd name="T2" fmla="*/ 19 w 163"/>
                  <a:gd name="T3" fmla="*/ 114 h 433"/>
                  <a:gd name="T4" fmla="*/ 0 w 163"/>
                  <a:gd name="T5" fmla="*/ 7 h 433"/>
                  <a:gd name="T6" fmla="*/ 0 w 163"/>
                  <a:gd name="T7" fmla="*/ 114 h 433"/>
                  <a:gd name="T8" fmla="*/ 0 w 163"/>
                  <a:gd name="T9" fmla="*/ 120 h 433"/>
                  <a:gd name="T10" fmla="*/ 0 w 163"/>
                  <a:gd name="T11" fmla="*/ 433 h 433"/>
                  <a:gd name="T12" fmla="*/ 28 w 163"/>
                  <a:gd name="T13" fmla="*/ 433 h 433"/>
                  <a:gd name="T14" fmla="*/ 23 w 163"/>
                  <a:gd name="T15" fmla="*/ 161 h 433"/>
                  <a:gd name="T16" fmla="*/ 63 w 163"/>
                  <a:gd name="T17" fmla="*/ 114 h 433"/>
                  <a:gd name="T18" fmla="*/ 163 w 163"/>
                  <a:gd name="T1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433">
                    <a:moveTo>
                      <a:pt x="163" y="0"/>
                    </a:moveTo>
                    <a:lnTo>
                      <a:pt x="19" y="114"/>
                    </a:lnTo>
                    <a:lnTo>
                      <a:pt x="0" y="7"/>
                    </a:lnTo>
                    <a:lnTo>
                      <a:pt x="0" y="114"/>
                    </a:lnTo>
                    <a:lnTo>
                      <a:pt x="0" y="120"/>
                    </a:lnTo>
                    <a:lnTo>
                      <a:pt x="0" y="433"/>
                    </a:lnTo>
                    <a:lnTo>
                      <a:pt x="28" y="433"/>
                    </a:lnTo>
                    <a:lnTo>
                      <a:pt x="23" y="161"/>
                    </a:lnTo>
                    <a:lnTo>
                      <a:pt x="63" y="114"/>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31"/>
              <p:cNvSpPr/>
              <p:nvPr/>
            </p:nvSpPr>
            <p:spPr bwMode="auto">
              <a:xfrm>
                <a:off x="3395" y="3365"/>
                <a:ext cx="163" cy="433"/>
              </a:xfrm>
              <a:custGeom>
                <a:avLst/>
                <a:gdLst>
                  <a:gd name="T0" fmla="*/ 163 w 163"/>
                  <a:gd name="T1" fmla="*/ 0 h 433"/>
                  <a:gd name="T2" fmla="*/ 19 w 163"/>
                  <a:gd name="T3" fmla="*/ 114 h 433"/>
                  <a:gd name="T4" fmla="*/ 0 w 163"/>
                  <a:gd name="T5" fmla="*/ 7 h 433"/>
                  <a:gd name="T6" fmla="*/ 0 w 163"/>
                  <a:gd name="T7" fmla="*/ 114 h 433"/>
                  <a:gd name="T8" fmla="*/ 0 w 163"/>
                  <a:gd name="T9" fmla="*/ 120 h 433"/>
                  <a:gd name="T10" fmla="*/ 0 w 163"/>
                  <a:gd name="T11" fmla="*/ 433 h 433"/>
                  <a:gd name="T12" fmla="*/ 28 w 163"/>
                  <a:gd name="T13" fmla="*/ 433 h 433"/>
                  <a:gd name="T14" fmla="*/ 23 w 163"/>
                  <a:gd name="T15" fmla="*/ 161 h 433"/>
                  <a:gd name="T16" fmla="*/ 63 w 163"/>
                  <a:gd name="T17" fmla="*/ 114 h 433"/>
                  <a:gd name="T18" fmla="*/ 163 w 163"/>
                  <a:gd name="T19"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433">
                    <a:moveTo>
                      <a:pt x="163" y="0"/>
                    </a:moveTo>
                    <a:lnTo>
                      <a:pt x="19" y="114"/>
                    </a:lnTo>
                    <a:lnTo>
                      <a:pt x="0" y="7"/>
                    </a:lnTo>
                    <a:lnTo>
                      <a:pt x="0" y="114"/>
                    </a:lnTo>
                    <a:lnTo>
                      <a:pt x="0" y="120"/>
                    </a:lnTo>
                    <a:lnTo>
                      <a:pt x="0" y="433"/>
                    </a:lnTo>
                    <a:lnTo>
                      <a:pt x="28" y="433"/>
                    </a:lnTo>
                    <a:lnTo>
                      <a:pt x="23" y="161"/>
                    </a:lnTo>
                    <a:lnTo>
                      <a:pt x="63" y="114"/>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32"/>
              <p:cNvSpPr/>
              <p:nvPr/>
            </p:nvSpPr>
            <p:spPr bwMode="auto">
              <a:xfrm>
                <a:off x="4378" y="3186"/>
                <a:ext cx="286" cy="627"/>
              </a:xfrm>
              <a:custGeom>
                <a:avLst/>
                <a:gdLst>
                  <a:gd name="T0" fmla="*/ 286 w 286"/>
                  <a:gd name="T1" fmla="*/ 122 h 627"/>
                  <a:gd name="T2" fmla="*/ 162 w 286"/>
                  <a:gd name="T3" fmla="*/ 199 h 627"/>
                  <a:gd name="T4" fmla="*/ 142 w 286"/>
                  <a:gd name="T5" fmla="*/ 0 h 627"/>
                  <a:gd name="T6" fmla="*/ 125 w 286"/>
                  <a:gd name="T7" fmla="*/ 199 h 627"/>
                  <a:gd name="T8" fmla="*/ 0 w 286"/>
                  <a:gd name="T9" fmla="*/ 122 h 627"/>
                  <a:gd name="T10" fmla="*/ 121 w 286"/>
                  <a:gd name="T11" fmla="*/ 265 h 627"/>
                  <a:gd name="T12" fmla="*/ 107 w 286"/>
                  <a:gd name="T13" fmla="*/ 627 h 627"/>
                  <a:gd name="T14" fmla="*/ 178 w 286"/>
                  <a:gd name="T15" fmla="*/ 627 h 627"/>
                  <a:gd name="T16" fmla="*/ 164 w 286"/>
                  <a:gd name="T17" fmla="*/ 265 h 627"/>
                  <a:gd name="T18" fmla="*/ 286 w 286"/>
                  <a:gd name="T19" fmla="*/ 12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627">
                    <a:moveTo>
                      <a:pt x="286" y="122"/>
                    </a:moveTo>
                    <a:lnTo>
                      <a:pt x="162" y="199"/>
                    </a:lnTo>
                    <a:lnTo>
                      <a:pt x="142" y="0"/>
                    </a:lnTo>
                    <a:lnTo>
                      <a:pt x="125" y="199"/>
                    </a:lnTo>
                    <a:lnTo>
                      <a:pt x="0" y="122"/>
                    </a:lnTo>
                    <a:lnTo>
                      <a:pt x="121" y="265"/>
                    </a:lnTo>
                    <a:lnTo>
                      <a:pt x="107" y="627"/>
                    </a:lnTo>
                    <a:lnTo>
                      <a:pt x="178" y="627"/>
                    </a:lnTo>
                    <a:lnTo>
                      <a:pt x="164" y="265"/>
                    </a:lnTo>
                    <a:lnTo>
                      <a:pt x="286" y="122"/>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33"/>
              <p:cNvSpPr/>
              <p:nvPr/>
            </p:nvSpPr>
            <p:spPr bwMode="auto">
              <a:xfrm>
                <a:off x="4378" y="3186"/>
                <a:ext cx="286" cy="627"/>
              </a:xfrm>
              <a:custGeom>
                <a:avLst/>
                <a:gdLst>
                  <a:gd name="T0" fmla="*/ 286 w 286"/>
                  <a:gd name="T1" fmla="*/ 122 h 627"/>
                  <a:gd name="T2" fmla="*/ 162 w 286"/>
                  <a:gd name="T3" fmla="*/ 199 h 627"/>
                  <a:gd name="T4" fmla="*/ 142 w 286"/>
                  <a:gd name="T5" fmla="*/ 0 h 627"/>
                  <a:gd name="T6" fmla="*/ 125 w 286"/>
                  <a:gd name="T7" fmla="*/ 199 h 627"/>
                  <a:gd name="T8" fmla="*/ 0 w 286"/>
                  <a:gd name="T9" fmla="*/ 122 h 627"/>
                  <a:gd name="T10" fmla="*/ 121 w 286"/>
                  <a:gd name="T11" fmla="*/ 265 h 627"/>
                  <a:gd name="T12" fmla="*/ 107 w 286"/>
                  <a:gd name="T13" fmla="*/ 627 h 627"/>
                  <a:gd name="T14" fmla="*/ 178 w 286"/>
                  <a:gd name="T15" fmla="*/ 627 h 627"/>
                  <a:gd name="T16" fmla="*/ 164 w 286"/>
                  <a:gd name="T17" fmla="*/ 265 h 627"/>
                  <a:gd name="T18" fmla="*/ 286 w 286"/>
                  <a:gd name="T19" fmla="*/ 12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627">
                    <a:moveTo>
                      <a:pt x="286" y="122"/>
                    </a:moveTo>
                    <a:lnTo>
                      <a:pt x="162" y="199"/>
                    </a:lnTo>
                    <a:lnTo>
                      <a:pt x="142" y="0"/>
                    </a:lnTo>
                    <a:lnTo>
                      <a:pt x="125" y="199"/>
                    </a:lnTo>
                    <a:lnTo>
                      <a:pt x="0" y="122"/>
                    </a:lnTo>
                    <a:lnTo>
                      <a:pt x="121" y="265"/>
                    </a:lnTo>
                    <a:lnTo>
                      <a:pt x="107" y="627"/>
                    </a:lnTo>
                    <a:lnTo>
                      <a:pt x="178" y="627"/>
                    </a:lnTo>
                    <a:lnTo>
                      <a:pt x="164" y="265"/>
                    </a:lnTo>
                    <a:lnTo>
                      <a:pt x="286"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34"/>
              <p:cNvSpPr/>
              <p:nvPr/>
            </p:nvSpPr>
            <p:spPr bwMode="auto">
              <a:xfrm>
                <a:off x="4536" y="3455"/>
                <a:ext cx="130" cy="92"/>
              </a:xfrm>
              <a:custGeom>
                <a:avLst/>
                <a:gdLst>
                  <a:gd name="T0" fmla="*/ 0 w 73"/>
                  <a:gd name="T1" fmla="*/ 20 h 49"/>
                  <a:gd name="T2" fmla="*/ 73 w 73"/>
                  <a:gd name="T3" fmla="*/ 0 h 49"/>
                  <a:gd name="T4" fmla="*/ 6 w 73"/>
                  <a:gd name="T5" fmla="*/ 49 h 49"/>
                  <a:gd name="T6" fmla="*/ 0 w 73"/>
                  <a:gd name="T7" fmla="*/ 20 h 49"/>
                </a:gdLst>
                <a:ahLst/>
                <a:cxnLst>
                  <a:cxn ang="0">
                    <a:pos x="T0" y="T1"/>
                  </a:cxn>
                  <a:cxn ang="0">
                    <a:pos x="T2" y="T3"/>
                  </a:cxn>
                  <a:cxn ang="0">
                    <a:pos x="T4" y="T5"/>
                  </a:cxn>
                  <a:cxn ang="0">
                    <a:pos x="T6" y="T7"/>
                  </a:cxn>
                </a:cxnLst>
                <a:rect l="0" t="0" r="r" b="b"/>
                <a:pathLst>
                  <a:path w="73" h="49">
                    <a:moveTo>
                      <a:pt x="0" y="20"/>
                    </a:moveTo>
                    <a:cubicBezTo>
                      <a:pt x="5" y="20"/>
                      <a:pt x="73" y="0"/>
                      <a:pt x="73" y="0"/>
                    </a:cubicBezTo>
                    <a:cubicBezTo>
                      <a:pt x="6" y="49"/>
                      <a:pt x="6" y="49"/>
                      <a:pt x="6" y="49"/>
                    </a:cubicBezTo>
                    <a:cubicBezTo>
                      <a:pt x="0" y="20"/>
                      <a:pt x="0" y="20"/>
                      <a:pt x="0" y="2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35"/>
              <p:cNvSpPr/>
              <p:nvPr/>
            </p:nvSpPr>
            <p:spPr bwMode="auto">
              <a:xfrm>
                <a:off x="4373" y="3455"/>
                <a:ext cx="131" cy="95"/>
              </a:xfrm>
              <a:custGeom>
                <a:avLst/>
                <a:gdLst>
                  <a:gd name="T0" fmla="*/ 74 w 74"/>
                  <a:gd name="T1" fmla="*/ 20 h 51"/>
                  <a:gd name="T2" fmla="*/ 0 w 74"/>
                  <a:gd name="T3" fmla="*/ 0 h 51"/>
                  <a:gd name="T4" fmla="*/ 73 w 74"/>
                  <a:gd name="T5" fmla="*/ 51 h 51"/>
                </a:gdLst>
                <a:ahLst/>
                <a:cxnLst>
                  <a:cxn ang="0">
                    <a:pos x="T0" y="T1"/>
                  </a:cxn>
                  <a:cxn ang="0">
                    <a:pos x="T2" y="T3"/>
                  </a:cxn>
                  <a:cxn ang="0">
                    <a:pos x="T4" y="T5"/>
                  </a:cxn>
                </a:cxnLst>
                <a:rect l="0" t="0" r="r" b="b"/>
                <a:pathLst>
                  <a:path w="74" h="51">
                    <a:moveTo>
                      <a:pt x="74" y="20"/>
                    </a:moveTo>
                    <a:cubicBezTo>
                      <a:pt x="69" y="20"/>
                      <a:pt x="0" y="0"/>
                      <a:pt x="0" y="0"/>
                    </a:cubicBezTo>
                    <a:cubicBezTo>
                      <a:pt x="73" y="51"/>
                      <a:pt x="73" y="51"/>
                      <a:pt x="73" y="51"/>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36"/>
              <p:cNvSpPr/>
              <p:nvPr/>
            </p:nvSpPr>
            <p:spPr bwMode="auto">
              <a:xfrm>
                <a:off x="4552" y="3181"/>
                <a:ext cx="259" cy="212"/>
              </a:xfrm>
              <a:custGeom>
                <a:avLst/>
                <a:gdLst>
                  <a:gd name="T0" fmla="*/ 57 w 259"/>
                  <a:gd name="T1" fmla="*/ 86 h 212"/>
                  <a:gd name="T2" fmla="*/ 75 w 259"/>
                  <a:gd name="T3" fmla="*/ 110 h 212"/>
                  <a:gd name="T4" fmla="*/ 84 w 259"/>
                  <a:gd name="T5" fmla="*/ 41 h 212"/>
                  <a:gd name="T6" fmla="*/ 105 w 259"/>
                  <a:gd name="T7" fmla="*/ 71 h 212"/>
                  <a:gd name="T8" fmla="*/ 112 w 259"/>
                  <a:gd name="T9" fmla="*/ 17 h 212"/>
                  <a:gd name="T10" fmla="*/ 259 w 259"/>
                  <a:gd name="T11" fmla="*/ 0 h 212"/>
                  <a:gd name="T12" fmla="*/ 0 w 259"/>
                  <a:gd name="T13" fmla="*/ 212 h 212"/>
                  <a:gd name="T14" fmla="*/ 57 w 259"/>
                  <a:gd name="T15" fmla="*/ 86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212">
                    <a:moveTo>
                      <a:pt x="57" y="86"/>
                    </a:moveTo>
                    <a:lnTo>
                      <a:pt x="75" y="110"/>
                    </a:lnTo>
                    <a:lnTo>
                      <a:pt x="84" y="41"/>
                    </a:lnTo>
                    <a:lnTo>
                      <a:pt x="105" y="71"/>
                    </a:lnTo>
                    <a:lnTo>
                      <a:pt x="112" y="17"/>
                    </a:lnTo>
                    <a:lnTo>
                      <a:pt x="259" y="0"/>
                    </a:lnTo>
                    <a:lnTo>
                      <a:pt x="0" y="212"/>
                    </a:lnTo>
                    <a:lnTo>
                      <a:pt x="57" y="8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37"/>
              <p:cNvSpPr/>
              <p:nvPr/>
            </p:nvSpPr>
            <p:spPr bwMode="auto">
              <a:xfrm>
                <a:off x="4552" y="3181"/>
                <a:ext cx="259" cy="212"/>
              </a:xfrm>
              <a:custGeom>
                <a:avLst/>
                <a:gdLst>
                  <a:gd name="T0" fmla="*/ 57 w 259"/>
                  <a:gd name="T1" fmla="*/ 86 h 212"/>
                  <a:gd name="T2" fmla="*/ 75 w 259"/>
                  <a:gd name="T3" fmla="*/ 110 h 212"/>
                  <a:gd name="T4" fmla="*/ 84 w 259"/>
                  <a:gd name="T5" fmla="*/ 41 h 212"/>
                  <a:gd name="T6" fmla="*/ 105 w 259"/>
                  <a:gd name="T7" fmla="*/ 71 h 212"/>
                  <a:gd name="T8" fmla="*/ 112 w 259"/>
                  <a:gd name="T9" fmla="*/ 17 h 212"/>
                  <a:gd name="T10" fmla="*/ 259 w 259"/>
                  <a:gd name="T11" fmla="*/ 0 h 212"/>
                  <a:gd name="T12" fmla="*/ 0 w 259"/>
                  <a:gd name="T13" fmla="*/ 212 h 212"/>
                  <a:gd name="T14" fmla="*/ 57 w 259"/>
                  <a:gd name="T15" fmla="*/ 86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212">
                    <a:moveTo>
                      <a:pt x="57" y="86"/>
                    </a:moveTo>
                    <a:lnTo>
                      <a:pt x="75" y="110"/>
                    </a:lnTo>
                    <a:lnTo>
                      <a:pt x="84" y="41"/>
                    </a:lnTo>
                    <a:lnTo>
                      <a:pt x="105" y="71"/>
                    </a:lnTo>
                    <a:lnTo>
                      <a:pt x="112" y="17"/>
                    </a:lnTo>
                    <a:lnTo>
                      <a:pt x="259" y="0"/>
                    </a:lnTo>
                    <a:lnTo>
                      <a:pt x="0" y="212"/>
                    </a:lnTo>
                    <a:lnTo>
                      <a:pt x="57"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38"/>
              <p:cNvSpPr/>
              <p:nvPr/>
            </p:nvSpPr>
            <p:spPr bwMode="auto">
              <a:xfrm>
                <a:off x="4552" y="3181"/>
                <a:ext cx="259" cy="212"/>
              </a:xfrm>
              <a:custGeom>
                <a:avLst/>
                <a:gdLst>
                  <a:gd name="T0" fmla="*/ 135 w 259"/>
                  <a:gd name="T1" fmla="*/ 193 h 212"/>
                  <a:gd name="T2" fmla="*/ 119 w 259"/>
                  <a:gd name="T3" fmla="*/ 170 h 212"/>
                  <a:gd name="T4" fmla="*/ 183 w 259"/>
                  <a:gd name="T5" fmla="*/ 178 h 212"/>
                  <a:gd name="T6" fmla="*/ 162 w 259"/>
                  <a:gd name="T7" fmla="*/ 148 h 212"/>
                  <a:gd name="T8" fmla="*/ 213 w 259"/>
                  <a:gd name="T9" fmla="*/ 155 h 212"/>
                  <a:gd name="T10" fmla="*/ 259 w 259"/>
                  <a:gd name="T11" fmla="*/ 0 h 212"/>
                  <a:gd name="T12" fmla="*/ 0 w 259"/>
                  <a:gd name="T13" fmla="*/ 212 h 212"/>
                  <a:gd name="T14" fmla="*/ 135 w 259"/>
                  <a:gd name="T15" fmla="*/ 19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212">
                    <a:moveTo>
                      <a:pt x="135" y="193"/>
                    </a:moveTo>
                    <a:lnTo>
                      <a:pt x="119" y="170"/>
                    </a:lnTo>
                    <a:lnTo>
                      <a:pt x="183" y="178"/>
                    </a:lnTo>
                    <a:lnTo>
                      <a:pt x="162" y="148"/>
                    </a:lnTo>
                    <a:lnTo>
                      <a:pt x="213" y="155"/>
                    </a:lnTo>
                    <a:lnTo>
                      <a:pt x="259" y="0"/>
                    </a:lnTo>
                    <a:lnTo>
                      <a:pt x="0" y="212"/>
                    </a:lnTo>
                    <a:lnTo>
                      <a:pt x="135" y="19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39"/>
              <p:cNvSpPr/>
              <p:nvPr/>
            </p:nvSpPr>
            <p:spPr bwMode="auto">
              <a:xfrm>
                <a:off x="4552" y="3181"/>
                <a:ext cx="259" cy="212"/>
              </a:xfrm>
              <a:custGeom>
                <a:avLst/>
                <a:gdLst>
                  <a:gd name="T0" fmla="*/ 135 w 259"/>
                  <a:gd name="T1" fmla="*/ 193 h 212"/>
                  <a:gd name="T2" fmla="*/ 119 w 259"/>
                  <a:gd name="T3" fmla="*/ 170 h 212"/>
                  <a:gd name="T4" fmla="*/ 183 w 259"/>
                  <a:gd name="T5" fmla="*/ 178 h 212"/>
                  <a:gd name="T6" fmla="*/ 162 w 259"/>
                  <a:gd name="T7" fmla="*/ 148 h 212"/>
                  <a:gd name="T8" fmla="*/ 213 w 259"/>
                  <a:gd name="T9" fmla="*/ 155 h 212"/>
                  <a:gd name="T10" fmla="*/ 259 w 259"/>
                  <a:gd name="T11" fmla="*/ 0 h 212"/>
                  <a:gd name="T12" fmla="*/ 0 w 259"/>
                  <a:gd name="T13" fmla="*/ 212 h 212"/>
                  <a:gd name="T14" fmla="*/ 135 w 259"/>
                  <a:gd name="T15" fmla="*/ 19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212">
                    <a:moveTo>
                      <a:pt x="135" y="193"/>
                    </a:moveTo>
                    <a:lnTo>
                      <a:pt x="119" y="170"/>
                    </a:lnTo>
                    <a:lnTo>
                      <a:pt x="183" y="178"/>
                    </a:lnTo>
                    <a:lnTo>
                      <a:pt x="162" y="148"/>
                    </a:lnTo>
                    <a:lnTo>
                      <a:pt x="213" y="155"/>
                    </a:lnTo>
                    <a:lnTo>
                      <a:pt x="259" y="0"/>
                    </a:lnTo>
                    <a:lnTo>
                      <a:pt x="0" y="212"/>
                    </a:lnTo>
                    <a:lnTo>
                      <a:pt x="135"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40"/>
              <p:cNvSpPr/>
              <p:nvPr/>
            </p:nvSpPr>
            <p:spPr bwMode="auto">
              <a:xfrm>
                <a:off x="4230" y="3181"/>
                <a:ext cx="257" cy="212"/>
              </a:xfrm>
              <a:custGeom>
                <a:avLst/>
                <a:gdLst>
                  <a:gd name="T0" fmla="*/ 200 w 257"/>
                  <a:gd name="T1" fmla="*/ 86 h 212"/>
                  <a:gd name="T2" fmla="*/ 182 w 257"/>
                  <a:gd name="T3" fmla="*/ 110 h 212"/>
                  <a:gd name="T4" fmla="*/ 175 w 257"/>
                  <a:gd name="T5" fmla="*/ 41 h 212"/>
                  <a:gd name="T6" fmla="*/ 152 w 257"/>
                  <a:gd name="T7" fmla="*/ 71 h 212"/>
                  <a:gd name="T8" fmla="*/ 145 w 257"/>
                  <a:gd name="T9" fmla="*/ 17 h 212"/>
                  <a:gd name="T10" fmla="*/ 0 w 257"/>
                  <a:gd name="T11" fmla="*/ 0 h 212"/>
                  <a:gd name="T12" fmla="*/ 257 w 257"/>
                  <a:gd name="T13" fmla="*/ 212 h 212"/>
                  <a:gd name="T14" fmla="*/ 200 w 257"/>
                  <a:gd name="T15" fmla="*/ 86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212">
                    <a:moveTo>
                      <a:pt x="200" y="86"/>
                    </a:moveTo>
                    <a:lnTo>
                      <a:pt x="182" y="110"/>
                    </a:lnTo>
                    <a:lnTo>
                      <a:pt x="175" y="41"/>
                    </a:lnTo>
                    <a:lnTo>
                      <a:pt x="152" y="71"/>
                    </a:lnTo>
                    <a:lnTo>
                      <a:pt x="145" y="17"/>
                    </a:lnTo>
                    <a:lnTo>
                      <a:pt x="0" y="0"/>
                    </a:lnTo>
                    <a:lnTo>
                      <a:pt x="257" y="212"/>
                    </a:lnTo>
                    <a:lnTo>
                      <a:pt x="200" y="8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1"/>
              <p:cNvSpPr/>
              <p:nvPr/>
            </p:nvSpPr>
            <p:spPr bwMode="auto">
              <a:xfrm>
                <a:off x="4230" y="3181"/>
                <a:ext cx="257" cy="212"/>
              </a:xfrm>
              <a:custGeom>
                <a:avLst/>
                <a:gdLst>
                  <a:gd name="T0" fmla="*/ 122 w 257"/>
                  <a:gd name="T1" fmla="*/ 193 h 212"/>
                  <a:gd name="T2" fmla="*/ 140 w 257"/>
                  <a:gd name="T3" fmla="*/ 170 h 212"/>
                  <a:gd name="T4" fmla="*/ 74 w 257"/>
                  <a:gd name="T5" fmla="*/ 178 h 212"/>
                  <a:gd name="T6" fmla="*/ 95 w 257"/>
                  <a:gd name="T7" fmla="*/ 148 h 212"/>
                  <a:gd name="T8" fmla="*/ 44 w 257"/>
                  <a:gd name="T9" fmla="*/ 155 h 212"/>
                  <a:gd name="T10" fmla="*/ 0 w 257"/>
                  <a:gd name="T11" fmla="*/ 0 h 212"/>
                  <a:gd name="T12" fmla="*/ 257 w 257"/>
                  <a:gd name="T13" fmla="*/ 212 h 212"/>
                  <a:gd name="T14" fmla="*/ 122 w 257"/>
                  <a:gd name="T15" fmla="*/ 19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212">
                    <a:moveTo>
                      <a:pt x="122" y="193"/>
                    </a:moveTo>
                    <a:lnTo>
                      <a:pt x="140" y="170"/>
                    </a:lnTo>
                    <a:lnTo>
                      <a:pt x="74" y="178"/>
                    </a:lnTo>
                    <a:lnTo>
                      <a:pt x="95" y="148"/>
                    </a:lnTo>
                    <a:lnTo>
                      <a:pt x="44" y="155"/>
                    </a:lnTo>
                    <a:lnTo>
                      <a:pt x="0" y="0"/>
                    </a:lnTo>
                    <a:lnTo>
                      <a:pt x="257" y="212"/>
                    </a:lnTo>
                    <a:lnTo>
                      <a:pt x="122" y="19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42"/>
              <p:cNvSpPr/>
              <p:nvPr/>
            </p:nvSpPr>
            <p:spPr bwMode="auto">
              <a:xfrm>
                <a:off x="4573" y="3383"/>
                <a:ext cx="222" cy="117"/>
              </a:xfrm>
              <a:custGeom>
                <a:avLst/>
                <a:gdLst>
                  <a:gd name="T0" fmla="*/ 64 w 222"/>
                  <a:gd name="T1" fmla="*/ 38 h 117"/>
                  <a:gd name="T2" fmla="*/ 71 w 222"/>
                  <a:gd name="T3" fmla="*/ 58 h 117"/>
                  <a:gd name="T4" fmla="*/ 91 w 222"/>
                  <a:gd name="T5" fmla="*/ 12 h 117"/>
                  <a:gd name="T6" fmla="*/ 100 w 222"/>
                  <a:gd name="T7" fmla="*/ 36 h 117"/>
                  <a:gd name="T8" fmla="*/ 116 w 222"/>
                  <a:gd name="T9" fmla="*/ 0 h 117"/>
                  <a:gd name="T10" fmla="*/ 222 w 222"/>
                  <a:gd name="T11" fmla="*/ 17 h 117"/>
                  <a:gd name="T12" fmla="*/ 0 w 222"/>
                  <a:gd name="T13" fmla="*/ 117 h 117"/>
                  <a:gd name="T14" fmla="*/ 64 w 222"/>
                  <a:gd name="T15" fmla="*/ 38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17">
                    <a:moveTo>
                      <a:pt x="64" y="38"/>
                    </a:moveTo>
                    <a:lnTo>
                      <a:pt x="71" y="58"/>
                    </a:lnTo>
                    <a:lnTo>
                      <a:pt x="91" y="12"/>
                    </a:lnTo>
                    <a:lnTo>
                      <a:pt x="100" y="36"/>
                    </a:lnTo>
                    <a:lnTo>
                      <a:pt x="116" y="0"/>
                    </a:lnTo>
                    <a:lnTo>
                      <a:pt x="222" y="17"/>
                    </a:lnTo>
                    <a:lnTo>
                      <a:pt x="0" y="117"/>
                    </a:lnTo>
                    <a:lnTo>
                      <a:pt x="64" y="3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43"/>
              <p:cNvSpPr/>
              <p:nvPr/>
            </p:nvSpPr>
            <p:spPr bwMode="auto">
              <a:xfrm>
                <a:off x="4573" y="3383"/>
                <a:ext cx="222" cy="117"/>
              </a:xfrm>
              <a:custGeom>
                <a:avLst/>
                <a:gdLst>
                  <a:gd name="T0" fmla="*/ 64 w 222"/>
                  <a:gd name="T1" fmla="*/ 38 h 117"/>
                  <a:gd name="T2" fmla="*/ 71 w 222"/>
                  <a:gd name="T3" fmla="*/ 58 h 117"/>
                  <a:gd name="T4" fmla="*/ 91 w 222"/>
                  <a:gd name="T5" fmla="*/ 12 h 117"/>
                  <a:gd name="T6" fmla="*/ 100 w 222"/>
                  <a:gd name="T7" fmla="*/ 36 h 117"/>
                  <a:gd name="T8" fmla="*/ 116 w 222"/>
                  <a:gd name="T9" fmla="*/ 0 h 117"/>
                  <a:gd name="T10" fmla="*/ 222 w 222"/>
                  <a:gd name="T11" fmla="*/ 17 h 117"/>
                  <a:gd name="T12" fmla="*/ 0 w 222"/>
                  <a:gd name="T13" fmla="*/ 117 h 117"/>
                  <a:gd name="T14" fmla="*/ 64 w 222"/>
                  <a:gd name="T15" fmla="*/ 38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17">
                    <a:moveTo>
                      <a:pt x="64" y="38"/>
                    </a:moveTo>
                    <a:lnTo>
                      <a:pt x="71" y="58"/>
                    </a:lnTo>
                    <a:lnTo>
                      <a:pt x="91" y="12"/>
                    </a:lnTo>
                    <a:lnTo>
                      <a:pt x="100" y="36"/>
                    </a:lnTo>
                    <a:lnTo>
                      <a:pt x="116" y="0"/>
                    </a:lnTo>
                    <a:lnTo>
                      <a:pt x="222" y="17"/>
                    </a:lnTo>
                    <a:lnTo>
                      <a:pt x="0" y="117"/>
                    </a:lnTo>
                    <a:lnTo>
                      <a:pt x="64"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44"/>
              <p:cNvSpPr/>
              <p:nvPr/>
            </p:nvSpPr>
            <p:spPr bwMode="auto">
              <a:xfrm>
                <a:off x="4573" y="3400"/>
                <a:ext cx="222" cy="113"/>
              </a:xfrm>
              <a:custGeom>
                <a:avLst/>
                <a:gdLst>
                  <a:gd name="T0" fmla="*/ 100 w 222"/>
                  <a:gd name="T1" fmla="*/ 113 h 113"/>
                  <a:gd name="T2" fmla="*/ 93 w 222"/>
                  <a:gd name="T3" fmla="*/ 92 h 113"/>
                  <a:gd name="T4" fmla="*/ 137 w 222"/>
                  <a:gd name="T5" fmla="*/ 113 h 113"/>
                  <a:gd name="T6" fmla="*/ 126 w 222"/>
                  <a:gd name="T7" fmla="*/ 87 h 113"/>
                  <a:gd name="T8" fmla="*/ 162 w 222"/>
                  <a:gd name="T9" fmla="*/ 103 h 113"/>
                  <a:gd name="T10" fmla="*/ 222 w 222"/>
                  <a:gd name="T11" fmla="*/ 0 h 113"/>
                  <a:gd name="T12" fmla="*/ 0 w 222"/>
                  <a:gd name="T13" fmla="*/ 100 h 113"/>
                  <a:gd name="T14" fmla="*/ 100 w 222"/>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13">
                    <a:moveTo>
                      <a:pt x="100" y="113"/>
                    </a:moveTo>
                    <a:lnTo>
                      <a:pt x="93" y="92"/>
                    </a:lnTo>
                    <a:lnTo>
                      <a:pt x="137" y="113"/>
                    </a:lnTo>
                    <a:lnTo>
                      <a:pt x="126" y="87"/>
                    </a:lnTo>
                    <a:lnTo>
                      <a:pt x="162" y="103"/>
                    </a:lnTo>
                    <a:lnTo>
                      <a:pt x="222" y="0"/>
                    </a:lnTo>
                    <a:lnTo>
                      <a:pt x="0" y="100"/>
                    </a:lnTo>
                    <a:lnTo>
                      <a:pt x="100" y="11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45"/>
              <p:cNvSpPr/>
              <p:nvPr/>
            </p:nvSpPr>
            <p:spPr bwMode="auto">
              <a:xfrm>
                <a:off x="4573" y="3400"/>
                <a:ext cx="222" cy="113"/>
              </a:xfrm>
              <a:custGeom>
                <a:avLst/>
                <a:gdLst>
                  <a:gd name="T0" fmla="*/ 100 w 222"/>
                  <a:gd name="T1" fmla="*/ 113 h 113"/>
                  <a:gd name="T2" fmla="*/ 93 w 222"/>
                  <a:gd name="T3" fmla="*/ 92 h 113"/>
                  <a:gd name="T4" fmla="*/ 137 w 222"/>
                  <a:gd name="T5" fmla="*/ 113 h 113"/>
                  <a:gd name="T6" fmla="*/ 126 w 222"/>
                  <a:gd name="T7" fmla="*/ 87 h 113"/>
                  <a:gd name="T8" fmla="*/ 162 w 222"/>
                  <a:gd name="T9" fmla="*/ 103 h 113"/>
                  <a:gd name="T10" fmla="*/ 222 w 222"/>
                  <a:gd name="T11" fmla="*/ 0 h 113"/>
                  <a:gd name="T12" fmla="*/ 0 w 222"/>
                  <a:gd name="T13" fmla="*/ 100 h 113"/>
                  <a:gd name="T14" fmla="*/ 100 w 222"/>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13">
                    <a:moveTo>
                      <a:pt x="100" y="113"/>
                    </a:moveTo>
                    <a:lnTo>
                      <a:pt x="93" y="92"/>
                    </a:lnTo>
                    <a:lnTo>
                      <a:pt x="137" y="113"/>
                    </a:lnTo>
                    <a:lnTo>
                      <a:pt x="126" y="87"/>
                    </a:lnTo>
                    <a:lnTo>
                      <a:pt x="162" y="103"/>
                    </a:lnTo>
                    <a:lnTo>
                      <a:pt x="222" y="0"/>
                    </a:lnTo>
                    <a:lnTo>
                      <a:pt x="0" y="100"/>
                    </a:lnTo>
                    <a:lnTo>
                      <a:pt x="100" y="1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46"/>
              <p:cNvSpPr/>
              <p:nvPr/>
            </p:nvSpPr>
            <p:spPr bwMode="auto">
              <a:xfrm>
                <a:off x="4441" y="2963"/>
                <a:ext cx="79" cy="345"/>
              </a:xfrm>
              <a:custGeom>
                <a:avLst/>
                <a:gdLst>
                  <a:gd name="T0" fmla="*/ 15 w 79"/>
                  <a:gd name="T1" fmla="*/ 219 h 345"/>
                  <a:gd name="T2" fmla="*/ 46 w 79"/>
                  <a:gd name="T3" fmla="*/ 221 h 345"/>
                  <a:gd name="T4" fmla="*/ 0 w 79"/>
                  <a:gd name="T5" fmla="*/ 171 h 345"/>
                  <a:gd name="T6" fmla="*/ 35 w 79"/>
                  <a:gd name="T7" fmla="*/ 173 h 345"/>
                  <a:gd name="T8" fmla="*/ 0 w 79"/>
                  <a:gd name="T9" fmla="*/ 131 h 345"/>
                  <a:gd name="T10" fmla="*/ 79 w 79"/>
                  <a:gd name="T11" fmla="*/ 0 h 345"/>
                  <a:gd name="T12" fmla="*/ 74 w 79"/>
                  <a:gd name="T13" fmla="*/ 345 h 345"/>
                  <a:gd name="T14" fmla="*/ 15 w 79"/>
                  <a:gd name="T15" fmla="*/ 219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345">
                    <a:moveTo>
                      <a:pt x="15" y="219"/>
                    </a:moveTo>
                    <a:lnTo>
                      <a:pt x="46" y="221"/>
                    </a:lnTo>
                    <a:lnTo>
                      <a:pt x="0" y="171"/>
                    </a:lnTo>
                    <a:lnTo>
                      <a:pt x="35" y="173"/>
                    </a:lnTo>
                    <a:lnTo>
                      <a:pt x="0" y="131"/>
                    </a:lnTo>
                    <a:lnTo>
                      <a:pt x="79" y="0"/>
                    </a:lnTo>
                    <a:lnTo>
                      <a:pt x="74" y="345"/>
                    </a:lnTo>
                    <a:lnTo>
                      <a:pt x="15" y="21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47"/>
              <p:cNvSpPr/>
              <p:nvPr/>
            </p:nvSpPr>
            <p:spPr bwMode="auto">
              <a:xfrm>
                <a:off x="4441" y="2963"/>
                <a:ext cx="79" cy="345"/>
              </a:xfrm>
              <a:custGeom>
                <a:avLst/>
                <a:gdLst>
                  <a:gd name="T0" fmla="*/ 15 w 79"/>
                  <a:gd name="T1" fmla="*/ 219 h 345"/>
                  <a:gd name="T2" fmla="*/ 46 w 79"/>
                  <a:gd name="T3" fmla="*/ 221 h 345"/>
                  <a:gd name="T4" fmla="*/ 0 w 79"/>
                  <a:gd name="T5" fmla="*/ 171 h 345"/>
                  <a:gd name="T6" fmla="*/ 35 w 79"/>
                  <a:gd name="T7" fmla="*/ 173 h 345"/>
                  <a:gd name="T8" fmla="*/ 0 w 79"/>
                  <a:gd name="T9" fmla="*/ 131 h 345"/>
                  <a:gd name="T10" fmla="*/ 79 w 79"/>
                  <a:gd name="T11" fmla="*/ 0 h 345"/>
                  <a:gd name="T12" fmla="*/ 74 w 79"/>
                  <a:gd name="T13" fmla="*/ 345 h 345"/>
                  <a:gd name="T14" fmla="*/ 15 w 79"/>
                  <a:gd name="T15" fmla="*/ 219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345">
                    <a:moveTo>
                      <a:pt x="15" y="219"/>
                    </a:moveTo>
                    <a:lnTo>
                      <a:pt x="46" y="221"/>
                    </a:lnTo>
                    <a:lnTo>
                      <a:pt x="0" y="171"/>
                    </a:lnTo>
                    <a:lnTo>
                      <a:pt x="35" y="173"/>
                    </a:lnTo>
                    <a:lnTo>
                      <a:pt x="0" y="131"/>
                    </a:lnTo>
                    <a:lnTo>
                      <a:pt x="79" y="0"/>
                    </a:lnTo>
                    <a:lnTo>
                      <a:pt x="74" y="345"/>
                    </a:lnTo>
                    <a:lnTo>
                      <a:pt x="15" y="2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48"/>
              <p:cNvSpPr/>
              <p:nvPr/>
            </p:nvSpPr>
            <p:spPr bwMode="auto">
              <a:xfrm>
                <a:off x="4515" y="2963"/>
                <a:ext cx="92" cy="345"/>
              </a:xfrm>
              <a:custGeom>
                <a:avLst/>
                <a:gdLst>
                  <a:gd name="T0" fmla="*/ 71 w 92"/>
                  <a:gd name="T1" fmla="*/ 223 h 345"/>
                  <a:gd name="T2" fmla="*/ 43 w 92"/>
                  <a:gd name="T3" fmla="*/ 223 h 345"/>
                  <a:gd name="T4" fmla="*/ 90 w 92"/>
                  <a:gd name="T5" fmla="*/ 174 h 345"/>
                  <a:gd name="T6" fmla="*/ 55 w 92"/>
                  <a:gd name="T7" fmla="*/ 174 h 345"/>
                  <a:gd name="T8" fmla="*/ 92 w 92"/>
                  <a:gd name="T9" fmla="*/ 137 h 345"/>
                  <a:gd name="T10" fmla="*/ 5 w 92"/>
                  <a:gd name="T11" fmla="*/ 0 h 345"/>
                  <a:gd name="T12" fmla="*/ 0 w 92"/>
                  <a:gd name="T13" fmla="*/ 345 h 345"/>
                  <a:gd name="T14" fmla="*/ 71 w 92"/>
                  <a:gd name="T15" fmla="*/ 22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5">
                    <a:moveTo>
                      <a:pt x="71" y="223"/>
                    </a:moveTo>
                    <a:lnTo>
                      <a:pt x="43" y="223"/>
                    </a:lnTo>
                    <a:lnTo>
                      <a:pt x="90" y="174"/>
                    </a:lnTo>
                    <a:lnTo>
                      <a:pt x="55" y="174"/>
                    </a:lnTo>
                    <a:lnTo>
                      <a:pt x="92" y="137"/>
                    </a:lnTo>
                    <a:lnTo>
                      <a:pt x="5" y="0"/>
                    </a:lnTo>
                    <a:lnTo>
                      <a:pt x="0" y="345"/>
                    </a:lnTo>
                    <a:lnTo>
                      <a:pt x="71" y="22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49"/>
              <p:cNvSpPr/>
              <p:nvPr/>
            </p:nvSpPr>
            <p:spPr bwMode="auto">
              <a:xfrm>
                <a:off x="4515" y="2963"/>
                <a:ext cx="92" cy="345"/>
              </a:xfrm>
              <a:custGeom>
                <a:avLst/>
                <a:gdLst>
                  <a:gd name="T0" fmla="*/ 71 w 92"/>
                  <a:gd name="T1" fmla="*/ 223 h 345"/>
                  <a:gd name="T2" fmla="*/ 43 w 92"/>
                  <a:gd name="T3" fmla="*/ 223 h 345"/>
                  <a:gd name="T4" fmla="*/ 90 w 92"/>
                  <a:gd name="T5" fmla="*/ 174 h 345"/>
                  <a:gd name="T6" fmla="*/ 55 w 92"/>
                  <a:gd name="T7" fmla="*/ 174 h 345"/>
                  <a:gd name="T8" fmla="*/ 92 w 92"/>
                  <a:gd name="T9" fmla="*/ 137 h 345"/>
                  <a:gd name="T10" fmla="*/ 5 w 92"/>
                  <a:gd name="T11" fmla="*/ 0 h 345"/>
                  <a:gd name="T12" fmla="*/ 0 w 92"/>
                  <a:gd name="T13" fmla="*/ 345 h 345"/>
                  <a:gd name="T14" fmla="*/ 71 w 92"/>
                  <a:gd name="T15" fmla="*/ 22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45">
                    <a:moveTo>
                      <a:pt x="71" y="223"/>
                    </a:moveTo>
                    <a:lnTo>
                      <a:pt x="43" y="223"/>
                    </a:lnTo>
                    <a:lnTo>
                      <a:pt x="90" y="174"/>
                    </a:lnTo>
                    <a:lnTo>
                      <a:pt x="55" y="174"/>
                    </a:lnTo>
                    <a:lnTo>
                      <a:pt x="92" y="137"/>
                    </a:lnTo>
                    <a:lnTo>
                      <a:pt x="5" y="0"/>
                    </a:lnTo>
                    <a:lnTo>
                      <a:pt x="0" y="345"/>
                    </a:lnTo>
                    <a:lnTo>
                      <a:pt x="71"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0"/>
              <p:cNvSpPr/>
              <p:nvPr/>
            </p:nvSpPr>
            <p:spPr bwMode="auto">
              <a:xfrm>
                <a:off x="4244" y="3383"/>
                <a:ext cx="221" cy="117"/>
              </a:xfrm>
              <a:custGeom>
                <a:avLst/>
                <a:gdLst>
                  <a:gd name="T0" fmla="*/ 159 w 221"/>
                  <a:gd name="T1" fmla="*/ 38 h 117"/>
                  <a:gd name="T2" fmla="*/ 150 w 221"/>
                  <a:gd name="T3" fmla="*/ 58 h 117"/>
                  <a:gd name="T4" fmla="*/ 131 w 221"/>
                  <a:gd name="T5" fmla="*/ 12 h 117"/>
                  <a:gd name="T6" fmla="*/ 122 w 221"/>
                  <a:gd name="T7" fmla="*/ 36 h 117"/>
                  <a:gd name="T8" fmla="*/ 108 w 221"/>
                  <a:gd name="T9" fmla="*/ 0 h 117"/>
                  <a:gd name="T10" fmla="*/ 0 w 221"/>
                  <a:gd name="T11" fmla="*/ 17 h 117"/>
                  <a:gd name="T12" fmla="*/ 221 w 221"/>
                  <a:gd name="T13" fmla="*/ 117 h 117"/>
                  <a:gd name="T14" fmla="*/ 159 w 221"/>
                  <a:gd name="T15" fmla="*/ 38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17">
                    <a:moveTo>
                      <a:pt x="159" y="38"/>
                    </a:moveTo>
                    <a:lnTo>
                      <a:pt x="150" y="58"/>
                    </a:lnTo>
                    <a:lnTo>
                      <a:pt x="131" y="12"/>
                    </a:lnTo>
                    <a:lnTo>
                      <a:pt x="122" y="36"/>
                    </a:lnTo>
                    <a:lnTo>
                      <a:pt x="108" y="0"/>
                    </a:lnTo>
                    <a:lnTo>
                      <a:pt x="0" y="17"/>
                    </a:lnTo>
                    <a:lnTo>
                      <a:pt x="221" y="117"/>
                    </a:lnTo>
                    <a:lnTo>
                      <a:pt x="159" y="3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1"/>
              <p:cNvSpPr/>
              <p:nvPr/>
            </p:nvSpPr>
            <p:spPr bwMode="auto">
              <a:xfrm>
                <a:off x="4244" y="3400"/>
                <a:ext cx="221" cy="113"/>
              </a:xfrm>
              <a:custGeom>
                <a:avLst/>
                <a:gdLst>
                  <a:gd name="T0" fmla="*/ 122 w 221"/>
                  <a:gd name="T1" fmla="*/ 113 h 113"/>
                  <a:gd name="T2" fmla="*/ 131 w 221"/>
                  <a:gd name="T3" fmla="*/ 92 h 113"/>
                  <a:gd name="T4" fmla="*/ 85 w 221"/>
                  <a:gd name="T5" fmla="*/ 113 h 113"/>
                  <a:gd name="T6" fmla="*/ 95 w 221"/>
                  <a:gd name="T7" fmla="*/ 87 h 113"/>
                  <a:gd name="T8" fmla="*/ 60 w 221"/>
                  <a:gd name="T9" fmla="*/ 103 h 113"/>
                  <a:gd name="T10" fmla="*/ 0 w 221"/>
                  <a:gd name="T11" fmla="*/ 0 h 113"/>
                  <a:gd name="T12" fmla="*/ 221 w 221"/>
                  <a:gd name="T13" fmla="*/ 100 h 113"/>
                  <a:gd name="T14" fmla="*/ 122 w 221"/>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13">
                    <a:moveTo>
                      <a:pt x="122" y="113"/>
                    </a:moveTo>
                    <a:lnTo>
                      <a:pt x="131" y="92"/>
                    </a:lnTo>
                    <a:lnTo>
                      <a:pt x="85" y="113"/>
                    </a:lnTo>
                    <a:lnTo>
                      <a:pt x="95" y="87"/>
                    </a:lnTo>
                    <a:lnTo>
                      <a:pt x="60" y="103"/>
                    </a:lnTo>
                    <a:lnTo>
                      <a:pt x="0" y="0"/>
                    </a:lnTo>
                    <a:lnTo>
                      <a:pt x="221" y="100"/>
                    </a:lnTo>
                    <a:lnTo>
                      <a:pt x="122" y="113"/>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52"/>
              <p:cNvSpPr/>
              <p:nvPr/>
            </p:nvSpPr>
            <p:spPr bwMode="auto">
              <a:xfrm>
                <a:off x="4515" y="2963"/>
                <a:ext cx="5" cy="296"/>
              </a:xfrm>
              <a:custGeom>
                <a:avLst/>
                <a:gdLst>
                  <a:gd name="T0" fmla="*/ 5 w 5"/>
                  <a:gd name="T1" fmla="*/ 0 h 296"/>
                  <a:gd name="T2" fmla="*/ 5 w 5"/>
                  <a:gd name="T3" fmla="*/ 0 h 296"/>
                  <a:gd name="T4" fmla="*/ 0 w 5"/>
                  <a:gd name="T5" fmla="*/ 9 h 296"/>
                  <a:gd name="T6" fmla="*/ 0 w 5"/>
                  <a:gd name="T7" fmla="*/ 296 h 296"/>
                  <a:gd name="T8" fmla="*/ 5 w 5"/>
                  <a:gd name="T9" fmla="*/ 0 h 296"/>
                </a:gdLst>
                <a:ahLst/>
                <a:cxnLst>
                  <a:cxn ang="0">
                    <a:pos x="T0" y="T1"/>
                  </a:cxn>
                  <a:cxn ang="0">
                    <a:pos x="T2" y="T3"/>
                  </a:cxn>
                  <a:cxn ang="0">
                    <a:pos x="T4" y="T5"/>
                  </a:cxn>
                  <a:cxn ang="0">
                    <a:pos x="T6" y="T7"/>
                  </a:cxn>
                  <a:cxn ang="0">
                    <a:pos x="T8" y="T9"/>
                  </a:cxn>
                </a:cxnLst>
                <a:rect l="0" t="0" r="r" b="b"/>
                <a:pathLst>
                  <a:path w="5" h="296">
                    <a:moveTo>
                      <a:pt x="5" y="0"/>
                    </a:moveTo>
                    <a:lnTo>
                      <a:pt x="5" y="0"/>
                    </a:lnTo>
                    <a:lnTo>
                      <a:pt x="0" y="9"/>
                    </a:lnTo>
                    <a:lnTo>
                      <a:pt x="0" y="296"/>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53"/>
              <p:cNvSpPr/>
              <p:nvPr/>
            </p:nvSpPr>
            <p:spPr bwMode="auto">
              <a:xfrm>
                <a:off x="4515" y="2963"/>
                <a:ext cx="5" cy="296"/>
              </a:xfrm>
              <a:custGeom>
                <a:avLst/>
                <a:gdLst>
                  <a:gd name="T0" fmla="*/ 5 w 5"/>
                  <a:gd name="T1" fmla="*/ 0 h 296"/>
                  <a:gd name="T2" fmla="*/ 5 w 5"/>
                  <a:gd name="T3" fmla="*/ 0 h 296"/>
                  <a:gd name="T4" fmla="*/ 0 w 5"/>
                  <a:gd name="T5" fmla="*/ 9 h 296"/>
                  <a:gd name="T6" fmla="*/ 0 w 5"/>
                  <a:gd name="T7" fmla="*/ 296 h 296"/>
                  <a:gd name="T8" fmla="*/ 5 w 5"/>
                  <a:gd name="T9" fmla="*/ 0 h 296"/>
                </a:gdLst>
                <a:ahLst/>
                <a:cxnLst>
                  <a:cxn ang="0">
                    <a:pos x="T0" y="T1"/>
                  </a:cxn>
                  <a:cxn ang="0">
                    <a:pos x="T2" y="T3"/>
                  </a:cxn>
                  <a:cxn ang="0">
                    <a:pos x="T4" y="T5"/>
                  </a:cxn>
                  <a:cxn ang="0">
                    <a:pos x="T6" y="T7"/>
                  </a:cxn>
                  <a:cxn ang="0">
                    <a:pos x="T8" y="T9"/>
                  </a:cxn>
                </a:cxnLst>
                <a:rect l="0" t="0" r="r" b="b"/>
                <a:pathLst>
                  <a:path w="5" h="296">
                    <a:moveTo>
                      <a:pt x="5" y="0"/>
                    </a:moveTo>
                    <a:lnTo>
                      <a:pt x="5" y="0"/>
                    </a:lnTo>
                    <a:lnTo>
                      <a:pt x="0" y="9"/>
                    </a:lnTo>
                    <a:lnTo>
                      <a:pt x="0" y="29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4"/>
              <p:cNvSpPr/>
              <p:nvPr/>
            </p:nvSpPr>
            <p:spPr bwMode="auto">
              <a:xfrm>
                <a:off x="4563" y="3222"/>
                <a:ext cx="94" cy="148"/>
              </a:xfrm>
              <a:custGeom>
                <a:avLst/>
                <a:gdLst>
                  <a:gd name="T0" fmla="*/ 73 w 94"/>
                  <a:gd name="T1" fmla="*/ 0 h 148"/>
                  <a:gd name="T2" fmla="*/ 64 w 94"/>
                  <a:gd name="T3" fmla="*/ 69 h 148"/>
                  <a:gd name="T4" fmla="*/ 46 w 94"/>
                  <a:gd name="T5" fmla="*/ 45 h 148"/>
                  <a:gd name="T6" fmla="*/ 0 w 94"/>
                  <a:gd name="T7" fmla="*/ 148 h 148"/>
                  <a:gd name="T8" fmla="*/ 0 w 94"/>
                  <a:gd name="T9" fmla="*/ 148 h 148"/>
                  <a:gd name="T10" fmla="*/ 46 w 94"/>
                  <a:gd name="T11" fmla="*/ 45 h 148"/>
                  <a:gd name="T12" fmla="*/ 64 w 94"/>
                  <a:gd name="T13" fmla="*/ 69 h 148"/>
                  <a:gd name="T14" fmla="*/ 73 w 94"/>
                  <a:gd name="T15" fmla="*/ 0 h 148"/>
                  <a:gd name="T16" fmla="*/ 94 w 94"/>
                  <a:gd name="T17" fmla="*/ 30 h 148"/>
                  <a:gd name="T18" fmla="*/ 94 w 94"/>
                  <a:gd name="T19" fmla="*/ 26 h 148"/>
                  <a:gd name="T20" fmla="*/ 94 w 94"/>
                  <a:gd name="T21" fmla="*/ 30 h 148"/>
                  <a:gd name="T22" fmla="*/ 73 w 94"/>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8">
                    <a:moveTo>
                      <a:pt x="73" y="0"/>
                    </a:moveTo>
                    <a:lnTo>
                      <a:pt x="64" y="69"/>
                    </a:lnTo>
                    <a:lnTo>
                      <a:pt x="46" y="45"/>
                    </a:lnTo>
                    <a:lnTo>
                      <a:pt x="0" y="148"/>
                    </a:lnTo>
                    <a:lnTo>
                      <a:pt x="0" y="148"/>
                    </a:lnTo>
                    <a:lnTo>
                      <a:pt x="46" y="45"/>
                    </a:lnTo>
                    <a:lnTo>
                      <a:pt x="64" y="69"/>
                    </a:lnTo>
                    <a:lnTo>
                      <a:pt x="73" y="0"/>
                    </a:lnTo>
                    <a:lnTo>
                      <a:pt x="94" y="30"/>
                    </a:lnTo>
                    <a:lnTo>
                      <a:pt x="94" y="26"/>
                    </a:lnTo>
                    <a:lnTo>
                      <a:pt x="94" y="30"/>
                    </a:lnTo>
                    <a:lnTo>
                      <a:pt x="73"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55"/>
              <p:cNvSpPr/>
              <p:nvPr/>
            </p:nvSpPr>
            <p:spPr bwMode="auto">
              <a:xfrm>
                <a:off x="4563" y="3222"/>
                <a:ext cx="94" cy="148"/>
              </a:xfrm>
              <a:custGeom>
                <a:avLst/>
                <a:gdLst>
                  <a:gd name="T0" fmla="*/ 73 w 94"/>
                  <a:gd name="T1" fmla="*/ 0 h 148"/>
                  <a:gd name="T2" fmla="*/ 64 w 94"/>
                  <a:gd name="T3" fmla="*/ 69 h 148"/>
                  <a:gd name="T4" fmla="*/ 46 w 94"/>
                  <a:gd name="T5" fmla="*/ 45 h 148"/>
                  <a:gd name="T6" fmla="*/ 0 w 94"/>
                  <a:gd name="T7" fmla="*/ 148 h 148"/>
                  <a:gd name="T8" fmla="*/ 0 w 94"/>
                  <a:gd name="T9" fmla="*/ 148 h 148"/>
                  <a:gd name="T10" fmla="*/ 46 w 94"/>
                  <a:gd name="T11" fmla="*/ 45 h 148"/>
                  <a:gd name="T12" fmla="*/ 64 w 94"/>
                  <a:gd name="T13" fmla="*/ 69 h 148"/>
                  <a:gd name="T14" fmla="*/ 73 w 94"/>
                  <a:gd name="T15" fmla="*/ 0 h 148"/>
                  <a:gd name="T16" fmla="*/ 94 w 94"/>
                  <a:gd name="T17" fmla="*/ 30 h 148"/>
                  <a:gd name="T18" fmla="*/ 94 w 94"/>
                  <a:gd name="T19" fmla="*/ 26 h 148"/>
                  <a:gd name="T20" fmla="*/ 94 w 94"/>
                  <a:gd name="T21" fmla="*/ 30 h 148"/>
                  <a:gd name="T22" fmla="*/ 73 w 94"/>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48">
                    <a:moveTo>
                      <a:pt x="73" y="0"/>
                    </a:moveTo>
                    <a:lnTo>
                      <a:pt x="64" y="69"/>
                    </a:lnTo>
                    <a:lnTo>
                      <a:pt x="46" y="45"/>
                    </a:lnTo>
                    <a:lnTo>
                      <a:pt x="0" y="148"/>
                    </a:lnTo>
                    <a:lnTo>
                      <a:pt x="0" y="148"/>
                    </a:lnTo>
                    <a:lnTo>
                      <a:pt x="46" y="45"/>
                    </a:lnTo>
                    <a:lnTo>
                      <a:pt x="64" y="69"/>
                    </a:lnTo>
                    <a:lnTo>
                      <a:pt x="73" y="0"/>
                    </a:lnTo>
                    <a:lnTo>
                      <a:pt x="94" y="30"/>
                    </a:lnTo>
                    <a:lnTo>
                      <a:pt x="94" y="26"/>
                    </a:lnTo>
                    <a:lnTo>
                      <a:pt x="94" y="30"/>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56"/>
              <p:cNvSpPr>
                <a:spLocks noEditPoints="1"/>
              </p:cNvSpPr>
              <p:nvPr/>
            </p:nvSpPr>
            <p:spPr bwMode="auto">
              <a:xfrm>
                <a:off x="4542" y="3451"/>
                <a:ext cx="131" cy="358"/>
              </a:xfrm>
              <a:custGeom>
                <a:avLst/>
                <a:gdLst>
                  <a:gd name="T0" fmla="*/ 5 w 74"/>
                  <a:gd name="T1" fmla="*/ 123 h 191"/>
                  <a:gd name="T2" fmla="*/ 8 w 74"/>
                  <a:gd name="T3" fmla="*/ 191 h 191"/>
                  <a:gd name="T4" fmla="*/ 8 w 74"/>
                  <a:gd name="T5" fmla="*/ 191 h 191"/>
                  <a:gd name="T6" fmla="*/ 5 w 74"/>
                  <a:gd name="T7" fmla="*/ 123 h 191"/>
                  <a:gd name="T8" fmla="*/ 5 w 74"/>
                  <a:gd name="T9" fmla="*/ 123 h 191"/>
                  <a:gd name="T10" fmla="*/ 2 w 74"/>
                  <a:gd name="T11" fmla="*/ 50 h 191"/>
                  <a:gd name="T12" fmla="*/ 5 w 74"/>
                  <a:gd name="T13" fmla="*/ 123 h 191"/>
                  <a:gd name="T14" fmla="*/ 5 w 74"/>
                  <a:gd name="T15" fmla="*/ 123 h 191"/>
                  <a:gd name="T16" fmla="*/ 2 w 74"/>
                  <a:gd name="T17" fmla="*/ 50 h 191"/>
                  <a:gd name="T18" fmla="*/ 2 w 74"/>
                  <a:gd name="T19" fmla="*/ 50 h 191"/>
                  <a:gd name="T20" fmla="*/ 34 w 74"/>
                  <a:gd name="T21" fmla="*/ 28 h 191"/>
                  <a:gd name="T22" fmla="*/ 3 w 74"/>
                  <a:gd name="T23" fmla="*/ 51 h 191"/>
                  <a:gd name="T24" fmla="*/ 34 w 74"/>
                  <a:gd name="T25" fmla="*/ 28 h 191"/>
                  <a:gd name="T26" fmla="*/ 74 w 74"/>
                  <a:gd name="T27" fmla="*/ 33 h 191"/>
                  <a:gd name="T28" fmla="*/ 34 w 74"/>
                  <a:gd name="T29" fmla="*/ 28 h 191"/>
                  <a:gd name="T30" fmla="*/ 0 w 74"/>
                  <a:gd name="T31" fmla="*/ 0 h 191"/>
                  <a:gd name="T32" fmla="*/ 0 w 74"/>
                  <a:gd name="T33" fmla="*/ 0 h 191"/>
                  <a:gd name="T34" fmla="*/ 1 w 74"/>
                  <a:gd name="T35" fmla="*/ 21 h 191"/>
                  <a:gd name="T36" fmla="*/ 1 w 74"/>
                  <a:gd name="T37" fmla="*/ 21 h 191"/>
                  <a:gd name="T38" fmla="*/ 0 w 74"/>
                  <a:gd name="T3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191">
                    <a:moveTo>
                      <a:pt x="5" y="123"/>
                    </a:moveTo>
                    <a:cubicBezTo>
                      <a:pt x="8" y="191"/>
                      <a:pt x="8" y="191"/>
                      <a:pt x="8" y="191"/>
                    </a:cubicBezTo>
                    <a:cubicBezTo>
                      <a:pt x="8" y="191"/>
                      <a:pt x="8" y="191"/>
                      <a:pt x="8" y="191"/>
                    </a:cubicBezTo>
                    <a:cubicBezTo>
                      <a:pt x="5" y="123"/>
                      <a:pt x="5" y="123"/>
                      <a:pt x="5" y="123"/>
                    </a:cubicBezTo>
                    <a:cubicBezTo>
                      <a:pt x="5" y="123"/>
                      <a:pt x="5" y="123"/>
                      <a:pt x="5" y="123"/>
                    </a:cubicBezTo>
                    <a:moveTo>
                      <a:pt x="2" y="50"/>
                    </a:moveTo>
                    <a:cubicBezTo>
                      <a:pt x="5" y="123"/>
                      <a:pt x="5" y="123"/>
                      <a:pt x="5" y="123"/>
                    </a:cubicBezTo>
                    <a:cubicBezTo>
                      <a:pt x="5" y="123"/>
                      <a:pt x="5" y="123"/>
                      <a:pt x="5" y="123"/>
                    </a:cubicBezTo>
                    <a:cubicBezTo>
                      <a:pt x="2" y="50"/>
                      <a:pt x="2" y="50"/>
                      <a:pt x="2" y="50"/>
                    </a:cubicBezTo>
                    <a:cubicBezTo>
                      <a:pt x="2" y="50"/>
                      <a:pt x="2" y="50"/>
                      <a:pt x="2" y="50"/>
                    </a:cubicBezTo>
                    <a:moveTo>
                      <a:pt x="34" y="28"/>
                    </a:moveTo>
                    <a:cubicBezTo>
                      <a:pt x="3" y="51"/>
                      <a:pt x="3" y="51"/>
                      <a:pt x="3" y="51"/>
                    </a:cubicBezTo>
                    <a:cubicBezTo>
                      <a:pt x="34" y="28"/>
                      <a:pt x="34" y="28"/>
                      <a:pt x="34" y="28"/>
                    </a:cubicBezTo>
                    <a:cubicBezTo>
                      <a:pt x="74" y="33"/>
                      <a:pt x="74" y="33"/>
                      <a:pt x="74" y="33"/>
                    </a:cubicBezTo>
                    <a:cubicBezTo>
                      <a:pt x="34" y="28"/>
                      <a:pt x="34" y="28"/>
                      <a:pt x="34" y="28"/>
                    </a:cubicBezTo>
                    <a:moveTo>
                      <a:pt x="0" y="0"/>
                    </a:moveTo>
                    <a:cubicBezTo>
                      <a:pt x="0" y="0"/>
                      <a:pt x="0" y="0"/>
                      <a:pt x="0" y="0"/>
                    </a:cubicBezTo>
                    <a:cubicBezTo>
                      <a:pt x="1" y="21"/>
                      <a:pt x="1" y="21"/>
                      <a:pt x="1" y="21"/>
                    </a:cubicBezTo>
                    <a:cubicBezTo>
                      <a:pt x="1" y="21"/>
                      <a:pt x="1" y="21"/>
                      <a:pt x="1" y="21"/>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Oval 457"/>
              <p:cNvSpPr>
                <a:spLocks noChangeArrowheads="1"/>
              </p:cNvSpPr>
              <p:nvPr/>
            </p:nvSpPr>
            <p:spPr bwMode="auto">
              <a:xfrm>
                <a:off x="4550" y="3682"/>
                <a:ext cx="1" cy="1"/>
              </a:xfrm>
              <a:prstGeom prst="ellipse">
                <a:avLst/>
              </a:prstGeom>
              <a:solidFill>
                <a:srgbClr val="5775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58"/>
              <p:cNvSpPr/>
              <p:nvPr/>
            </p:nvSpPr>
            <p:spPr bwMode="auto">
              <a:xfrm>
                <a:off x="4515" y="3282"/>
                <a:ext cx="82" cy="527"/>
              </a:xfrm>
              <a:custGeom>
                <a:avLst/>
                <a:gdLst>
                  <a:gd name="T0" fmla="*/ 8 w 46"/>
                  <a:gd name="T1" fmla="*/ 0 h 281"/>
                  <a:gd name="T2" fmla="*/ 0 w 46"/>
                  <a:gd name="T3" fmla="*/ 14 h 281"/>
                  <a:gd name="T4" fmla="*/ 0 w 46"/>
                  <a:gd name="T5" fmla="*/ 281 h 281"/>
                  <a:gd name="T6" fmla="*/ 23 w 46"/>
                  <a:gd name="T7" fmla="*/ 281 h 281"/>
                  <a:gd name="T8" fmla="*/ 20 w 46"/>
                  <a:gd name="T9" fmla="*/ 213 h 281"/>
                  <a:gd name="T10" fmla="*/ 20 w 46"/>
                  <a:gd name="T11" fmla="*/ 213 h 281"/>
                  <a:gd name="T12" fmla="*/ 17 w 46"/>
                  <a:gd name="T13" fmla="*/ 140 h 281"/>
                  <a:gd name="T14" fmla="*/ 12 w 46"/>
                  <a:gd name="T15" fmla="*/ 112 h 281"/>
                  <a:gd name="T16" fmla="*/ 16 w 46"/>
                  <a:gd name="T17" fmla="*/ 111 h 281"/>
                  <a:gd name="T18" fmla="*/ 15 w 46"/>
                  <a:gd name="T19" fmla="*/ 90 h 281"/>
                  <a:gd name="T20" fmla="*/ 15 w 46"/>
                  <a:gd name="T21" fmla="*/ 90 h 281"/>
                  <a:gd name="T22" fmla="*/ 15 w 46"/>
                  <a:gd name="T23" fmla="*/ 89 h 281"/>
                  <a:gd name="T24" fmla="*/ 46 w 46"/>
                  <a:gd name="T25" fmla="*/ 56 h 281"/>
                  <a:gd name="T26" fmla="*/ 21 w 46"/>
                  <a:gd name="T27" fmla="*/ 59 h 281"/>
                  <a:gd name="T28" fmla="*/ 27 w 46"/>
                  <a:gd name="T29" fmla="*/ 47 h 281"/>
                  <a:gd name="T30" fmla="*/ 27 w 46"/>
                  <a:gd name="T31" fmla="*/ 47 h 281"/>
                  <a:gd name="T32" fmla="*/ 27 w 46"/>
                  <a:gd name="T33" fmla="*/ 47 h 281"/>
                  <a:gd name="T34" fmla="*/ 14 w 46"/>
                  <a:gd name="T35" fmla="*/ 55 h 281"/>
                  <a:gd name="T36" fmla="*/ 8 w 46"/>
                  <a:gd name="T3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81">
                    <a:moveTo>
                      <a:pt x="8" y="0"/>
                    </a:moveTo>
                    <a:cubicBezTo>
                      <a:pt x="0" y="14"/>
                      <a:pt x="0" y="14"/>
                      <a:pt x="0" y="14"/>
                    </a:cubicBezTo>
                    <a:cubicBezTo>
                      <a:pt x="0" y="281"/>
                      <a:pt x="0" y="281"/>
                      <a:pt x="0" y="281"/>
                    </a:cubicBezTo>
                    <a:cubicBezTo>
                      <a:pt x="23" y="281"/>
                      <a:pt x="23" y="281"/>
                      <a:pt x="23" y="281"/>
                    </a:cubicBezTo>
                    <a:cubicBezTo>
                      <a:pt x="20" y="213"/>
                      <a:pt x="20" y="213"/>
                      <a:pt x="20" y="213"/>
                    </a:cubicBezTo>
                    <a:cubicBezTo>
                      <a:pt x="20" y="213"/>
                      <a:pt x="20" y="213"/>
                      <a:pt x="20" y="213"/>
                    </a:cubicBezTo>
                    <a:cubicBezTo>
                      <a:pt x="17" y="140"/>
                      <a:pt x="17" y="140"/>
                      <a:pt x="17" y="140"/>
                    </a:cubicBezTo>
                    <a:cubicBezTo>
                      <a:pt x="12" y="112"/>
                      <a:pt x="12" y="112"/>
                      <a:pt x="12" y="112"/>
                    </a:cubicBezTo>
                    <a:cubicBezTo>
                      <a:pt x="12" y="112"/>
                      <a:pt x="14" y="112"/>
                      <a:pt x="16" y="111"/>
                    </a:cubicBezTo>
                    <a:cubicBezTo>
                      <a:pt x="15" y="90"/>
                      <a:pt x="15" y="90"/>
                      <a:pt x="15" y="90"/>
                    </a:cubicBezTo>
                    <a:cubicBezTo>
                      <a:pt x="15" y="90"/>
                      <a:pt x="15" y="90"/>
                      <a:pt x="15" y="90"/>
                    </a:cubicBezTo>
                    <a:cubicBezTo>
                      <a:pt x="15" y="89"/>
                      <a:pt x="15" y="89"/>
                      <a:pt x="15" y="89"/>
                    </a:cubicBezTo>
                    <a:cubicBezTo>
                      <a:pt x="46" y="56"/>
                      <a:pt x="46" y="56"/>
                      <a:pt x="46" y="56"/>
                    </a:cubicBezTo>
                    <a:cubicBezTo>
                      <a:pt x="21" y="59"/>
                      <a:pt x="21" y="59"/>
                      <a:pt x="21" y="59"/>
                    </a:cubicBezTo>
                    <a:cubicBezTo>
                      <a:pt x="27" y="47"/>
                      <a:pt x="27" y="47"/>
                      <a:pt x="27" y="47"/>
                    </a:cubicBezTo>
                    <a:cubicBezTo>
                      <a:pt x="27" y="47"/>
                      <a:pt x="27" y="47"/>
                      <a:pt x="27" y="47"/>
                    </a:cubicBezTo>
                    <a:cubicBezTo>
                      <a:pt x="27" y="47"/>
                      <a:pt x="27" y="47"/>
                      <a:pt x="27" y="47"/>
                    </a:cubicBezTo>
                    <a:cubicBezTo>
                      <a:pt x="14" y="55"/>
                      <a:pt x="14" y="55"/>
                      <a:pt x="14" y="55"/>
                    </a:cubicBezTo>
                    <a:cubicBezTo>
                      <a:pt x="8" y="0"/>
                      <a:pt x="8" y="0"/>
                      <a:pt x="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59"/>
              <p:cNvSpPr/>
              <p:nvPr/>
            </p:nvSpPr>
            <p:spPr bwMode="auto">
              <a:xfrm>
                <a:off x="4536" y="3477"/>
                <a:ext cx="66" cy="70"/>
              </a:xfrm>
              <a:custGeom>
                <a:avLst/>
                <a:gdLst>
                  <a:gd name="T0" fmla="*/ 31 w 37"/>
                  <a:gd name="T1" fmla="*/ 0 h 37"/>
                  <a:gd name="T2" fmla="*/ 4 w 37"/>
                  <a:gd name="T3" fmla="*/ 7 h 37"/>
                  <a:gd name="T4" fmla="*/ 4 w 37"/>
                  <a:gd name="T5" fmla="*/ 7 h 37"/>
                  <a:gd name="T6" fmla="*/ 4 w 37"/>
                  <a:gd name="T7" fmla="*/ 7 h 37"/>
                  <a:gd name="T8" fmla="*/ 0 w 37"/>
                  <a:gd name="T9" fmla="*/ 8 h 37"/>
                  <a:gd name="T10" fmla="*/ 5 w 37"/>
                  <a:gd name="T11" fmla="*/ 36 h 37"/>
                  <a:gd name="T12" fmla="*/ 5 w 37"/>
                  <a:gd name="T13" fmla="*/ 36 h 37"/>
                  <a:gd name="T14" fmla="*/ 5 w 37"/>
                  <a:gd name="T15" fmla="*/ 36 h 37"/>
                  <a:gd name="T16" fmla="*/ 6 w 37"/>
                  <a:gd name="T17" fmla="*/ 37 h 37"/>
                  <a:gd name="T18" fmla="*/ 37 w 37"/>
                  <a:gd name="T19" fmla="*/ 14 h 37"/>
                  <a:gd name="T20" fmla="*/ 21 w 37"/>
                  <a:gd name="T21" fmla="*/ 12 h 37"/>
                  <a:gd name="T22" fmla="*/ 31 w 3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7">
                    <a:moveTo>
                      <a:pt x="31" y="0"/>
                    </a:moveTo>
                    <a:cubicBezTo>
                      <a:pt x="20" y="3"/>
                      <a:pt x="10" y="6"/>
                      <a:pt x="4" y="7"/>
                    </a:cubicBezTo>
                    <a:cubicBezTo>
                      <a:pt x="4" y="7"/>
                      <a:pt x="4" y="7"/>
                      <a:pt x="4" y="7"/>
                    </a:cubicBezTo>
                    <a:cubicBezTo>
                      <a:pt x="4" y="7"/>
                      <a:pt x="4" y="7"/>
                      <a:pt x="4" y="7"/>
                    </a:cubicBezTo>
                    <a:cubicBezTo>
                      <a:pt x="2" y="8"/>
                      <a:pt x="0" y="8"/>
                      <a:pt x="0" y="8"/>
                    </a:cubicBezTo>
                    <a:cubicBezTo>
                      <a:pt x="5" y="36"/>
                      <a:pt x="5" y="36"/>
                      <a:pt x="5" y="36"/>
                    </a:cubicBezTo>
                    <a:cubicBezTo>
                      <a:pt x="5" y="36"/>
                      <a:pt x="5" y="36"/>
                      <a:pt x="5" y="36"/>
                    </a:cubicBezTo>
                    <a:cubicBezTo>
                      <a:pt x="5" y="36"/>
                      <a:pt x="5" y="36"/>
                      <a:pt x="5" y="36"/>
                    </a:cubicBezTo>
                    <a:cubicBezTo>
                      <a:pt x="6" y="37"/>
                      <a:pt x="6" y="37"/>
                      <a:pt x="6" y="37"/>
                    </a:cubicBezTo>
                    <a:cubicBezTo>
                      <a:pt x="37" y="14"/>
                      <a:pt x="37" y="14"/>
                      <a:pt x="37" y="14"/>
                    </a:cubicBezTo>
                    <a:cubicBezTo>
                      <a:pt x="21" y="12"/>
                      <a:pt x="21" y="12"/>
                      <a:pt x="21" y="12"/>
                    </a:cubicBezTo>
                    <a:cubicBezTo>
                      <a:pt x="31" y="0"/>
                      <a:pt x="31" y="0"/>
                      <a:pt x="3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0"/>
              <p:cNvSpPr/>
              <p:nvPr/>
            </p:nvSpPr>
            <p:spPr bwMode="auto">
              <a:xfrm>
                <a:off x="4552" y="3181"/>
                <a:ext cx="259" cy="212"/>
              </a:xfrm>
              <a:custGeom>
                <a:avLst/>
                <a:gdLst>
                  <a:gd name="T0" fmla="*/ 259 w 259"/>
                  <a:gd name="T1" fmla="*/ 0 h 212"/>
                  <a:gd name="T2" fmla="*/ 208 w 259"/>
                  <a:gd name="T3" fmla="*/ 5 h 212"/>
                  <a:gd name="T4" fmla="*/ 112 w 259"/>
                  <a:gd name="T5" fmla="*/ 17 h 212"/>
                  <a:gd name="T6" fmla="*/ 105 w 259"/>
                  <a:gd name="T7" fmla="*/ 67 h 212"/>
                  <a:gd name="T8" fmla="*/ 105 w 259"/>
                  <a:gd name="T9" fmla="*/ 71 h 212"/>
                  <a:gd name="T10" fmla="*/ 84 w 259"/>
                  <a:gd name="T11" fmla="*/ 41 h 212"/>
                  <a:gd name="T12" fmla="*/ 75 w 259"/>
                  <a:gd name="T13" fmla="*/ 110 h 212"/>
                  <a:gd name="T14" fmla="*/ 57 w 259"/>
                  <a:gd name="T15" fmla="*/ 86 h 212"/>
                  <a:gd name="T16" fmla="*/ 11 w 259"/>
                  <a:gd name="T17" fmla="*/ 189 h 212"/>
                  <a:gd name="T18" fmla="*/ 0 w 259"/>
                  <a:gd name="T19" fmla="*/ 212 h 212"/>
                  <a:gd name="T20" fmla="*/ 259 w 259"/>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12">
                    <a:moveTo>
                      <a:pt x="259" y="0"/>
                    </a:moveTo>
                    <a:lnTo>
                      <a:pt x="208" y="5"/>
                    </a:lnTo>
                    <a:lnTo>
                      <a:pt x="112" y="17"/>
                    </a:lnTo>
                    <a:lnTo>
                      <a:pt x="105" y="67"/>
                    </a:lnTo>
                    <a:lnTo>
                      <a:pt x="105" y="71"/>
                    </a:lnTo>
                    <a:lnTo>
                      <a:pt x="84" y="41"/>
                    </a:lnTo>
                    <a:lnTo>
                      <a:pt x="75" y="110"/>
                    </a:lnTo>
                    <a:lnTo>
                      <a:pt x="57" y="86"/>
                    </a:lnTo>
                    <a:lnTo>
                      <a:pt x="11" y="189"/>
                    </a:lnTo>
                    <a:lnTo>
                      <a:pt x="0" y="212"/>
                    </a:lnTo>
                    <a:lnTo>
                      <a:pt x="259"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1"/>
              <p:cNvSpPr/>
              <p:nvPr/>
            </p:nvSpPr>
            <p:spPr bwMode="auto">
              <a:xfrm>
                <a:off x="4552" y="3181"/>
                <a:ext cx="259" cy="212"/>
              </a:xfrm>
              <a:custGeom>
                <a:avLst/>
                <a:gdLst>
                  <a:gd name="T0" fmla="*/ 259 w 259"/>
                  <a:gd name="T1" fmla="*/ 0 h 212"/>
                  <a:gd name="T2" fmla="*/ 208 w 259"/>
                  <a:gd name="T3" fmla="*/ 5 h 212"/>
                  <a:gd name="T4" fmla="*/ 112 w 259"/>
                  <a:gd name="T5" fmla="*/ 17 h 212"/>
                  <a:gd name="T6" fmla="*/ 105 w 259"/>
                  <a:gd name="T7" fmla="*/ 67 h 212"/>
                  <a:gd name="T8" fmla="*/ 105 w 259"/>
                  <a:gd name="T9" fmla="*/ 71 h 212"/>
                  <a:gd name="T10" fmla="*/ 84 w 259"/>
                  <a:gd name="T11" fmla="*/ 41 h 212"/>
                  <a:gd name="T12" fmla="*/ 75 w 259"/>
                  <a:gd name="T13" fmla="*/ 110 h 212"/>
                  <a:gd name="T14" fmla="*/ 57 w 259"/>
                  <a:gd name="T15" fmla="*/ 86 h 212"/>
                  <a:gd name="T16" fmla="*/ 11 w 259"/>
                  <a:gd name="T17" fmla="*/ 189 h 212"/>
                  <a:gd name="T18" fmla="*/ 0 w 259"/>
                  <a:gd name="T19" fmla="*/ 212 h 212"/>
                  <a:gd name="T20" fmla="*/ 259 w 259"/>
                  <a:gd name="T21"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12">
                    <a:moveTo>
                      <a:pt x="259" y="0"/>
                    </a:moveTo>
                    <a:lnTo>
                      <a:pt x="208" y="5"/>
                    </a:lnTo>
                    <a:lnTo>
                      <a:pt x="112" y="17"/>
                    </a:lnTo>
                    <a:lnTo>
                      <a:pt x="105" y="67"/>
                    </a:lnTo>
                    <a:lnTo>
                      <a:pt x="105" y="71"/>
                    </a:lnTo>
                    <a:lnTo>
                      <a:pt x="84" y="41"/>
                    </a:lnTo>
                    <a:lnTo>
                      <a:pt x="75" y="110"/>
                    </a:lnTo>
                    <a:lnTo>
                      <a:pt x="57" y="86"/>
                    </a:lnTo>
                    <a:lnTo>
                      <a:pt x="11" y="189"/>
                    </a:lnTo>
                    <a:lnTo>
                      <a:pt x="0" y="212"/>
                    </a:lnTo>
                    <a:lnTo>
                      <a:pt x="2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62"/>
              <p:cNvSpPr/>
              <p:nvPr/>
            </p:nvSpPr>
            <p:spPr bwMode="auto">
              <a:xfrm>
                <a:off x="4552" y="3181"/>
                <a:ext cx="259" cy="212"/>
              </a:xfrm>
              <a:custGeom>
                <a:avLst/>
                <a:gdLst>
                  <a:gd name="T0" fmla="*/ 259 w 259"/>
                  <a:gd name="T1" fmla="*/ 0 h 212"/>
                  <a:gd name="T2" fmla="*/ 0 w 259"/>
                  <a:gd name="T3" fmla="*/ 212 h 212"/>
                  <a:gd name="T4" fmla="*/ 45 w 259"/>
                  <a:gd name="T5" fmla="*/ 206 h 212"/>
                  <a:gd name="T6" fmla="*/ 45 w 259"/>
                  <a:gd name="T7" fmla="*/ 206 h 212"/>
                  <a:gd name="T8" fmla="*/ 135 w 259"/>
                  <a:gd name="T9" fmla="*/ 193 h 212"/>
                  <a:gd name="T10" fmla="*/ 119 w 259"/>
                  <a:gd name="T11" fmla="*/ 170 h 212"/>
                  <a:gd name="T12" fmla="*/ 183 w 259"/>
                  <a:gd name="T13" fmla="*/ 178 h 212"/>
                  <a:gd name="T14" fmla="*/ 162 w 259"/>
                  <a:gd name="T15" fmla="*/ 148 h 212"/>
                  <a:gd name="T16" fmla="*/ 213 w 259"/>
                  <a:gd name="T17" fmla="*/ 155 h 212"/>
                  <a:gd name="T18" fmla="*/ 259 w 259"/>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12">
                    <a:moveTo>
                      <a:pt x="259" y="0"/>
                    </a:moveTo>
                    <a:lnTo>
                      <a:pt x="0" y="212"/>
                    </a:lnTo>
                    <a:lnTo>
                      <a:pt x="45" y="206"/>
                    </a:lnTo>
                    <a:lnTo>
                      <a:pt x="45" y="206"/>
                    </a:lnTo>
                    <a:lnTo>
                      <a:pt x="135" y="193"/>
                    </a:lnTo>
                    <a:lnTo>
                      <a:pt x="119" y="170"/>
                    </a:lnTo>
                    <a:lnTo>
                      <a:pt x="183" y="178"/>
                    </a:lnTo>
                    <a:lnTo>
                      <a:pt x="162" y="148"/>
                    </a:lnTo>
                    <a:lnTo>
                      <a:pt x="213" y="155"/>
                    </a:lnTo>
                    <a:lnTo>
                      <a:pt x="259"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63"/>
              <p:cNvSpPr/>
              <p:nvPr/>
            </p:nvSpPr>
            <p:spPr bwMode="auto">
              <a:xfrm>
                <a:off x="4552" y="3181"/>
                <a:ext cx="259" cy="212"/>
              </a:xfrm>
              <a:custGeom>
                <a:avLst/>
                <a:gdLst>
                  <a:gd name="T0" fmla="*/ 259 w 259"/>
                  <a:gd name="T1" fmla="*/ 0 h 212"/>
                  <a:gd name="T2" fmla="*/ 0 w 259"/>
                  <a:gd name="T3" fmla="*/ 212 h 212"/>
                  <a:gd name="T4" fmla="*/ 45 w 259"/>
                  <a:gd name="T5" fmla="*/ 206 h 212"/>
                  <a:gd name="T6" fmla="*/ 45 w 259"/>
                  <a:gd name="T7" fmla="*/ 206 h 212"/>
                  <a:gd name="T8" fmla="*/ 135 w 259"/>
                  <a:gd name="T9" fmla="*/ 193 h 212"/>
                  <a:gd name="T10" fmla="*/ 119 w 259"/>
                  <a:gd name="T11" fmla="*/ 170 h 212"/>
                  <a:gd name="T12" fmla="*/ 183 w 259"/>
                  <a:gd name="T13" fmla="*/ 178 h 212"/>
                  <a:gd name="T14" fmla="*/ 162 w 259"/>
                  <a:gd name="T15" fmla="*/ 148 h 212"/>
                  <a:gd name="T16" fmla="*/ 213 w 259"/>
                  <a:gd name="T17" fmla="*/ 155 h 212"/>
                  <a:gd name="T18" fmla="*/ 259 w 259"/>
                  <a:gd name="T1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12">
                    <a:moveTo>
                      <a:pt x="259" y="0"/>
                    </a:moveTo>
                    <a:lnTo>
                      <a:pt x="0" y="212"/>
                    </a:lnTo>
                    <a:lnTo>
                      <a:pt x="45" y="206"/>
                    </a:lnTo>
                    <a:lnTo>
                      <a:pt x="45" y="206"/>
                    </a:lnTo>
                    <a:lnTo>
                      <a:pt x="135" y="193"/>
                    </a:lnTo>
                    <a:lnTo>
                      <a:pt x="119" y="170"/>
                    </a:lnTo>
                    <a:lnTo>
                      <a:pt x="183" y="178"/>
                    </a:lnTo>
                    <a:lnTo>
                      <a:pt x="162" y="148"/>
                    </a:lnTo>
                    <a:lnTo>
                      <a:pt x="213" y="155"/>
                    </a:lnTo>
                    <a:lnTo>
                      <a:pt x="2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64"/>
              <p:cNvSpPr/>
              <p:nvPr/>
            </p:nvSpPr>
            <p:spPr bwMode="auto">
              <a:xfrm>
                <a:off x="4573" y="3383"/>
                <a:ext cx="222" cy="117"/>
              </a:xfrm>
              <a:custGeom>
                <a:avLst/>
                <a:gdLst>
                  <a:gd name="T0" fmla="*/ 65 w 125"/>
                  <a:gd name="T1" fmla="*/ 0 h 62"/>
                  <a:gd name="T2" fmla="*/ 56 w 125"/>
                  <a:gd name="T3" fmla="*/ 19 h 62"/>
                  <a:gd name="T4" fmla="*/ 51 w 125"/>
                  <a:gd name="T5" fmla="*/ 6 h 62"/>
                  <a:gd name="T6" fmla="*/ 40 w 125"/>
                  <a:gd name="T7" fmla="*/ 31 h 62"/>
                  <a:gd name="T8" fmla="*/ 36 w 125"/>
                  <a:gd name="T9" fmla="*/ 20 h 62"/>
                  <a:gd name="T10" fmla="*/ 10 w 125"/>
                  <a:gd name="T11" fmla="*/ 50 h 62"/>
                  <a:gd name="T12" fmla="*/ 10 w 125"/>
                  <a:gd name="T13" fmla="*/ 50 h 62"/>
                  <a:gd name="T14" fmla="*/ 0 w 125"/>
                  <a:gd name="T15" fmla="*/ 62 h 62"/>
                  <a:gd name="T16" fmla="*/ 125 w 125"/>
                  <a:gd name="T17" fmla="*/ 9 h 62"/>
                  <a:gd name="T18" fmla="*/ 65 w 125"/>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62">
                    <a:moveTo>
                      <a:pt x="65" y="0"/>
                    </a:moveTo>
                    <a:cubicBezTo>
                      <a:pt x="56" y="19"/>
                      <a:pt x="56" y="19"/>
                      <a:pt x="56" y="19"/>
                    </a:cubicBezTo>
                    <a:cubicBezTo>
                      <a:pt x="51" y="6"/>
                      <a:pt x="51" y="6"/>
                      <a:pt x="51" y="6"/>
                    </a:cubicBezTo>
                    <a:cubicBezTo>
                      <a:pt x="40" y="31"/>
                      <a:pt x="40" y="31"/>
                      <a:pt x="40" y="31"/>
                    </a:cubicBezTo>
                    <a:cubicBezTo>
                      <a:pt x="36" y="20"/>
                      <a:pt x="36" y="20"/>
                      <a:pt x="36" y="20"/>
                    </a:cubicBezTo>
                    <a:cubicBezTo>
                      <a:pt x="10" y="50"/>
                      <a:pt x="10" y="50"/>
                      <a:pt x="10" y="50"/>
                    </a:cubicBezTo>
                    <a:cubicBezTo>
                      <a:pt x="10" y="50"/>
                      <a:pt x="10" y="50"/>
                      <a:pt x="10" y="50"/>
                    </a:cubicBezTo>
                    <a:cubicBezTo>
                      <a:pt x="0" y="62"/>
                      <a:pt x="0" y="62"/>
                      <a:pt x="0" y="62"/>
                    </a:cubicBezTo>
                    <a:cubicBezTo>
                      <a:pt x="125" y="9"/>
                      <a:pt x="125" y="9"/>
                      <a:pt x="125" y="9"/>
                    </a:cubicBezTo>
                    <a:cubicBezTo>
                      <a:pt x="65" y="0"/>
                      <a:pt x="65" y="0"/>
                      <a:pt x="6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65"/>
              <p:cNvSpPr/>
              <p:nvPr/>
            </p:nvSpPr>
            <p:spPr bwMode="auto">
              <a:xfrm>
                <a:off x="4573" y="3400"/>
                <a:ext cx="222" cy="113"/>
              </a:xfrm>
              <a:custGeom>
                <a:avLst/>
                <a:gdLst>
                  <a:gd name="T0" fmla="*/ 222 w 222"/>
                  <a:gd name="T1" fmla="*/ 0 h 113"/>
                  <a:gd name="T2" fmla="*/ 0 w 222"/>
                  <a:gd name="T3" fmla="*/ 100 h 113"/>
                  <a:gd name="T4" fmla="*/ 29 w 222"/>
                  <a:gd name="T5" fmla="*/ 103 h 113"/>
                  <a:gd name="T6" fmla="*/ 100 w 222"/>
                  <a:gd name="T7" fmla="*/ 113 h 113"/>
                  <a:gd name="T8" fmla="*/ 93 w 222"/>
                  <a:gd name="T9" fmla="*/ 92 h 113"/>
                  <a:gd name="T10" fmla="*/ 137 w 222"/>
                  <a:gd name="T11" fmla="*/ 113 h 113"/>
                  <a:gd name="T12" fmla="*/ 126 w 222"/>
                  <a:gd name="T13" fmla="*/ 87 h 113"/>
                  <a:gd name="T14" fmla="*/ 162 w 222"/>
                  <a:gd name="T15" fmla="*/ 103 h 113"/>
                  <a:gd name="T16" fmla="*/ 222 w 222"/>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13">
                    <a:moveTo>
                      <a:pt x="222" y="0"/>
                    </a:moveTo>
                    <a:lnTo>
                      <a:pt x="0" y="100"/>
                    </a:lnTo>
                    <a:lnTo>
                      <a:pt x="29" y="103"/>
                    </a:lnTo>
                    <a:lnTo>
                      <a:pt x="100" y="113"/>
                    </a:lnTo>
                    <a:lnTo>
                      <a:pt x="93" y="92"/>
                    </a:lnTo>
                    <a:lnTo>
                      <a:pt x="137" y="113"/>
                    </a:lnTo>
                    <a:lnTo>
                      <a:pt x="126" y="87"/>
                    </a:lnTo>
                    <a:lnTo>
                      <a:pt x="162" y="103"/>
                    </a:lnTo>
                    <a:lnTo>
                      <a:pt x="222"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6"/>
              <p:cNvSpPr/>
              <p:nvPr/>
            </p:nvSpPr>
            <p:spPr bwMode="auto">
              <a:xfrm>
                <a:off x="4573" y="3400"/>
                <a:ext cx="222" cy="113"/>
              </a:xfrm>
              <a:custGeom>
                <a:avLst/>
                <a:gdLst>
                  <a:gd name="T0" fmla="*/ 222 w 222"/>
                  <a:gd name="T1" fmla="*/ 0 h 113"/>
                  <a:gd name="T2" fmla="*/ 0 w 222"/>
                  <a:gd name="T3" fmla="*/ 100 h 113"/>
                  <a:gd name="T4" fmla="*/ 29 w 222"/>
                  <a:gd name="T5" fmla="*/ 103 h 113"/>
                  <a:gd name="T6" fmla="*/ 100 w 222"/>
                  <a:gd name="T7" fmla="*/ 113 h 113"/>
                  <a:gd name="T8" fmla="*/ 93 w 222"/>
                  <a:gd name="T9" fmla="*/ 92 h 113"/>
                  <a:gd name="T10" fmla="*/ 137 w 222"/>
                  <a:gd name="T11" fmla="*/ 113 h 113"/>
                  <a:gd name="T12" fmla="*/ 126 w 222"/>
                  <a:gd name="T13" fmla="*/ 87 h 113"/>
                  <a:gd name="T14" fmla="*/ 162 w 222"/>
                  <a:gd name="T15" fmla="*/ 103 h 113"/>
                  <a:gd name="T16" fmla="*/ 222 w 222"/>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13">
                    <a:moveTo>
                      <a:pt x="222" y="0"/>
                    </a:moveTo>
                    <a:lnTo>
                      <a:pt x="0" y="100"/>
                    </a:lnTo>
                    <a:lnTo>
                      <a:pt x="29" y="103"/>
                    </a:lnTo>
                    <a:lnTo>
                      <a:pt x="100" y="113"/>
                    </a:lnTo>
                    <a:lnTo>
                      <a:pt x="93" y="92"/>
                    </a:lnTo>
                    <a:lnTo>
                      <a:pt x="137" y="113"/>
                    </a:lnTo>
                    <a:lnTo>
                      <a:pt x="126" y="87"/>
                    </a:lnTo>
                    <a:lnTo>
                      <a:pt x="162" y="103"/>
                    </a:lnTo>
                    <a:lnTo>
                      <a:pt x="2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67"/>
              <p:cNvSpPr/>
              <p:nvPr/>
            </p:nvSpPr>
            <p:spPr bwMode="auto">
              <a:xfrm>
                <a:off x="4515" y="2963"/>
                <a:ext cx="92" cy="345"/>
              </a:xfrm>
              <a:custGeom>
                <a:avLst/>
                <a:gdLst>
                  <a:gd name="T0" fmla="*/ 5 w 92"/>
                  <a:gd name="T1" fmla="*/ 0 h 345"/>
                  <a:gd name="T2" fmla="*/ 5 w 92"/>
                  <a:gd name="T3" fmla="*/ 0 h 345"/>
                  <a:gd name="T4" fmla="*/ 0 w 92"/>
                  <a:gd name="T5" fmla="*/ 296 h 345"/>
                  <a:gd name="T6" fmla="*/ 0 w 92"/>
                  <a:gd name="T7" fmla="*/ 345 h 345"/>
                  <a:gd name="T8" fmla="*/ 14 w 92"/>
                  <a:gd name="T9" fmla="*/ 319 h 345"/>
                  <a:gd name="T10" fmla="*/ 14 w 92"/>
                  <a:gd name="T11" fmla="*/ 319 h 345"/>
                  <a:gd name="T12" fmla="*/ 71 w 92"/>
                  <a:gd name="T13" fmla="*/ 223 h 345"/>
                  <a:gd name="T14" fmla="*/ 43 w 92"/>
                  <a:gd name="T15" fmla="*/ 223 h 345"/>
                  <a:gd name="T16" fmla="*/ 90 w 92"/>
                  <a:gd name="T17" fmla="*/ 174 h 345"/>
                  <a:gd name="T18" fmla="*/ 55 w 92"/>
                  <a:gd name="T19" fmla="*/ 174 h 345"/>
                  <a:gd name="T20" fmla="*/ 92 w 92"/>
                  <a:gd name="T21" fmla="*/ 137 h 345"/>
                  <a:gd name="T22" fmla="*/ 5 w 92"/>
                  <a:gd name="T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45">
                    <a:moveTo>
                      <a:pt x="5" y="0"/>
                    </a:moveTo>
                    <a:lnTo>
                      <a:pt x="5" y="0"/>
                    </a:lnTo>
                    <a:lnTo>
                      <a:pt x="0" y="296"/>
                    </a:lnTo>
                    <a:lnTo>
                      <a:pt x="0" y="345"/>
                    </a:lnTo>
                    <a:lnTo>
                      <a:pt x="14" y="319"/>
                    </a:lnTo>
                    <a:lnTo>
                      <a:pt x="14" y="319"/>
                    </a:lnTo>
                    <a:lnTo>
                      <a:pt x="71" y="223"/>
                    </a:lnTo>
                    <a:lnTo>
                      <a:pt x="43" y="223"/>
                    </a:lnTo>
                    <a:lnTo>
                      <a:pt x="90" y="174"/>
                    </a:lnTo>
                    <a:lnTo>
                      <a:pt x="55" y="174"/>
                    </a:lnTo>
                    <a:lnTo>
                      <a:pt x="92" y="137"/>
                    </a:lnTo>
                    <a:lnTo>
                      <a:pt x="5"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68"/>
              <p:cNvSpPr/>
              <p:nvPr/>
            </p:nvSpPr>
            <p:spPr bwMode="auto">
              <a:xfrm>
                <a:off x="4515" y="2963"/>
                <a:ext cx="92" cy="345"/>
              </a:xfrm>
              <a:custGeom>
                <a:avLst/>
                <a:gdLst>
                  <a:gd name="T0" fmla="*/ 5 w 92"/>
                  <a:gd name="T1" fmla="*/ 0 h 345"/>
                  <a:gd name="T2" fmla="*/ 5 w 92"/>
                  <a:gd name="T3" fmla="*/ 0 h 345"/>
                  <a:gd name="T4" fmla="*/ 0 w 92"/>
                  <a:gd name="T5" fmla="*/ 296 h 345"/>
                  <a:gd name="T6" fmla="*/ 0 w 92"/>
                  <a:gd name="T7" fmla="*/ 345 h 345"/>
                  <a:gd name="T8" fmla="*/ 14 w 92"/>
                  <a:gd name="T9" fmla="*/ 319 h 345"/>
                  <a:gd name="T10" fmla="*/ 14 w 92"/>
                  <a:gd name="T11" fmla="*/ 319 h 345"/>
                  <a:gd name="T12" fmla="*/ 71 w 92"/>
                  <a:gd name="T13" fmla="*/ 223 h 345"/>
                  <a:gd name="T14" fmla="*/ 43 w 92"/>
                  <a:gd name="T15" fmla="*/ 223 h 345"/>
                  <a:gd name="T16" fmla="*/ 90 w 92"/>
                  <a:gd name="T17" fmla="*/ 174 h 345"/>
                  <a:gd name="T18" fmla="*/ 55 w 92"/>
                  <a:gd name="T19" fmla="*/ 174 h 345"/>
                  <a:gd name="T20" fmla="*/ 92 w 92"/>
                  <a:gd name="T21" fmla="*/ 137 h 345"/>
                  <a:gd name="T22" fmla="*/ 5 w 92"/>
                  <a:gd name="T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45">
                    <a:moveTo>
                      <a:pt x="5" y="0"/>
                    </a:moveTo>
                    <a:lnTo>
                      <a:pt x="5" y="0"/>
                    </a:lnTo>
                    <a:lnTo>
                      <a:pt x="0" y="296"/>
                    </a:lnTo>
                    <a:lnTo>
                      <a:pt x="0" y="345"/>
                    </a:lnTo>
                    <a:lnTo>
                      <a:pt x="14" y="319"/>
                    </a:lnTo>
                    <a:lnTo>
                      <a:pt x="14" y="319"/>
                    </a:lnTo>
                    <a:lnTo>
                      <a:pt x="71" y="223"/>
                    </a:lnTo>
                    <a:lnTo>
                      <a:pt x="43" y="223"/>
                    </a:lnTo>
                    <a:lnTo>
                      <a:pt x="90" y="174"/>
                    </a:lnTo>
                    <a:lnTo>
                      <a:pt x="55" y="174"/>
                    </a:lnTo>
                    <a:lnTo>
                      <a:pt x="92" y="13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69"/>
              <p:cNvSpPr/>
              <p:nvPr/>
            </p:nvSpPr>
            <p:spPr bwMode="auto">
              <a:xfrm>
                <a:off x="1136" y="3079"/>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0"/>
              <p:cNvSpPr/>
              <p:nvPr/>
            </p:nvSpPr>
            <p:spPr bwMode="auto">
              <a:xfrm>
                <a:off x="1136" y="3079"/>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Oval 471"/>
              <p:cNvSpPr>
                <a:spLocks noChangeArrowheads="1"/>
              </p:cNvSpPr>
              <p:nvPr/>
            </p:nvSpPr>
            <p:spPr bwMode="auto">
              <a:xfrm>
                <a:off x="4189" y="2466"/>
                <a:ext cx="230" cy="244"/>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72"/>
              <p:cNvSpPr/>
              <p:nvPr/>
            </p:nvSpPr>
            <p:spPr bwMode="auto">
              <a:xfrm>
                <a:off x="1684" y="2783"/>
                <a:ext cx="310" cy="157"/>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73"/>
              <p:cNvSpPr/>
              <p:nvPr/>
            </p:nvSpPr>
            <p:spPr bwMode="auto">
              <a:xfrm>
                <a:off x="3391" y="2854"/>
                <a:ext cx="392" cy="122"/>
              </a:xfrm>
              <a:custGeom>
                <a:avLst/>
                <a:gdLst>
                  <a:gd name="T0" fmla="*/ 221 w 221"/>
                  <a:gd name="T1" fmla="*/ 65 h 65"/>
                  <a:gd name="T2" fmla="*/ 203 w 221"/>
                  <a:gd name="T3" fmla="*/ 33 h 65"/>
                  <a:gd name="T4" fmla="*/ 202 w 221"/>
                  <a:gd name="T5" fmla="*/ 33 h 65"/>
                  <a:gd name="T6" fmla="*/ 183 w 221"/>
                  <a:gd name="T7" fmla="*/ 28 h 65"/>
                  <a:gd name="T8" fmla="*/ 157 w 221"/>
                  <a:gd name="T9" fmla="*/ 39 h 65"/>
                  <a:gd name="T10" fmla="*/ 152 w 221"/>
                  <a:gd name="T11" fmla="*/ 45 h 65"/>
                  <a:gd name="T12" fmla="*/ 120 w 221"/>
                  <a:gd name="T13" fmla="*/ 24 h 65"/>
                  <a:gd name="T14" fmla="*/ 102 w 221"/>
                  <a:gd name="T15" fmla="*/ 29 h 65"/>
                  <a:gd name="T16" fmla="*/ 73 w 221"/>
                  <a:gd name="T17" fmla="*/ 0 h 65"/>
                  <a:gd name="T18" fmla="*/ 44 w 221"/>
                  <a:gd name="T19" fmla="*/ 36 h 65"/>
                  <a:gd name="T20" fmla="*/ 33 w 221"/>
                  <a:gd name="T21" fmla="*/ 34 h 65"/>
                  <a:gd name="T22" fmla="*/ 16 w 221"/>
                  <a:gd name="T23" fmla="*/ 39 h 65"/>
                  <a:gd name="T24" fmla="*/ 4 w 221"/>
                  <a:gd name="T25" fmla="*/ 51 h 65"/>
                  <a:gd name="T26" fmla="*/ 0 w 221"/>
                  <a:gd name="T27" fmla="*/ 65 h 65"/>
                  <a:gd name="T28" fmla="*/ 221 w 221"/>
                  <a:gd name="T2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5">
                    <a:moveTo>
                      <a:pt x="221" y="65"/>
                    </a:moveTo>
                    <a:cubicBezTo>
                      <a:pt x="221" y="53"/>
                      <a:pt x="214" y="40"/>
                      <a:pt x="203" y="33"/>
                    </a:cubicBezTo>
                    <a:cubicBezTo>
                      <a:pt x="202" y="33"/>
                      <a:pt x="202" y="33"/>
                      <a:pt x="202" y="33"/>
                    </a:cubicBezTo>
                    <a:cubicBezTo>
                      <a:pt x="196" y="30"/>
                      <a:pt x="190" y="28"/>
                      <a:pt x="183" y="28"/>
                    </a:cubicBezTo>
                    <a:cubicBezTo>
                      <a:pt x="173" y="28"/>
                      <a:pt x="164" y="32"/>
                      <a:pt x="157" y="39"/>
                    </a:cubicBezTo>
                    <a:cubicBezTo>
                      <a:pt x="155" y="41"/>
                      <a:pt x="153" y="43"/>
                      <a:pt x="152" y="45"/>
                    </a:cubicBezTo>
                    <a:cubicBezTo>
                      <a:pt x="147" y="33"/>
                      <a:pt x="135" y="24"/>
                      <a:pt x="120" y="24"/>
                    </a:cubicBezTo>
                    <a:cubicBezTo>
                      <a:pt x="114" y="24"/>
                      <a:pt x="108" y="25"/>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0"/>
                      <a:pt x="0" y="65"/>
                    </a:cubicBezTo>
                    <a:lnTo>
                      <a:pt x="221"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74"/>
              <p:cNvSpPr/>
              <p:nvPr/>
            </p:nvSpPr>
            <p:spPr bwMode="auto">
              <a:xfrm>
                <a:off x="1023" y="2642"/>
                <a:ext cx="564" cy="16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75"/>
              <p:cNvSpPr/>
              <p:nvPr/>
            </p:nvSpPr>
            <p:spPr bwMode="auto">
              <a:xfrm>
                <a:off x="608" y="2556"/>
                <a:ext cx="230" cy="116"/>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76"/>
              <p:cNvSpPr/>
              <p:nvPr/>
            </p:nvSpPr>
            <p:spPr bwMode="auto">
              <a:xfrm>
                <a:off x="2788" y="2862"/>
                <a:ext cx="298" cy="123"/>
              </a:xfrm>
              <a:custGeom>
                <a:avLst/>
                <a:gdLst>
                  <a:gd name="T0" fmla="*/ 168 w 168"/>
                  <a:gd name="T1" fmla="*/ 66 h 66"/>
                  <a:gd name="T2" fmla="*/ 140 w 168"/>
                  <a:gd name="T3" fmla="*/ 41 h 66"/>
                  <a:gd name="T4" fmla="*/ 132 w 168"/>
                  <a:gd name="T5" fmla="*/ 41 h 66"/>
                  <a:gd name="T6" fmla="*/ 109 w 168"/>
                  <a:gd name="T7" fmla="*/ 16 h 66"/>
                  <a:gd name="T8" fmla="*/ 95 w 168"/>
                  <a:gd name="T9" fmla="*/ 18 h 66"/>
                  <a:gd name="T10" fmla="*/ 71 w 168"/>
                  <a:gd name="T11" fmla="*/ 0 h 66"/>
                  <a:gd name="T12" fmla="*/ 61 w 168"/>
                  <a:gd name="T13" fmla="*/ 1 h 66"/>
                  <a:gd name="T14" fmla="*/ 40 w 168"/>
                  <a:gd name="T15" fmla="*/ 14 h 66"/>
                  <a:gd name="T16" fmla="*/ 35 w 168"/>
                  <a:gd name="T17" fmla="*/ 37 h 66"/>
                  <a:gd name="T18" fmla="*/ 33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6" y="53"/>
                      <a:pt x="154" y="42"/>
                      <a:pt x="140" y="41"/>
                    </a:cubicBezTo>
                    <a:cubicBezTo>
                      <a:pt x="137" y="40"/>
                      <a:pt x="135" y="40"/>
                      <a:pt x="132" y="41"/>
                    </a:cubicBezTo>
                    <a:cubicBezTo>
                      <a:pt x="132" y="29"/>
                      <a:pt x="124" y="17"/>
                      <a:pt x="109" y="16"/>
                    </a:cubicBezTo>
                    <a:cubicBezTo>
                      <a:pt x="104" y="16"/>
                      <a:pt x="99" y="16"/>
                      <a:pt x="95" y="18"/>
                    </a:cubicBezTo>
                    <a:cubicBezTo>
                      <a:pt x="91" y="9"/>
                      <a:pt x="82" y="1"/>
                      <a:pt x="71" y="0"/>
                    </a:cubicBezTo>
                    <a:cubicBezTo>
                      <a:pt x="68" y="0"/>
                      <a:pt x="65" y="1"/>
                      <a:pt x="61" y="1"/>
                    </a:cubicBezTo>
                    <a:cubicBezTo>
                      <a:pt x="53" y="1"/>
                      <a:pt x="45" y="7"/>
                      <a:pt x="40" y="14"/>
                    </a:cubicBezTo>
                    <a:cubicBezTo>
                      <a:pt x="35" y="20"/>
                      <a:pt x="34" y="29"/>
                      <a:pt x="35" y="37"/>
                    </a:cubicBezTo>
                    <a:cubicBezTo>
                      <a:pt x="34" y="37"/>
                      <a:pt x="33" y="37"/>
                      <a:pt x="33" y="37"/>
                    </a:cubicBezTo>
                    <a:cubicBezTo>
                      <a:pt x="25" y="37"/>
                      <a:pt x="17" y="39"/>
                      <a:pt x="11" y="44"/>
                    </a:cubicBezTo>
                    <a:cubicBezTo>
                      <a:pt x="5"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77"/>
              <p:cNvSpPr/>
              <p:nvPr/>
            </p:nvSpPr>
            <p:spPr bwMode="auto">
              <a:xfrm>
                <a:off x="2191" y="3008"/>
                <a:ext cx="380" cy="16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8"/>
              <p:cNvSpPr/>
              <p:nvPr/>
            </p:nvSpPr>
            <p:spPr bwMode="auto">
              <a:xfrm>
                <a:off x="4336" y="2591"/>
                <a:ext cx="310" cy="132"/>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79"/>
              <p:cNvSpPr/>
              <p:nvPr/>
            </p:nvSpPr>
            <p:spPr bwMode="auto">
              <a:xfrm>
                <a:off x="4017" y="2535"/>
                <a:ext cx="221" cy="131"/>
              </a:xfrm>
              <a:custGeom>
                <a:avLst/>
                <a:gdLst>
                  <a:gd name="T0" fmla="*/ 0 w 125"/>
                  <a:gd name="T1" fmla="*/ 70 h 70"/>
                  <a:gd name="T2" fmla="*/ 125 w 125"/>
                  <a:gd name="T3" fmla="*/ 70 h 70"/>
                  <a:gd name="T4" fmla="*/ 124 w 125"/>
                  <a:gd name="T5" fmla="*/ 63 h 70"/>
                  <a:gd name="T6" fmla="*/ 117 w 125"/>
                  <a:gd name="T7" fmla="*/ 52 h 70"/>
                  <a:gd name="T8" fmla="*/ 103 w 125"/>
                  <a:gd name="T9" fmla="*/ 45 h 70"/>
                  <a:gd name="T10" fmla="*/ 80 w 125"/>
                  <a:gd name="T11" fmla="*/ 23 h 70"/>
                  <a:gd name="T12" fmla="*/ 76 w 125"/>
                  <a:gd name="T13" fmla="*/ 24 h 70"/>
                  <a:gd name="T14" fmla="*/ 73 w 125"/>
                  <a:gd name="T15" fmla="*/ 18 h 70"/>
                  <a:gd name="T16" fmla="*/ 31 w 125"/>
                  <a:gd name="T17" fmla="*/ 8 h 70"/>
                  <a:gd name="T18" fmla="*/ 16 w 125"/>
                  <a:gd name="T19" fmla="*/ 50 h 70"/>
                  <a:gd name="T20" fmla="*/ 16 w 125"/>
                  <a:gd name="T21" fmla="*/ 51 h 70"/>
                  <a:gd name="T22" fmla="*/ 0 w 125"/>
                  <a:gd name="T2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0">
                    <a:moveTo>
                      <a:pt x="0" y="70"/>
                    </a:moveTo>
                    <a:cubicBezTo>
                      <a:pt x="125" y="70"/>
                      <a:pt x="125" y="70"/>
                      <a:pt x="125" y="70"/>
                    </a:cubicBezTo>
                    <a:cubicBezTo>
                      <a:pt x="125" y="67"/>
                      <a:pt x="124" y="65"/>
                      <a:pt x="124" y="63"/>
                    </a:cubicBezTo>
                    <a:cubicBezTo>
                      <a:pt x="123" y="58"/>
                      <a:pt x="120" y="55"/>
                      <a:pt x="117" y="52"/>
                    </a:cubicBezTo>
                    <a:cubicBezTo>
                      <a:pt x="114" y="48"/>
                      <a:pt x="108" y="45"/>
                      <a:pt x="103" y="45"/>
                    </a:cubicBezTo>
                    <a:cubicBezTo>
                      <a:pt x="102" y="34"/>
                      <a:pt x="94" y="23"/>
                      <a:pt x="80" y="23"/>
                    </a:cubicBezTo>
                    <a:cubicBezTo>
                      <a:pt x="79" y="23"/>
                      <a:pt x="77" y="23"/>
                      <a:pt x="76" y="24"/>
                    </a:cubicBezTo>
                    <a:cubicBezTo>
                      <a:pt x="75" y="22"/>
                      <a:pt x="74" y="20"/>
                      <a:pt x="73" y="18"/>
                    </a:cubicBezTo>
                    <a:cubicBezTo>
                      <a:pt x="63" y="5"/>
                      <a:pt x="46" y="0"/>
                      <a:pt x="31" y="8"/>
                    </a:cubicBezTo>
                    <a:cubicBezTo>
                      <a:pt x="17" y="16"/>
                      <a:pt x="12" y="35"/>
                      <a:pt x="16" y="50"/>
                    </a:cubicBezTo>
                    <a:cubicBezTo>
                      <a:pt x="16" y="50"/>
                      <a:pt x="16" y="50"/>
                      <a:pt x="16" y="51"/>
                    </a:cubicBezTo>
                    <a:cubicBezTo>
                      <a:pt x="6" y="53"/>
                      <a:pt x="1" y="61"/>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0"/>
              <p:cNvSpPr/>
              <p:nvPr/>
            </p:nvSpPr>
            <p:spPr bwMode="auto">
              <a:xfrm>
                <a:off x="94" y="3738"/>
                <a:ext cx="25" cy="99"/>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1"/>
              <p:cNvSpPr/>
              <p:nvPr/>
            </p:nvSpPr>
            <p:spPr bwMode="auto">
              <a:xfrm>
                <a:off x="124" y="3738"/>
                <a:ext cx="28" cy="8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82"/>
              <p:cNvSpPr/>
              <p:nvPr/>
            </p:nvSpPr>
            <p:spPr bwMode="auto">
              <a:xfrm>
                <a:off x="158" y="3753"/>
                <a:ext cx="14" cy="83"/>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83"/>
              <p:cNvSpPr/>
              <p:nvPr/>
            </p:nvSpPr>
            <p:spPr bwMode="auto">
              <a:xfrm>
                <a:off x="197" y="3730"/>
                <a:ext cx="32" cy="92"/>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84"/>
              <p:cNvSpPr/>
              <p:nvPr/>
            </p:nvSpPr>
            <p:spPr bwMode="auto">
              <a:xfrm>
                <a:off x="262" y="3760"/>
                <a:ext cx="9" cy="6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85"/>
              <p:cNvSpPr/>
              <p:nvPr/>
            </p:nvSpPr>
            <p:spPr bwMode="auto">
              <a:xfrm>
                <a:off x="289" y="3753"/>
                <a:ext cx="25"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86"/>
              <p:cNvSpPr/>
              <p:nvPr/>
            </p:nvSpPr>
            <p:spPr bwMode="auto">
              <a:xfrm>
                <a:off x="319" y="3751"/>
                <a:ext cx="28" cy="98"/>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87"/>
              <p:cNvSpPr/>
              <p:nvPr/>
            </p:nvSpPr>
            <p:spPr bwMode="auto">
              <a:xfrm>
                <a:off x="239" y="3760"/>
                <a:ext cx="22" cy="87"/>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88"/>
              <p:cNvSpPr/>
              <p:nvPr/>
            </p:nvSpPr>
            <p:spPr bwMode="auto">
              <a:xfrm>
                <a:off x="37" y="3747"/>
                <a:ext cx="32" cy="90"/>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89"/>
              <p:cNvSpPr/>
              <p:nvPr/>
            </p:nvSpPr>
            <p:spPr bwMode="auto">
              <a:xfrm>
                <a:off x="103" y="3776"/>
                <a:ext cx="9" cy="6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0"/>
              <p:cNvSpPr/>
              <p:nvPr/>
            </p:nvSpPr>
            <p:spPr bwMode="auto">
              <a:xfrm>
                <a:off x="129" y="3770"/>
                <a:ext cx="25" cy="75"/>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1"/>
              <p:cNvSpPr/>
              <p:nvPr/>
            </p:nvSpPr>
            <p:spPr bwMode="auto">
              <a:xfrm>
                <a:off x="80" y="3776"/>
                <a:ext cx="21" cy="8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92"/>
              <p:cNvSpPr/>
              <p:nvPr/>
            </p:nvSpPr>
            <p:spPr bwMode="auto">
              <a:xfrm>
                <a:off x="71" y="3764"/>
                <a:ext cx="23" cy="53"/>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3"/>
              <p:cNvSpPr/>
              <p:nvPr/>
            </p:nvSpPr>
            <p:spPr bwMode="auto">
              <a:xfrm>
                <a:off x="140" y="3768"/>
                <a:ext cx="19" cy="60"/>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94"/>
              <p:cNvSpPr/>
              <p:nvPr/>
            </p:nvSpPr>
            <p:spPr bwMode="auto">
              <a:xfrm>
                <a:off x="362" y="3740"/>
                <a:ext cx="26" cy="94"/>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95"/>
              <p:cNvSpPr/>
              <p:nvPr/>
            </p:nvSpPr>
            <p:spPr bwMode="auto">
              <a:xfrm>
                <a:off x="399" y="3766"/>
                <a:ext cx="14" cy="58"/>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96"/>
              <p:cNvSpPr/>
              <p:nvPr/>
            </p:nvSpPr>
            <p:spPr bwMode="auto">
              <a:xfrm>
                <a:off x="177" y="3757"/>
                <a:ext cx="14" cy="60"/>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97"/>
              <p:cNvSpPr/>
              <p:nvPr/>
            </p:nvSpPr>
            <p:spPr bwMode="auto">
              <a:xfrm>
                <a:off x="409" y="3760"/>
                <a:ext cx="34" cy="96"/>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98"/>
              <p:cNvSpPr/>
              <p:nvPr/>
            </p:nvSpPr>
            <p:spPr bwMode="auto">
              <a:xfrm>
                <a:off x="452" y="3806"/>
                <a:ext cx="12" cy="52"/>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99"/>
              <p:cNvSpPr/>
              <p:nvPr/>
            </p:nvSpPr>
            <p:spPr bwMode="auto">
              <a:xfrm>
                <a:off x="466" y="3764"/>
                <a:ext cx="16" cy="77"/>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0"/>
              <p:cNvSpPr/>
              <p:nvPr/>
            </p:nvSpPr>
            <p:spPr bwMode="auto">
              <a:xfrm>
                <a:off x="482" y="3759"/>
                <a:ext cx="30"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1"/>
              <p:cNvSpPr/>
              <p:nvPr/>
            </p:nvSpPr>
            <p:spPr bwMode="auto">
              <a:xfrm>
                <a:off x="448" y="3744"/>
                <a:ext cx="15" cy="69"/>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02"/>
              <p:cNvSpPr/>
              <p:nvPr/>
            </p:nvSpPr>
            <p:spPr bwMode="auto">
              <a:xfrm>
                <a:off x="507" y="3759"/>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03"/>
              <p:cNvSpPr/>
              <p:nvPr/>
            </p:nvSpPr>
            <p:spPr bwMode="auto">
              <a:xfrm>
                <a:off x="549" y="3791"/>
                <a:ext cx="15"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04"/>
              <p:cNvSpPr/>
              <p:nvPr/>
            </p:nvSpPr>
            <p:spPr bwMode="auto">
              <a:xfrm>
                <a:off x="610" y="3738"/>
                <a:ext cx="23" cy="99"/>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05"/>
              <p:cNvSpPr/>
              <p:nvPr/>
            </p:nvSpPr>
            <p:spPr bwMode="auto">
              <a:xfrm>
                <a:off x="638" y="3738"/>
                <a:ext cx="30" cy="8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06"/>
              <p:cNvSpPr/>
              <p:nvPr/>
            </p:nvSpPr>
            <p:spPr bwMode="auto">
              <a:xfrm>
                <a:off x="674" y="3753"/>
                <a:ext cx="12" cy="83"/>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07"/>
              <p:cNvSpPr/>
              <p:nvPr/>
            </p:nvSpPr>
            <p:spPr bwMode="auto">
              <a:xfrm>
                <a:off x="711" y="3730"/>
                <a:ext cx="33" cy="92"/>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08"/>
              <p:cNvSpPr/>
              <p:nvPr/>
            </p:nvSpPr>
            <p:spPr bwMode="auto">
              <a:xfrm>
                <a:off x="776" y="3760"/>
                <a:ext cx="11" cy="6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09"/>
              <p:cNvSpPr/>
              <p:nvPr/>
            </p:nvSpPr>
            <p:spPr bwMode="auto">
              <a:xfrm>
                <a:off x="805" y="3753"/>
                <a:ext cx="25" cy="77"/>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0"/>
              <p:cNvSpPr/>
              <p:nvPr/>
            </p:nvSpPr>
            <p:spPr bwMode="auto">
              <a:xfrm>
                <a:off x="835" y="3751"/>
                <a:ext cx="26" cy="98"/>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1"/>
              <p:cNvSpPr/>
              <p:nvPr/>
            </p:nvSpPr>
            <p:spPr bwMode="auto">
              <a:xfrm>
                <a:off x="755" y="3760"/>
                <a:ext cx="21" cy="87"/>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12"/>
              <p:cNvSpPr/>
              <p:nvPr/>
            </p:nvSpPr>
            <p:spPr bwMode="auto">
              <a:xfrm>
                <a:off x="587" y="3764"/>
                <a:ext cx="21" cy="53"/>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13"/>
              <p:cNvSpPr/>
              <p:nvPr/>
            </p:nvSpPr>
            <p:spPr bwMode="auto">
              <a:xfrm>
                <a:off x="542"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14"/>
              <p:cNvSpPr/>
              <p:nvPr/>
            </p:nvSpPr>
            <p:spPr bwMode="auto">
              <a:xfrm>
                <a:off x="656" y="3768"/>
                <a:ext cx="18" cy="60"/>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15"/>
              <p:cNvSpPr/>
              <p:nvPr/>
            </p:nvSpPr>
            <p:spPr bwMode="auto">
              <a:xfrm>
                <a:off x="876" y="3740"/>
                <a:ext cx="26" cy="94"/>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16"/>
              <p:cNvSpPr/>
              <p:nvPr/>
            </p:nvSpPr>
            <p:spPr bwMode="auto">
              <a:xfrm>
                <a:off x="913" y="3766"/>
                <a:ext cx="14" cy="58"/>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17"/>
              <p:cNvSpPr/>
              <p:nvPr/>
            </p:nvSpPr>
            <p:spPr bwMode="auto">
              <a:xfrm>
                <a:off x="924" y="3760"/>
                <a:ext cx="35" cy="96"/>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18"/>
              <p:cNvSpPr/>
              <p:nvPr/>
            </p:nvSpPr>
            <p:spPr bwMode="auto">
              <a:xfrm>
                <a:off x="968" y="3806"/>
                <a:ext cx="10"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19"/>
              <p:cNvSpPr/>
              <p:nvPr/>
            </p:nvSpPr>
            <p:spPr bwMode="auto">
              <a:xfrm>
                <a:off x="980" y="3764"/>
                <a:ext cx="18" cy="77"/>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0"/>
              <p:cNvSpPr/>
              <p:nvPr/>
            </p:nvSpPr>
            <p:spPr bwMode="auto">
              <a:xfrm>
                <a:off x="998" y="3759"/>
                <a:ext cx="30"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1"/>
              <p:cNvSpPr/>
              <p:nvPr/>
            </p:nvSpPr>
            <p:spPr bwMode="auto">
              <a:xfrm>
                <a:off x="963" y="3744"/>
                <a:ext cx="14" cy="69"/>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22"/>
              <p:cNvSpPr/>
              <p:nvPr/>
            </p:nvSpPr>
            <p:spPr bwMode="auto">
              <a:xfrm>
                <a:off x="1023" y="3759"/>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23"/>
              <p:cNvSpPr/>
              <p:nvPr/>
            </p:nvSpPr>
            <p:spPr bwMode="auto">
              <a:xfrm>
                <a:off x="1064" y="3791"/>
                <a:ext cx="14"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24"/>
              <p:cNvSpPr/>
              <p:nvPr/>
            </p:nvSpPr>
            <p:spPr bwMode="auto">
              <a:xfrm>
                <a:off x="1124" y="3738"/>
                <a:ext cx="25" cy="99"/>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5"/>
              <p:cNvSpPr/>
              <p:nvPr/>
            </p:nvSpPr>
            <p:spPr bwMode="auto">
              <a:xfrm>
                <a:off x="1154" y="3738"/>
                <a:ext cx="28" cy="8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26"/>
              <p:cNvSpPr/>
              <p:nvPr/>
            </p:nvSpPr>
            <p:spPr bwMode="auto">
              <a:xfrm>
                <a:off x="1188" y="3753"/>
                <a:ext cx="14" cy="83"/>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27"/>
              <p:cNvSpPr/>
              <p:nvPr/>
            </p:nvSpPr>
            <p:spPr bwMode="auto">
              <a:xfrm>
                <a:off x="1227" y="3730"/>
                <a:ext cx="33" cy="92"/>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28"/>
              <p:cNvSpPr/>
              <p:nvPr/>
            </p:nvSpPr>
            <p:spPr bwMode="auto">
              <a:xfrm>
                <a:off x="1292" y="3760"/>
                <a:ext cx="11" cy="6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29"/>
              <p:cNvSpPr/>
              <p:nvPr/>
            </p:nvSpPr>
            <p:spPr bwMode="auto">
              <a:xfrm>
                <a:off x="1319" y="3753"/>
                <a:ext cx="25" cy="77"/>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0"/>
              <p:cNvSpPr/>
              <p:nvPr/>
            </p:nvSpPr>
            <p:spPr bwMode="auto">
              <a:xfrm>
                <a:off x="1351" y="3751"/>
                <a:ext cx="26" cy="98"/>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1"/>
              <p:cNvSpPr/>
              <p:nvPr/>
            </p:nvSpPr>
            <p:spPr bwMode="auto">
              <a:xfrm>
                <a:off x="1269" y="3760"/>
                <a:ext cx="21" cy="87"/>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32"/>
              <p:cNvSpPr/>
              <p:nvPr/>
            </p:nvSpPr>
            <p:spPr bwMode="auto">
              <a:xfrm>
                <a:off x="1101" y="3764"/>
                <a:ext cx="23" cy="53"/>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33"/>
              <p:cNvSpPr/>
              <p:nvPr/>
            </p:nvSpPr>
            <p:spPr bwMode="auto">
              <a:xfrm>
                <a:off x="1056"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34"/>
              <p:cNvSpPr/>
              <p:nvPr/>
            </p:nvSpPr>
            <p:spPr bwMode="auto">
              <a:xfrm>
                <a:off x="1172" y="3768"/>
                <a:ext cx="17" cy="60"/>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35"/>
              <p:cNvSpPr/>
              <p:nvPr/>
            </p:nvSpPr>
            <p:spPr bwMode="auto">
              <a:xfrm>
                <a:off x="1391" y="3740"/>
                <a:ext cx="27" cy="94"/>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36"/>
              <p:cNvSpPr/>
              <p:nvPr/>
            </p:nvSpPr>
            <p:spPr bwMode="auto">
              <a:xfrm>
                <a:off x="1429" y="3766"/>
                <a:ext cx="14" cy="58"/>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37"/>
              <p:cNvSpPr/>
              <p:nvPr/>
            </p:nvSpPr>
            <p:spPr bwMode="auto">
              <a:xfrm>
                <a:off x="1439" y="3760"/>
                <a:ext cx="34" cy="96"/>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38"/>
              <p:cNvSpPr/>
              <p:nvPr/>
            </p:nvSpPr>
            <p:spPr bwMode="auto">
              <a:xfrm>
                <a:off x="1484" y="3806"/>
                <a:ext cx="10"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39"/>
              <p:cNvSpPr/>
              <p:nvPr/>
            </p:nvSpPr>
            <p:spPr bwMode="auto">
              <a:xfrm>
                <a:off x="1496" y="3764"/>
                <a:ext cx="18" cy="77"/>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0"/>
              <p:cNvSpPr/>
              <p:nvPr/>
            </p:nvSpPr>
            <p:spPr bwMode="auto">
              <a:xfrm>
                <a:off x="1512" y="3759"/>
                <a:ext cx="30" cy="107"/>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1"/>
              <p:cNvSpPr/>
              <p:nvPr/>
            </p:nvSpPr>
            <p:spPr bwMode="auto">
              <a:xfrm>
                <a:off x="1478" y="3744"/>
                <a:ext cx="15" cy="69"/>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42"/>
              <p:cNvSpPr/>
              <p:nvPr/>
            </p:nvSpPr>
            <p:spPr bwMode="auto">
              <a:xfrm>
                <a:off x="1539" y="3759"/>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43"/>
              <p:cNvSpPr/>
              <p:nvPr/>
            </p:nvSpPr>
            <p:spPr bwMode="auto">
              <a:xfrm>
                <a:off x="1579" y="3791"/>
                <a:ext cx="15"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44"/>
              <p:cNvSpPr/>
              <p:nvPr/>
            </p:nvSpPr>
            <p:spPr bwMode="auto">
              <a:xfrm>
                <a:off x="1640" y="3738"/>
                <a:ext cx="24" cy="99"/>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45"/>
              <p:cNvSpPr/>
              <p:nvPr/>
            </p:nvSpPr>
            <p:spPr bwMode="auto">
              <a:xfrm>
                <a:off x="1668" y="3738"/>
                <a:ext cx="30" cy="8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46"/>
              <p:cNvSpPr/>
              <p:nvPr/>
            </p:nvSpPr>
            <p:spPr bwMode="auto">
              <a:xfrm>
                <a:off x="1703" y="3753"/>
                <a:ext cx="15" cy="83"/>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47"/>
              <p:cNvSpPr/>
              <p:nvPr/>
            </p:nvSpPr>
            <p:spPr bwMode="auto">
              <a:xfrm>
                <a:off x="1742" y="3730"/>
                <a:ext cx="32" cy="92"/>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48"/>
              <p:cNvSpPr/>
              <p:nvPr/>
            </p:nvSpPr>
            <p:spPr bwMode="auto">
              <a:xfrm>
                <a:off x="1808" y="3760"/>
                <a:ext cx="9" cy="6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49"/>
              <p:cNvSpPr/>
              <p:nvPr/>
            </p:nvSpPr>
            <p:spPr bwMode="auto">
              <a:xfrm>
                <a:off x="1835" y="3753"/>
                <a:ext cx="24"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0"/>
              <p:cNvSpPr/>
              <p:nvPr/>
            </p:nvSpPr>
            <p:spPr bwMode="auto">
              <a:xfrm>
                <a:off x="1865" y="3751"/>
                <a:ext cx="28" cy="98"/>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551"/>
              <p:cNvSpPr/>
              <p:nvPr/>
            </p:nvSpPr>
            <p:spPr bwMode="auto">
              <a:xfrm>
                <a:off x="1785" y="3760"/>
                <a:ext cx="21" cy="87"/>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552"/>
              <p:cNvSpPr/>
              <p:nvPr/>
            </p:nvSpPr>
            <p:spPr bwMode="auto">
              <a:xfrm>
                <a:off x="1617" y="3764"/>
                <a:ext cx="23" cy="53"/>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553"/>
              <p:cNvSpPr/>
              <p:nvPr/>
            </p:nvSpPr>
            <p:spPr bwMode="auto">
              <a:xfrm>
                <a:off x="1572"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554"/>
              <p:cNvSpPr/>
              <p:nvPr/>
            </p:nvSpPr>
            <p:spPr bwMode="auto">
              <a:xfrm>
                <a:off x="1686" y="3768"/>
                <a:ext cx="19" cy="60"/>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555"/>
              <p:cNvSpPr/>
              <p:nvPr/>
            </p:nvSpPr>
            <p:spPr bwMode="auto">
              <a:xfrm>
                <a:off x="1907" y="3740"/>
                <a:ext cx="27" cy="94"/>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556"/>
              <p:cNvSpPr/>
              <p:nvPr/>
            </p:nvSpPr>
            <p:spPr bwMode="auto">
              <a:xfrm>
                <a:off x="1945" y="3766"/>
                <a:ext cx="14" cy="58"/>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557"/>
              <p:cNvSpPr/>
              <p:nvPr/>
            </p:nvSpPr>
            <p:spPr bwMode="auto">
              <a:xfrm>
                <a:off x="1955" y="3760"/>
                <a:ext cx="34" cy="96"/>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558"/>
              <p:cNvSpPr/>
              <p:nvPr/>
            </p:nvSpPr>
            <p:spPr bwMode="auto">
              <a:xfrm>
                <a:off x="1998" y="3806"/>
                <a:ext cx="12" cy="52"/>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559"/>
              <p:cNvSpPr/>
              <p:nvPr/>
            </p:nvSpPr>
            <p:spPr bwMode="auto">
              <a:xfrm>
                <a:off x="2010" y="3764"/>
                <a:ext cx="18" cy="77"/>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60"/>
              <p:cNvSpPr/>
              <p:nvPr/>
            </p:nvSpPr>
            <p:spPr bwMode="auto">
              <a:xfrm>
                <a:off x="2028" y="3759"/>
                <a:ext cx="30"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61"/>
              <p:cNvSpPr/>
              <p:nvPr/>
            </p:nvSpPr>
            <p:spPr bwMode="auto">
              <a:xfrm>
                <a:off x="1992" y="3744"/>
                <a:ext cx="15" cy="69"/>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62"/>
              <p:cNvSpPr/>
              <p:nvPr/>
            </p:nvSpPr>
            <p:spPr bwMode="auto">
              <a:xfrm>
                <a:off x="2053" y="3759"/>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63"/>
              <p:cNvSpPr/>
              <p:nvPr/>
            </p:nvSpPr>
            <p:spPr bwMode="auto">
              <a:xfrm>
                <a:off x="2095" y="3791"/>
                <a:ext cx="14" cy="58"/>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64"/>
              <p:cNvSpPr/>
              <p:nvPr/>
            </p:nvSpPr>
            <p:spPr bwMode="auto">
              <a:xfrm>
                <a:off x="2156" y="3738"/>
                <a:ext cx="23" cy="99"/>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65"/>
              <p:cNvSpPr/>
              <p:nvPr/>
            </p:nvSpPr>
            <p:spPr bwMode="auto">
              <a:xfrm>
                <a:off x="2184" y="3738"/>
                <a:ext cx="30" cy="8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6"/>
              <p:cNvSpPr/>
              <p:nvPr/>
            </p:nvSpPr>
            <p:spPr bwMode="auto">
              <a:xfrm>
                <a:off x="2219" y="3753"/>
                <a:ext cx="13" cy="83"/>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67"/>
              <p:cNvSpPr/>
              <p:nvPr/>
            </p:nvSpPr>
            <p:spPr bwMode="auto">
              <a:xfrm>
                <a:off x="2257" y="3730"/>
                <a:ext cx="33" cy="92"/>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68"/>
              <p:cNvSpPr/>
              <p:nvPr/>
            </p:nvSpPr>
            <p:spPr bwMode="auto">
              <a:xfrm>
                <a:off x="2322" y="3760"/>
                <a:ext cx="11" cy="6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69"/>
              <p:cNvSpPr/>
              <p:nvPr/>
            </p:nvSpPr>
            <p:spPr bwMode="auto">
              <a:xfrm>
                <a:off x="2349" y="3753"/>
                <a:ext cx="26" cy="77"/>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570"/>
              <p:cNvSpPr/>
              <p:nvPr/>
            </p:nvSpPr>
            <p:spPr bwMode="auto">
              <a:xfrm>
                <a:off x="2381" y="3751"/>
                <a:ext cx="26" cy="98"/>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571"/>
              <p:cNvSpPr/>
              <p:nvPr/>
            </p:nvSpPr>
            <p:spPr bwMode="auto">
              <a:xfrm>
                <a:off x="2299" y="3760"/>
                <a:ext cx="21" cy="87"/>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572"/>
              <p:cNvSpPr/>
              <p:nvPr/>
            </p:nvSpPr>
            <p:spPr bwMode="auto">
              <a:xfrm>
                <a:off x="2132" y="3764"/>
                <a:ext cx="22" cy="53"/>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573"/>
              <p:cNvSpPr/>
              <p:nvPr/>
            </p:nvSpPr>
            <p:spPr bwMode="auto">
              <a:xfrm>
                <a:off x="2088"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574"/>
              <p:cNvSpPr/>
              <p:nvPr/>
            </p:nvSpPr>
            <p:spPr bwMode="auto">
              <a:xfrm>
                <a:off x="2202" y="3768"/>
                <a:ext cx="17" cy="60"/>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575"/>
              <p:cNvSpPr/>
              <p:nvPr/>
            </p:nvSpPr>
            <p:spPr bwMode="auto">
              <a:xfrm>
                <a:off x="2421" y="3740"/>
                <a:ext cx="27" cy="94"/>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576"/>
              <p:cNvSpPr/>
              <p:nvPr/>
            </p:nvSpPr>
            <p:spPr bwMode="auto">
              <a:xfrm>
                <a:off x="2459" y="3766"/>
                <a:ext cx="14" cy="58"/>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577"/>
              <p:cNvSpPr/>
              <p:nvPr/>
            </p:nvSpPr>
            <p:spPr bwMode="auto">
              <a:xfrm>
                <a:off x="2469" y="3760"/>
                <a:ext cx="34" cy="96"/>
              </a:xfrm>
              <a:custGeom>
                <a:avLst/>
                <a:gdLst>
                  <a:gd name="T0" fmla="*/ 18 w 19"/>
                  <a:gd name="T1" fmla="*/ 44 h 51"/>
                  <a:gd name="T2" fmla="*/ 12 w 19"/>
                  <a:gd name="T3" fmla="*/ 12 h 51"/>
                  <a:gd name="T4" fmla="*/ 12 w 19"/>
                  <a:gd name="T5" fmla="*/ 12 h 51"/>
                  <a:gd name="T6" fmla="*/ 12 w 19"/>
                  <a:gd name="T7" fmla="*/ 4 h 51"/>
                  <a:gd name="T8" fmla="*/ 8 w 19"/>
                  <a:gd name="T9" fmla="*/ 4 h 51"/>
                  <a:gd name="T10" fmla="*/ 8 w 19"/>
                  <a:gd name="T11" fmla="*/ 11 h 51"/>
                  <a:gd name="T12" fmla="*/ 7 w 19"/>
                  <a:gd name="T13" fmla="*/ 12 h 51"/>
                  <a:gd name="T14" fmla="*/ 6 w 19"/>
                  <a:gd name="T15" fmla="*/ 20 h 51"/>
                  <a:gd name="T16" fmla="*/ 5 w 19"/>
                  <a:gd name="T17" fmla="*/ 21 h 51"/>
                  <a:gd name="T18" fmla="*/ 1 w 19"/>
                  <a:gd name="T19" fmla="*/ 37 h 51"/>
                  <a:gd name="T20" fmla="*/ 3 w 19"/>
                  <a:gd name="T21" fmla="*/ 38 h 51"/>
                  <a:gd name="T22" fmla="*/ 6 w 19"/>
                  <a:gd name="T23" fmla="*/ 23 h 51"/>
                  <a:gd name="T24" fmla="*/ 10 w 19"/>
                  <a:gd name="T25" fmla="*/ 47 h 51"/>
                  <a:gd name="T26" fmla="*/ 18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8" y="44"/>
                    </a:moveTo>
                    <a:cubicBezTo>
                      <a:pt x="14" y="34"/>
                      <a:pt x="14" y="23"/>
                      <a:pt x="12" y="12"/>
                    </a:cubicBezTo>
                    <a:cubicBezTo>
                      <a:pt x="12" y="12"/>
                      <a:pt x="12" y="12"/>
                      <a:pt x="12" y="12"/>
                    </a:cubicBezTo>
                    <a:cubicBezTo>
                      <a:pt x="12" y="9"/>
                      <a:pt x="12" y="8"/>
                      <a:pt x="12" y="4"/>
                    </a:cubicBezTo>
                    <a:cubicBezTo>
                      <a:pt x="12" y="0"/>
                      <a:pt x="8" y="0"/>
                      <a:pt x="8" y="4"/>
                    </a:cubicBezTo>
                    <a:cubicBezTo>
                      <a:pt x="8" y="8"/>
                      <a:pt x="8" y="9"/>
                      <a:pt x="8" y="11"/>
                    </a:cubicBezTo>
                    <a:cubicBezTo>
                      <a:pt x="7" y="12"/>
                      <a:pt x="7" y="12"/>
                      <a:pt x="7" y="12"/>
                    </a:cubicBezTo>
                    <a:cubicBezTo>
                      <a:pt x="7" y="15"/>
                      <a:pt x="6"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19"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578"/>
              <p:cNvSpPr/>
              <p:nvPr/>
            </p:nvSpPr>
            <p:spPr bwMode="auto">
              <a:xfrm>
                <a:off x="2514" y="3806"/>
                <a:ext cx="10"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579"/>
              <p:cNvSpPr/>
              <p:nvPr/>
            </p:nvSpPr>
            <p:spPr bwMode="auto">
              <a:xfrm>
                <a:off x="2526" y="3764"/>
                <a:ext cx="18" cy="77"/>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580"/>
              <p:cNvSpPr/>
              <p:nvPr/>
            </p:nvSpPr>
            <p:spPr bwMode="auto">
              <a:xfrm>
                <a:off x="2544" y="3759"/>
                <a:ext cx="30"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4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4"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581"/>
              <p:cNvSpPr/>
              <p:nvPr/>
            </p:nvSpPr>
            <p:spPr bwMode="auto">
              <a:xfrm>
                <a:off x="2508" y="3744"/>
                <a:ext cx="14" cy="69"/>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582"/>
              <p:cNvSpPr/>
              <p:nvPr/>
            </p:nvSpPr>
            <p:spPr bwMode="auto">
              <a:xfrm>
                <a:off x="2569" y="3759"/>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583"/>
              <p:cNvSpPr/>
              <p:nvPr/>
            </p:nvSpPr>
            <p:spPr bwMode="auto">
              <a:xfrm>
                <a:off x="2609" y="3791"/>
                <a:ext cx="15"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584"/>
              <p:cNvSpPr/>
              <p:nvPr/>
            </p:nvSpPr>
            <p:spPr bwMode="auto">
              <a:xfrm>
                <a:off x="2670" y="3738"/>
                <a:ext cx="24" cy="99"/>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585"/>
              <p:cNvSpPr/>
              <p:nvPr/>
            </p:nvSpPr>
            <p:spPr bwMode="auto">
              <a:xfrm>
                <a:off x="2700" y="3738"/>
                <a:ext cx="28" cy="8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586"/>
              <p:cNvSpPr/>
              <p:nvPr/>
            </p:nvSpPr>
            <p:spPr bwMode="auto">
              <a:xfrm>
                <a:off x="2733" y="3753"/>
                <a:ext cx="15" cy="83"/>
              </a:xfrm>
              <a:custGeom>
                <a:avLst/>
                <a:gdLst>
                  <a:gd name="T0" fmla="*/ 7 w 8"/>
                  <a:gd name="T1" fmla="*/ 3 h 44"/>
                  <a:gd name="T2" fmla="*/ 3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6" y="0"/>
                      <a:pt x="3" y="0"/>
                      <a:pt x="3"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587"/>
              <p:cNvSpPr/>
              <p:nvPr/>
            </p:nvSpPr>
            <p:spPr bwMode="auto">
              <a:xfrm>
                <a:off x="2772" y="3730"/>
                <a:ext cx="34" cy="92"/>
              </a:xfrm>
              <a:custGeom>
                <a:avLst/>
                <a:gdLst>
                  <a:gd name="T0" fmla="*/ 18 w 19"/>
                  <a:gd name="T1" fmla="*/ 45 h 49"/>
                  <a:gd name="T2" fmla="*/ 15 w 19"/>
                  <a:gd name="T3" fmla="*/ 18 h 49"/>
                  <a:gd name="T4" fmla="*/ 7 w 19"/>
                  <a:gd name="T5" fmla="*/ 16 h 49"/>
                  <a:gd name="T6" fmla="*/ 7 w 19"/>
                  <a:gd name="T7" fmla="*/ 16 h 49"/>
                  <a:gd name="T8" fmla="*/ 8 w 19"/>
                  <a:gd name="T9" fmla="*/ 16 h 49"/>
                  <a:gd name="T10" fmla="*/ 9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8 w 19"/>
                  <a:gd name="T23" fmla="*/ 43 h 49"/>
                  <a:gd name="T24" fmla="*/ 8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3" y="27"/>
                      <a:pt x="15" y="18"/>
                    </a:cubicBezTo>
                    <a:cubicBezTo>
                      <a:pt x="16" y="13"/>
                      <a:pt x="7" y="12"/>
                      <a:pt x="7" y="16"/>
                    </a:cubicBezTo>
                    <a:cubicBezTo>
                      <a:pt x="7" y="16"/>
                      <a:pt x="7" y="16"/>
                      <a:pt x="7" y="16"/>
                    </a:cubicBezTo>
                    <a:cubicBezTo>
                      <a:pt x="8" y="16"/>
                      <a:pt x="8" y="16"/>
                      <a:pt x="8" y="16"/>
                    </a:cubicBezTo>
                    <a:cubicBezTo>
                      <a:pt x="8" y="12"/>
                      <a:pt x="9" y="8"/>
                      <a:pt x="9" y="4"/>
                    </a:cubicBezTo>
                    <a:cubicBezTo>
                      <a:pt x="10" y="1"/>
                      <a:pt x="4" y="0"/>
                      <a:pt x="4" y="4"/>
                    </a:cubicBezTo>
                    <a:cubicBezTo>
                      <a:pt x="2" y="12"/>
                      <a:pt x="1" y="21"/>
                      <a:pt x="1" y="30"/>
                    </a:cubicBezTo>
                    <a:cubicBezTo>
                      <a:pt x="1" y="30"/>
                      <a:pt x="0" y="30"/>
                      <a:pt x="0" y="31"/>
                    </a:cubicBezTo>
                    <a:cubicBezTo>
                      <a:pt x="0" y="35"/>
                      <a:pt x="0" y="39"/>
                      <a:pt x="0" y="43"/>
                    </a:cubicBezTo>
                    <a:cubicBezTo>
                      <a:pt x="0" y="44"/>
                      <a:pt x="1" y="44"/>
                      <a:pt x="2" y="44"/>
                    </a:cubicBezTo>
                    <a:cubicBezTo>
                      <a:pt x="2" y="48"/>
                      <a:pt x="8" y="47"/>
                      <a:pt x="8" y="43"/>
                    </a:cubicBezTo>
                    <a:cubicBezTo>
                      <a:pt x="8" y="43"/>
                      <a:pt x="8" y="43"/>
                      <a:pt x="8" y="43"/>
                    </a:cubicBezTo>
                    <a:cubicBezTo>
                      <a:pt x="8"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588"/>
              <p:cNvSpPr/>
              <p:nvPr/>
            </p:nvSpPr>
            <p:spPr bwMode="auto">
              <a:xfrm>
                <a:off x="2838" y="3760"/>
                <a:ext cx="11" cy="6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589"/>
              <p:cNvSpPr/>
              <p:nvPr/>
            </p:nvSpPr>
            <p:spPr bwMode="auto">
              <a:xfrm>
                <a:off x="2865" y="3753"/>
                <a:ext cx="24"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4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3" y="21"/>
                      <a:pt x="3" y="29"/>
                    </a:cubicBezTo>
                    <a:cubicBezTo>
                      <a:pt x="3" y="31"/>
                      <a:pt x="4" y="32"/>
                      <a:pt x="5" y="32"/>
                    </a:cubicBezTo>
                    <a:cubicBezTo>
                      <a:pt x="5" y="34"/>
                      <a:pt x="5" y="35"/>
                      <a:pt x="5" y="37"/>
                    </a:cubicBezTo>
                    <a:cubicBezTo>
                      <a:pt x="6" y="41"/>
                      <a:pt x="10" y="41"/>
                      <a:pt x="11" y="37"/>
                    </a:cubicBezTo>
                    <a:cubicBezTo>
                      <a:pt x="12" y="28"/>
                      <a:pt x="12" y="19"/>
                      <a:pt x="14" y="10"/>
                    </a:cubicBezTo>
                    <a:cubicBezTo>
                      <a:pt x="14" y="6"/>
                      <a:pt x="10"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590"/>
              <p:cNvSpPr/>
              <p:nvPr/>
            </p:nvSpPr>
            <p:spPr bwMode="auto">
              <a:xfrm>
                <a:off x="2897" y="3751"/>
                <a:ext cx="26" cy="98"/>
              </a:xfrm>
              <a:custGeom>
                <a:avLst/>
                <a:gdLst>
                  <a:gd name="T0" fmla="*/ 7 w 15"/>
                  <a:gd name="T1" fmla="*/ 5 h 52"/>
                  <a:gd name="T2" fmla="*/ 5 w 15"/>
                  <a:gd name="T3" fmla="*/ 12 h 52"/>
                  <a:gd name="T4" fmla="*/ 2 w 15"/>
                  <a:gd name="T5" fmla="*/ 14 h 52"/>
                  <a:gd name="T6" fmla="*/ 1 w 15"/>
                  <a:gd name="T7" fmla="*/ 23 h 52"/>
                  <a:gd name="T8" fmla="*/ 3 w 15"/>
                  <a:gd name="T9" fmla="*/ 25 h 52"/>
                  <a:gd name="T10" fmla="*/ 3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5" y="12"/>
                    </a:cubicBezTo>
                    <a:cubicBezTo>
                      <a:pt x="4" y="11"/>
                      <a:pt x="2" y="12"/>
                      <a:pt x="2" y="14"/>
                    </a:cubicBezTo>
                    <a:cubicBezTo>
                      <a:pt x="2" y="17"/>
                      <a:pt x="2" y="21"/>
                      <a:pt x="1" y="23"/>
                    </a:cubicBezTo>
                    <a:cubicBezTo>
                      <a:pt x="0" y="25"/>
                      <a:pt x="2" y="26"/>
                      <a:pt x="3" y="25"/>
                    </a:cubicBezTo>
                    <a:cubicBezTo>
                      <a:pt x="2" y="33"/>
                      <a:pt x="2" y="41"/>
                      <a:pt x="3"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591"/>
              <p:cNvSpPr/>
              <p:nvPr/>
            </p:nvSpPr>
            <p:spPr bwMode="auto">
              <a:xfrm>
                <a:off x="2815" y="3760"/>
                <a:ext cx="21" cy="87"/>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592"/>
              <p:cNvSpPr/>
              <p:nvPr/>
            </p:nvSpPr>
            <p:spPr bwMode="auto">
              <a:xfrm>
                <a:off x="2647" y="3764"/>
                <a:ext cx="23" cy="53"/>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593"/>
              <p:cNvSpPr/>
              <p:nvPr/>
            </p:nvSpPr>
            <p:spPr bwMode="auto">
              <a:xfrm>
                <a:off x="2602"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594"/>
              <p:cNvSpPr/>
              <p:nvPr/>
            </p:nvSpPr>
            <p:spPr bwMode="auto">
              <a:xfrm>
                <a:off x="2717" y="3768"/>
                <a:ext cx="18" cy="60"/>
              </a:xfrm>
              <a:custGeom>
                <a:avLst/>
                <a:gdLst>
                  <a:gd name="T0" fmla="*/ 2 w 10"/>
                  <a:gd name="T1" fmla="*/ 4 h 32"/>
                  <a:gd name="T2" fmla="*/ 2 w 10"/>
                  <a:gd name="T3" fmla="*/ 28 h 32"/>
                  <a:gd name="T4" fmla="*/ 8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8" y="26"/>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595"/>
              <p:cNvSpPr/>
              <p:nvPr/>
            </p:nvSpPr>
            <p:spPr bwMode="auto">
              <a:xfrm>
                <a:off x="2937" y="3740"/>
                <a:ext cx="27" cy="94"/>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3" y="16"/>
                      <a:pt x="3" y="17"/>
                    </a:cubicBezTo>
                    <a:cubicBezTo>
                      <a:pt x="0" y="27"/>
                      <a:pt x="0" y="36"/>
                      <a:pt x="5" y="46"/>
                    </a:cubicBezTo>
                    <a:cubicBezTo>
                      <a:pt x="7" y="50"/>
                      <a:pt x="13" y="47"/>
                      <a:pt x="11" y="42"/>
                    </a:cubicBezTo>
                    <a:cubicBezTo>
                      <a:pt x="9" y="39"/>
                      <a:pt x="9" y="35"/>
                      <a:pt x="8" y="31"/>
                    </a:cubicBezTo>
                    <a:cubicBezTo>
                      <a:pt x="9"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596"/>
              <p:cNvSpPr/>
              <p:nvPr/>
            </p:nvSpPr>
            <p:spPr bwMode="auto">
              <a:xfrm>
                <a:off x="2975" y="3766"/>
                <a:ext cx="14" cy="58"/>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2"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97"/>
              <p:cNvSpPr/>
              <p:nvPr/>
            </p:nvSpPr>
            <p:spPr bwMode="auto">
              <a:xfrm>
                <a:off x="2985" y="3760"/>
                <a:ext cx="34" cy="96"/>
              </a:xfrm>
              <a:custGeom>
                <a:avLst/>
                <a:gdLst>
                  <a:gd name="T0" fmla="*/ 17 w 19"/>
                  <a:gd name="T1" fmla="*/ 44 h 51"/>
                  <a:gd name="T2" fmla="*/ 12 w 19"/>
                  <a:gd name="T3" fmla="*/ 12 h 51"/>
                  <a:gd name="T4" fmla="*/ 12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4" y="28"/>
                      <a:pt x="6" y="23"/>
                    </a:cubicBezTo>
                    <a:cubicBezTo>
                      <a:pt x="6" y="31"/>
                      <a:pt x="6" y="39"/>
                      <a:pt x="10"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98"/>
              <p:cNvSpPr/>
              <p:nvPr/>
            </p:nvSpPr>
            <p:spPr bwMode="auto">
              <a:xfrm>
                <a:off x="3029" y="3806"/>
                <a:ext cx="11"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599"/>
              <p:cNvSpPr/>
              <p:nvPr/>
            </p:nvSpPr>
            <p:spPr bwMode="auto">
              <a:xfrm>
                <a:off x="3042" y="3764"/>
                <a:ext cx="18" cy="77"/>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600"/>
              <p:cNvSpPr/>
              <p:nvPr/>
            </p:nvSpPr>
            <p:spPr bwMode="auto">
              <a:xfrm>
                <a:off x="3058" y="3759"/>
                <a:ext cx="30" cy="107"/>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601"/>
              <p:cNvSpPr/>
              <p:nvPr/>
            </p:nvSpPr>
            <p:spPr bwMode="auto">
              <a:xfrm>
                <a:off x="3024" y="3744"/>
                <a:ext cx="14" cy="69"/>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602"/>
              <p:cNvSpPr/>
              <p:nvPr/>
            </p:nvSpPr>
            <p:spPr bwMode="auto">
              <a:xfrm>
                <a:off x="3084" y="3759"/>
                <a:ext cx="27" cy="75"/>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6"/>
                      <a:pt x="0" y="27"/>
                      <a:pt x="3" y="37"/>
                    </a:cubicBezTo>
                    <a:cubicBezTo>
                      <a:pt x="5" y="40"/>
                      <a:pt x="10" y="40"/>
                      <a:pt x="10" y="36"/>
                    </a:cubicBezTo>
                    <a:cubicBezTo>
                      <a:pt x="9" y="28"/>
                      <a:pt x="9" y="18"/>
                      <a:pt x="12" y="10"/>
                    </a:cubicBezTo>
                    <a:cubicBezTo>
                      <a:pt x="15" y="5"/>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603"/>
              <p:cNvSpPr/>
              <p:nvPr/>
            </p:nvSpPr>
            <p:spPr bwMode="auto">
              <a:xfrm>
                <a:off x="3125" y="3791"/>
                <a:ext cx="14"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604"/>
              <p:cNvSpPr/>
              <p:nvPr/>
            </p:nvSpPr>
            <p:spPr bwMode="auto">
              <a:xfrm>
                <a:off x="3185" y="3738"/>
                <a:ext cx="25" cy="99"/>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7" y="8"/>
                      <a:pt x="6" y="15"/>
                      <a:pt x="5" y="22"/>
                    </a:cubicBezTo>
                    <a:cubicBezTo>
                      <a:pt x="2"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605"/>
              <p:cNvSpPr/>
              <p:nvPr/>
            </p:nvSpPr>
            <p:spPr bwMode="auto">
              <a:xfrm>
                <a:off x="3214" y="3738"/>
                <a:ext cx="30" cy="8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7"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606"/>
              <p:cNvSpPr/>
              <p:nvPr/>
            </p:nvSpPr>
            <p:spPr bwMode="auto">
              <a:xfrm>
                <a:off x="3249" y="3753"/>
                <a:ext cx="13" cy="83"/>
              </a:xfrm>
              <a:custGeom>
                <a:avLst/>
                <a:gdLst>
                  <a:gd name="T0" fmla="*/ 6 w 7"/>
                  <a:gd name="T1" fmla="*/ 3 h 44"/>
                  <a:gd name="T2" fmla="*/ 2 w 7"/>
                  <a:gd name="T3" fmla="*/ 3 h 44"/>
                  <a:gd name="T4" fmla="*/ 2 w 7"/>
                  <a:gd name="T5" fmla="*/ 15 h 44"/>
                  <a:gd name="T6" fmla="*/ 0 w 7"/>
                  <a:gd name="T7" fmla="*/ 17 h 44"/>
                  <a:gd name="T8" fmla="*/ 0 w 7"/>
                  <a:gd name="T9" fmla="*/ 33 h 44"/>
                  <a:gd name="T10" fmla="*/ 2 w 7"/>
                  <a:gd name="T11" fmla="*/ 35 h 44"/>
                  <a:gd name="T12" fmla="*/ 2 w 7"/>
                  <a:gd name="T13" fmla="*/ 41 h 44"/>
                  <a:gd name="T14" fmla="*/ 7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608"/>
            <p:cNvSpPr/>
            <p:nvPr/>
          </p:nvSpPr>
          <p:spPr bwMode="auto">
            <a:xfrm>
              <a:off x="3287" y="3730"/>
              <a:ext cx="33" cy="92"/>
            </a:xfrm>
            <a:custGeom>
              <a:avLst/>
              <a:gdLst>
                <a:gd name="T0" fmla="*/ 18 w 19"/>
                <a:gd name="T1" fmla="*/ 45 h 49"/>
                <a:gd name="T2" fmla="*/ 17 w 19"/>
                <a:gd name="T3" fmla="*/ 18 h 49"/>
                <a:gd name="T4" fmla="*/ 11 w 19"/>
                <a:gd name="T5" fmla="*/ 16 h 49"/>
                <a:gd name="T6" fmla="*/ 11 w 19"/>
                <a:gd name="T7" fmla="*/ 16 h 49"/>
                <a:gd name="T8" fmla="*/ 10 w 19"/>
                <a:gd name="T9" fmla="*/ 16 h 49"/>
                <a:gd name="T10" fmla="*/ 11 w 19"/>
                <a:gd name="T11" fmla="*/ 4 h 49"/>
                <a:gd name="T12" fmla="*/ 5 w 19"/>
                <a:gd name="T13" fmla="*/ 4 h 49"/>
                <a:gd name="T14" fmla="*/ 2 w 19"/>
                <a:gd name="T15" fmla="*/ 30 h 49"/>
                <a:gd name="T16" fmla="*/ 0 w 19"/>
                <a:gd name="T17" fmla="*/ 31 h 49"/>
                <a:gd name="T18" fmla="*/ 1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1" y="16"/>
                  </a:cubicBezTo>
                  <a:cubicBezTo>
                    <a:pt x="11" y="16"/>
                    <a:pt x="11" y="16"/>
                    <a:pt x="11" y="16"/>
                  </a:cubicBezTo>
                  <a:cubicBezTo>
                    <a:pt x="10" y="16"/>
                    <a:pt x="10" y="16"/>
                    <a:pt x="10" y="16"/>
                  </a:cubicBezTo>
                  <a:cubicBezTo>
                    <a:pt x="10" y="12"/>
                    <a:pt x="10" y="8"/>
                    <a:pt x="11" y="4"/>
                  </a:cubicBezTo>
                  <a:cubicBezTo>
                    <a:pt x="11" y="1"/>
                    <a:pt x="5" y="0"/>
                    <a:pt x="5" y="4"/>
                  </a:cubicBezTo>
                  <a:cubicBezTo>
                    <a:pt x="3" y="12"/>
                    <a:pt x="2" y="21"/>
                    <a:pt x="2" y="30"/>
                  </a:cubicBezTo>
                  <a:cubicBezTo>
                    <a:pt x="1" y="30"/>
                    <a:pt x="0" y="30"/>
                    <a:pt x="0" y="31"/>
                  </a:cubicBezTo>
                  <a:cubicBezTo>
                    <a:pt x="1" y="35"/>
                    <a:pt x="1" y="39"/>
                    <a:pt x="1" y="43"/>
                  </a:cubicBezTo>
                  <a:cubicBezTo>
                    <a:pt x="1"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9"/>
            <p:cNvSpPr/>
            <p:nvPr/>
          </p:nvSpPr>
          <p:spPr bwMode="auto">
            <a:xfrm>
              <a:off x="3352" y="3760"/>
              <a:ext cx="11" cy="6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6"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0"/>
            <p:cNvSpPr/>
            <p:nvPr/>
          </p:nvSpPr>
          <p:spPr bwMode="auto">
            <a:xfrm>
              <a:off x="3380" y="3753"/>
              <a:ext cx="25"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11"/>
            <p:cNvSpPr/>
            <p:nvPr/>
          </p:nvSpPr>
          <p:spPr bwMode="auto">
            <a:xfrm>
              <a:off x="3411" y="3751"/>
              <a:ext cx="28" cy="98"/>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6" y="9"/>
                    <a:pt x="6" y="12"/>
                  </a:cubicBezTo>
                  <a:cubicBezTo>
                    <a:pt x="5" y="11"/>
                    <a:pt x="2"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12"/>
            <p:cNvSpPr/>
            <p:nvPr/>
          </p:nvSpPr>
          <p:spPr bwMode="auto">
            <a:xfrm>
              <a:off x="3331" y="3760"/>
              <a:ext cx="21" cy="87"/>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0" y="33"/>
                    <a:pt x="10" y="28"/>
                  </a:cubicBezTo>
                  <a:cubicBezTo>
                    <a:pt x="11" y="28"/>
                    <a:pt x="11" y="28"/>
                    <a:pt x="11" y="27"/>
                  </a:cubicBezTo>
                  <a:cubicBezTo>
                    <a:pt x="11" y="25"/>
                    <a:pt x="11" y="23"/>
                    <a:pt x="10"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13"/>
            <p:cNvSpPr/>
            <p:nvPr/>
          </p:nvSpPr>
          <p:spPr bwMode="auto">
            <a:xfrm>
              <a:off x="3162" y="3764"/>
              <a:ext cx="23" cy="53"/>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2"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14"/>
            <p:cNvSpPr/>
            <p:nvPr/>
          </p:nvSpPr>
          <p:spPr bwMode="auto">
            <a:xfrm>
              <a:off x="3118"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15"/>
            <p:cNvSpPr/>
            <p:nvPr/>
          </p:nvSpPr>
          <p:spPr bwMode="auto">
            <a:xfrm>
              <a:off x="3232" y="3768"/>
              <a:ext cx="17" cy="60"/>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10"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16"/>
            <p:cNvSpPr/>
            <p:nvPr/>
          </p:nvSpPr>
          <p:spPr bwMode="auto">
            <a:xfrm>
              <a:off x="3453" y="3740"/>
              <a:ext cx="25" cy="94"/>
            </a:xfrm>
            <a:custGeom>
              <a:avLst/>
              <a:gdLst>
                <a:gd name="T0" fmla="*/ 10 w 14"/>
                <a:gd name="T1" fmla="*/ 28 h 50"/>
                <a:gd name="T2" fmla="*/ 13 w 14"/>
                <a:gd name="T3" fmla="*/ 7 h 50"/>
                <a:gd name="T4" fmla="*/ 6 w 14"/>
                <a:gd name="T5" fmla="*/ 5 h 50"/>
                <a:gd name="T6" fmla="*/ 4 w 14"/>
                <a:gd name="T7" fmla="*/ 16 h 50"/>
                <a:gd name="T8" fmla="*/ 3 w 14"/>
                <a:gd name="T9" fmla="*/ 17 h 50"/>
                <a:gd name="T10" fmla="*/ 4 w 14"/>
                <a:gd name="T11" fmla="*/ 46 h 50"/>
                <a:gd name="T12" fmla="*/ 11 w 14"/>
                <a:gd name="T13" fmla="*/ 42 h 50"/>
                <a:gd name="T14" fmla="*/ 8 w 14"/>
                <a:gd name="T15" fmla="*/ 31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1"/>
                    <a:pt x="11" y="13"/>
                    <a:pt x="13" y="7"/>
                  </a:cubicBezTo>
                  <a:cubicBezTo>
                    <a:pt x="14"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17"/>
            <p:cNvSpPr/>
            <p:nvPr/>
          </p:nvSpPr>
          <p:spPr bwMode="auto">
            <a:xfrm>
              <a:off x="3489" y="3766"/>
              <a:ext cx="16" cy="58"/>
            </a:xfrm>
            <a:custGeom>
              <a:avLst/>
              <a:gdLst>
                <a:gd name="T0" fmla="*/ 6 w 9"/>
                <a:gd name="T1" fmla="*/ 3 h 31"/>
                <a:gd name="T2" fmla="*/ 1 w 9"/>
                <a:gd name="T3" fmla="*/ 4 h 31"/>
                <a:gd name="T4" fmla="*/ 4 w 9"/>
                <a:gd name="T5" fmla="*/ 28 h 31"/>
                <a:gd name="T6" fmla="*/ 8 w 9"/>
                <a:gd name="T7" fmla="*/ 28 h 31"/>
                <a:gd name="T8" fmla="*/ 6 w 9"/>
                <a:gd name="T9" fmla="*/ 3 h 31"/>
              </a:gdLst>
              <a:ahLst/>
              <a:cxnLst>
                <a:cxn ang="0">
                  <a:pos x="T0" y="T1"/>
                </a:cxn>
                <a:cxn ang="0">
                  <a:pos x="T2" y="T3"/>
                </a:cxn>
                <a:cxn ang="0">
                  <a:pos x="T4" y="T5"/>
                </a:cxn>
                <a:cxn ang="0">
                  <a:pos x="T6" y="T7"/>
                </a:cxn>
                <a:cxn ang="0">
                  <a:pos x="T8" y="T9"/>
                </a:cxn>
              </a:cxnLst>
              <a:rect l="0" t="0" r="r" b="b"/>
              <a:pathLst>
                <a:path w="9" h="31">
                  <a:moveTo>
                    <a:pt x="6" y="3"/>
                  </a:moveTo>
                  <a:cubicBezTo>
                    <a:pt x="6" y="0"/>
                    <a:pt x="0" y="1"/>
                    <a:pt x="1" y="4"/>
                  </a:cubicBezTo>
                  <a:cubicBezTo>
                    <a:pt x="3" y="12"/>
                    <a:pt x="3" y="20"/>
                    <a:pt x="4" y="28"/>
                  </a:cubicBezTo>
                  <a:cubicBezTo>
                    <a:pt x="4" y="31"/>
                    <a:pt x="8" y="31"/>
                    <a:pt x="8" y="28"/>
                  </a:cubicBezTo>
                  <a:cubicBezTo>
                    <a:pt x="9"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18"/>
            <p:cNvSpPr/>
            <p:nvPr/>
          </p:nvSpPr>
          <p:spPr bwMode="auto">
            <a:xfrm>
              <a:off x="3499" y="3760"/>
              <a:ext cx="36" cy="96"/>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7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5" y="34"/>
                    <a:pt x="14" y="23"/>
                    <a:pt x="13" y="12"/>
                  </a:cubicBezTo>
                  <a:cubicBezTo>
                    <a:pt x="13" y="12"/>
                    <a:pt x="13"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7" y="20"/>
                  </a:cubicBezTo>
                  <a:cubicBezTo>
                    <a:pt x="6" y="20"/>
                    <a:pt x="5" y="20"/>
                    <a:pt x="5" y="21"/>
                  </a:cubicBezTo>
                  <a:cubicBezTo>
                    <a:pt x="3" y="26"/>
                    <a:pt x="3"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19"/>
            <p:cNvSpPr/>
            <p:nvPr/>
          </p:nvSpPr>
          <p:spPr bwMode="auto">
            <a:xfrm>
              <a:off x="3544" y="3806"/>
              <a:ext cx="10" cy="52"/>
            </a:xfrm>
            <a:custGeom>
              <a:avLst/>
              <a:gdLst>
                <a:gd name="T0" fmla="*/ 6 w 6"/>
                <a:gd name="T1" fmla="*/ 3 h 28"/>
                <a:gd name="T2" fmla="*/ 1 w 6"/>
                <a:gd name="T3" fmla="*/ 2 h 28"/>
                <a:gd name="T4" fmla="*/ 0 w 6"/>
                <a:gd name="T5" fmla="*/ 24 h 28"/>
                <a:gd name="T6" fmla="*/ 6 w 6"/>
                <a:gd name="T7" fmla="*/ 24 h 28"/>
                <a:gd name="T8" fmla="*/ 6 w 6"/>
                <a:gd name="T9" fmla="*/ 3 h 28"/>
              </a:gdLst>
              <a:ahLst/>
              <a:cxnLst>
                <a:cxn ang="0">
                  <a:pos x="T0" y="T1"/>
                </a:cxn>
                <a:cxn ang="0">
                  <a:pos x="T2" y="T3"/>
                </a:cxn>
                <a:cxn ang="0">
                  <a:pos x="T4" y="T5"/>
                </a:cxn>
                <a:cxn ang="0">
                  <a:pos x="T6" y="T7"/>
                </a:cxn>
                <a:cxn ang="0">
                  <a:pos x="T8" y="T9"/>
                </a:cxn>
              </a:cxnLst>
              <a:rect l="0" t="0" r="r" b="b"/>
              <a:pathLst>
                <a:path w="6" h="28">
                  <a:moveTo>
                    <a:pt x="6" y="3"/>
                  </a:moveTo>
                  <a:cubicBezTo>
                    <a:pt x="5" y="1"/>
                    <a:pt x="1" y="0"/>
                    <a:pt x="1" y="2"/>
                  </a:cubicBezTo>
                  <a:cubicBezTo>
                    <a:pt x="1" y="10"/>
                    <a:pt x="0" y="20"/>
                    <a:pt x="0" y="24"/>
                  </a:cubicBezTo>
                  <a:cubicBezTo>
                    <a:pt x="0" y="28"/>
                    <a:pt x="6" y="28"/>
                    <a:pt x="6" y="24"/>
                  </a:cubicBezTo>
                  <a:cubicBezTo>
                    <a:pt x="6"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20"/>
            <p:cNvSpPr/>
            <p:nvPr/>
          </p:nvSpPr>
          <p:spPr bwMode="auto">
            <a:xfrm>
              <a:off x="3556" y="3764"/>
              <a:ext cx="18" cy="77"/>
            </a:xfrm>
            <a:custGeom>
              <a:avLst/>
              <a:gdLst>
                <a:gd name="T0" fmla="*/ 3 w 10"/>
                <a:gd name="T1" fmla="*/ 4 h 41"/>
                <a:gd name="T2" fmla="*/ 0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21"/>
            <p:cNvSpPr/>
            <p:nvPr/>
          </p:nvSpPr>
          <p:spPr bwMode="auto">
            <a:xfrm>
              <a:off x="3574" y="3759"/>
              <a:ext cx="30"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7"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2"/>
            <p:cNvSpPr/>
            <p:nvPr/>
          </p:nvSpPr>
          <p:spPr bwMode="auto">
            <a:xfrm>
              <a:off x="3538" y="3744"/>
              <a:ext cx="14" cy="69"/>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23"/>
            <p:cNvSpPr/>
            <p:nvPr/>
          </p:nvSpPr>
          <p:spPr bwMode="auto">
            <a:xfrm>
              <a:off x="3599" y="3759"/>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24"/>
            <p:cNvSpPr/>
            <p:nvPr/>
          </p:nvSpPr>
          <p:spPr bwMode="auto">
            <a:xfrm>
              <a:off x="3639" y="3791"/>
              <a:ext cx="14" cy="58"/>
            </a:xfrm>
            <a:custGeom>
              <a:avLst/>
              <a:gdLst>
                <a:gd name="T0" fmla="*/ 1 w 8"/>
                <a:gd name="T1" fmla="*/ 5 h 31"/>
                <a:gd name="T2" fmla="*/ 2 w 8"/>
                <a:gd name="T3" fmla="*/ 28 h 31"/>
                <a:gd name="T4" fmla="*/ 7 w 8"/>
                <a:gd name="T5" fmla="*/ 28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3"/>
                    <a:pt x="1" y="20"/>
                    <a:pt x="2" y="28"/>
                  </a:cubicBezTo>
                  <a:cubicBezTo>
                    <a:pt x="2" y="31"/>
                    <a:pt x="7" y="31"/>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25"/>
            <p:cNvSpPr/>
            <p:nvPr/>
          </p:nvSpPr>
          <p:spPr bwMode="auto">
            <a:xfrm>
              <a:off x="3700" y="3738"/>
              <a:ext cx="24" cy="99"/>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6 w 14"/>
                <a:gd name="T11" fmla="*/ 47 h 53"/>
                <a:gd name="T12" fmla="*/ 8 w 14"/>
                <a:gd name="T13" fmla="*/ 51 h 53"/>
                <a:gd name="T14" fmla="*/ 13 w 14"/>
                <a:gd name="T15" fmla="*/ 49 h 53"/>
                <a:gd name="T16" fmla="*/ 9 w 14"/>
                <a:gd name="T17" fmla="*/ 33 h 53"/>
                <a:gd name="T18" fmla="*/ 14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1" y="32"/>
                    <a:pt x="2" y="38"/>
                    <a:pt x="4" y="44"/>
                  </a:cubicBezTo>
                  <a:cubicBezTo>
                    <a:pt x="4" y="45"/>
                    <a:pt x="4" y="45"/>
                    <a:pt x="4" y="45"/>
                  </a:cubicBezTo>
                  <a:cubicBezTo>
                    <a:pt x="4" y="46"/>
                    <a:pt x="5" y="47"/>
                    <a:pt x="6" y="47"/>
                  </a:cubicBezTo>
                  <a:cubicBezTo>
                    <a:pt x="6" y="48"/>
                    <a:pt x="7" y="50"/>
                    <a:pt x="8" y="51"/>
                  </a:cubicBezTo>
                  <a:cubicBezTo>
                    <a:pt x="9" y="53"/>
                    <a:pt x="14" y="52"/>
                    <a:pt x="13" y="49"/>
                  </a:cubicBezTo>
                  <a:cubicBezTo>
                    <a:pt x="11" y="43"/>
                    <a:pt x="10" y="38"/>
                    <a:pt x="9" y="33"/>
                  </a:cubicBezTo>
                  <a:cubicBezTo>
                    <a:pt x="9" y="23"/>
                    <a:pt x="10" y="13"/>
                    <a:pt x="14"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26"/>
            <p:cNvSpPr/>
            <p:nvPr/>
          </p:nvSpPr>
          <p:spPr bwMode="auto">
            <a:xfrm>
              <a:off x="3730" y="3738"/>
              <a:ext cx="28" cy="8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1"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27"/>
            <p:cNvSpPr/>
            <p:nvPr/>
          </p:nvSpPr>
          <p:spPr bwMode="auto">
            <a:xfrm>
              <a:off x="3765" y="3753"/>
              <a:ext cx="13" cy="83"/>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1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1" y="11"/>
                    <a:pt x="1" y="15"/>
                  </a:cubicBezTo>
                  <a:cubicBezTo>
                    <a:pt x="0" y="15"/>
                    <a:pt x="0" y="16"/>
                    <a:pt x="0" y="17"/>
                  </a:cubicBezTo>
                  <a:cubicBezTo>
                    <a:pt x="0" y="22"/>
                    <a:pt x="0" y="28"/>
                    <a:pt x="0" y="33"/>
                  </a:cubicBezTo>
                  <a:cubicBezTo>
                    <a:pt x="0" y="34"/>
                    <a:pt x="0" y="35"/>
                    <a:pt x="1" y="35"/>
                  </a:cubicBezTo>
                  <a:cubicBezTo>
                    <a:pt x="1" y="37"/>
                    <a:pt x="1" y="39"/>
                    <a:pt x="1"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28"/>
            <p:cNvSpPr/>
            <p:nvPr/>
          </p:nvSpPr>
          <p:spPr bwMode="auto">
            <a:xfrm>
              <a:off x="3802" y="3730"/>
              <a:ext cx="34" cy="92"/>
            </a:xfrm>
            <a:custGeom>
              <a:avLst/>
              <a:gdLst>
                <a:gd name="T0" fmla="*/ 18 w 19"/>
                <a:gd name="T1" fmla="*/ 45 h 49"/>
                <a:gd name="T2" fmla="*/ 18 w 19"/>
                <a:gd name="T3" fmla="*/ 18 h 49"/>
                <a:gd name="T4" fmla="*/ 14 w 19"/>
                <a:gd name="T5" fmla="*/ 16 h 49"/>
                <a:gd name="T6" fmla="*/ 14 w 19"/>
                <a:gd name="T7" fmla="*/ 16 h 49"/>
                <a:gd name="T8" fmla="*/ 11 w 19"/>
                <a:gd name="T9" fmla="*/ 16 h 49"/>
                <a:gd name="T10" fmla="*/ 11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7" y="27"/>
                    <a:pt x="18" y="18"/>
                  </a:cubicBezTo>
                  <a:cubicBezTo>
                    <a:pt x="19" y="13"/>
                    <a:pt x="14" y="12"/>
                    <a:pt x="14" y="16"/>
                  </a:cubicBezTo>
                  <a:cubicBezTo>
                    <a:pt x="14" y="16"/>
                    <a:pt x="14" y="16"/>
                    <a:pt x="14" y="16"/>
                  </a:cubicBezTo>
                  <a:cubicBezTo>
                    <a:pt x="11" y="16"/>
                    <a:pt x="11" y="16"/>
                    <a:pt x="11" y="16"/>
                  </a:cubicBezTo>
                  <a:cubicBezTo>
                    <a:pt x="11" y="12"/>
                    <a:pt x="11" y="8"/>
                    <a:pt x="11" y="4"/>
                  </a:cubicBezTo>
                  <a:cubicBezTo>
                    <a:pt x="12" y="1"/>
                    <a:pt x="6" y="0"/>
                    <a:pt x="5" y="4"/>
                  </a:cubicBezTo>
                  <a:cubicBezTo>
                    <a:pt x="3" y="12"/>
                    <a:pt x="2" y="21"/>
                    <a:pt x="2" y="30"/>
                  </a:cubicBezTo>
                  <a:cubicBezTo>
                    <a:pt x="1" y="30"/>
                    <a:pt x="0" y="30"/>
                    <a:pt x="0" y="31"/>
                  </a:cubicBezTo>
                  <a:cubicBezTo>
                    <a:pt x="0" y="35"/>
                    <a:pt x="0" y="39"/>
                    <a:pt x="0" y="43"/>
                  </a:cubicBezTo>
                  <a:cubicBezTo>
                    <a:pt x="0" y="44"/>
                    <a:pt x="1"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29"/>
            <p:cNvSpPr/>
            <p:nvPr/>
          </p:nvSpPr>
          <p:spPr bwMode="auto">
            <a:xfrm>
              <a:off x="3868" y="3760"/>
              <a:ext cx="11" cy="6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0" y="3"/>
                  </a:cubicBezTo>
                  <a:cubicBezTo>
                    <a:pt x="0" y="12"/>
                    <a:pt x="0" y="20"/>
                    <a:pt x="0"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30"/>
            <p:cNvSpPr/>
            <p:nvPr/>
          </p:nvSpPr>
          <p:spPr bwMode="auto">
            <a:xfrm>
              <a:off x="3895" y="3753"/>
              <a:ext cx="26" cy="77"/>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31"/>
            <p:cNvSpPr/>
            <p:nvPr/>
          </p:nvSpPr>
          <p:spPr bwMode="auto">
            <a:xfrm>
              <a:off x="3926" y="3751"/>
              <a:ext cx="27" cy="98"/>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2"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32"/>
            <p:cNvSpPr/>
            <p:nvPr/>
          </p:nvSpPr>
          <p:spPr bwMode="auto">
            <a:xfrm>
              <a:off x="3845" y="3760"/>
              <a:ext cx="21" cy="87"/>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33"/>
            <p:cNvSpPr/>
            <p:nvPr/>
          </p:nvSpPr>
          <p:spPr bwMode="auto">
            <a:xfrm>
              <a:off x="3677" y="3764"/>
              <a:ext cx="23" cy="53"/>
            </a:xfrm>
            <a:custGeom>
              <a:avLst/>
              <a:gdLst>
                <a:gd name="T0" fmla="*/ 12 w 13"/>
                <a:gd name="T1" fmla="*/ 24 h 28"/>
                <a:gd name="T2" fmla="*/ 5 w 13"/>
                <a:gd name="T3" fmla="*/ 2 h 28"/>
                <a:gd name="T4" fmla="*/ 1 w 13"/>
                <a:gd name="T5" fmla="*/ 3 h 28"/>
                <a:gd name="T6" fmla="*/ 10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7" y="10"/>
                    <a:pt x="5" y="2"/>
                  </a:cubicBezTo>
                  <a:cubicBezTo>
                    <a:pt x="4" y="0"/>
                    <a:pt x="0" y="1"/>
                    <a:pt x="1" y="3"/>
                  </a:cubicBezTo>
                  <a:cubicBezTo>
                    <a:pt x="3" y="11"/>
                    <a:pt x="6" y="19"/>
                    <a:pt x="10" y="26"/>
                  </a:cubicBezTo>
                  <a:cubicBezTo>
                    <a:pt x="11"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34"/>
            <p:cNvSpPr/>
            <p:nvPr/>
          </p:nvSpPr>
          <p:spPr bwMode="auto">
            <a:xfrm>
              <a:off x="3632" y="3744"/>
              <a:ext cx="34" cy="82"/>
            </a:xfrm>
            <a:custGeom>
              <a:avLst/>
              <a:gdLst>
                <a:gd name="T0" fmla="*/ 16 w 19"/>
                <a:gd name="T1" fmla="*/ 37 h 44"/>
                <a:gd name="T2" fmla="*/ 12 w 19"/>
                <a:gd name="T3" fmla="*/ 7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7"/>
                  </a:cubicBezTo>
                  <a:cubicBezTo>
                    <a:pt x="14" y="3"/>
                    <a:pt x="8" y="0"/>
                    <a:pt x="7" y="4"/>
                  </a:cubicBezTo>
                  <a:cubicBezTo>
                    <a:pt x="0" y="17"/>
                    <a:pt x="3" y="28"/>
                    <a:pt x="11" y="40"/>
                  </a:cubicBezTo>
                  <a:cubicBezTo>
                    <a:pt x="13" y="44"/>
                    <a:pt x="19"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35"/>
            <p:cNvSpPr/>
            <p:nvPr/>
          </p:nvSpPr>
          <p:spPr bwMode="auto">
            <a:xfrm>
              <a:off x="3747" y="3768"/>
              <a:ext cx="18" cy="60"/>
            </a:xfrm>
            <a:custGeom>
              <a:avLst/>
              <a:gdLst>
                <a:gd name="T0" fmla="*/ 2 w 10"/>
                <a:gd name="T1" fmla="*/ 4 h 32"/>
                <a:gd name="T2" fmla="*/ 3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3" y="28"/>
                  </a:cubicBezTo>
                  <a:cubicBezTo>
                    <a:pt x="4" y="32"/>
                    <a:pt x="9" y="30"/>
                    <a:pt x="9" y="26"/>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36"/>
            <p:cNvSpPr/>
            <p:nvPr/>
          </p:nvSpPr>
          <p:spPr bwMode="auto">
            <a:xfrm>
              <a:off x="3967" y="3740"/>
              <a:ext cx="27" cy="94"/>
            </a:xfrm>
            <a:custGeom>
              <a:avLst/>
              <a:gdLst>
                <a:gd name="T0" fmla="*/ 11 w 15"/>
                <a:gd name="T1" fmla="*/ 28 h 50"/>
                <a:gd name="T2" fmla="*/ 14 w 15"/>
                <a:gd name="T3" fmla="*/ 7 h 50"/>
                <a:gd name="T4" fmla="*/ 7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3" y="17"/>
                  </a:cubicBezTo>
                  <a:cubicBezTo>
                    <a:pt x="0" y="27"/>
                    <a:pt x="0" y="36"/>
                    <a:pt x="5" y="46"/>
                  </a:cubicBezTo>
                  <a:cubicBezTo>
                    <a:pt x="7" y="50"/>
                    <a:pt x="13" y="47"/>
                    <a:pt x="11" y="42"/>
                  </a:cubicBezTo>
                  <a:cubicBezTo>
                    <a:pt x="10"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37"/>
            <p:cNvSpPr/>
            <p:nvPr/>
          </p:nvSpPr>
          <p:spPr bwMode="auto">
            <a:xfrm>
              <a:off x="4004" y="3766"/>
              <a:ext cx="15" cy="58"/>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638"/>
            <p:cNvSpPr/>
            <p:nvPr/>
          </p:nvSpPr>
          <p:spPr bwMode="auto">
            <a:xfrm>
              <a:off x="4015" y="3760"/>
              <a:ext cx="34" cy="96"/>
            </a:xfrm>
            <a:custGeom>
              <a:avLst/>
              <a:gdLst>
                <a:gd name="T0" fmla="*/ 18 w 19"/>
                <a:gd name="T1" fmla="*/ 44 h 51"/>
                <a:gd name="T2" fmla="*/ 12 w 19"/>
                <a:gd name="T3" fmla="*/ 12 h 51"/>
                <a:gd name="T4" fmla="*/ 12 w 19"/>
                <a:gd name="T5" fmla="*/ 12 h 51"/>
                <a:gd name="T6" fmla="*/ 12 w 19"/>
                <a:gd name="T7" fmla="*/ 4 h 51"/>
                <a:gd name="T8" fmla="*/ 8 w 19"/>
                <a:gd name="T9" fmla="*/ 4 h 51"/>
                <a:gd name="T10" fmla="*/ 8 w 19"/>
                <a:gd name="T11" fmla="*/ 11 h 51"/>
                <a:gd name="T12" fmla="*/ 7 w 19"/>
                <a:gd name="T13" fmla="*/ 12 h 51"/>
                <a:gd name="T14" fmla="*/ 6 w 19"/>
                <a:gd name="T15" fmla="*/ 20 h 51"/>
                <a:gd name="T16" fmla="*/ 5 w 19"/>
                <a:gd name="T17" fmla="*/ 21 h 51"/>
                <a:gd name="T18" fmla="*/ 1 w 19"/>
                <a:gd name="T19" fmla="*/ 37 h 51"/>
                <a:gd name="T20" fmla="*/ 2 w 19"/>
                <a:gd name="T21" fmla="*/ 38 h 51"/>
                <a:gd name="T22" fmla="*/ 6 w 19"/>
                <a:gd name="T23" fmla="*/ 23 h 51"/>
                <a:gd name="T24" fmla="*/ 10 w 19"/>
                <a:gd name="T25" fmla="*/ 47 h 51"/>
                <a:gd name="T26" fmla="*/ 18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8" y="44"/>
                  </a:moveTo>
                  <a:cubicBezTo>
                    <a:pt x="14" y="34"/>
                    <a:pt x="14" y="23"/>
                    <a:pt x="12" y="12"/>
                  </a:cubicBezTo>
                  <a:cubicBezTo>
                    <a:pt x="12" y="12"/>
                    <a:pt x="12" y="12"/>
                    <a:pt x="12" y="12"/>
                  </a:cubicBezTo>
                  <a:cubicBezTo>
                    <a:pt x="12" y="9"/>
                    <a:pt x="12" y="8"/>
                    <a:pt x="12" y="4"/>
                  </a:cubicBezTo>
                  <a:cubicBezTo>
                    <a:pt x="12" y="0"/>
                    <a:pt x="8" y="0"/>
                    <a:pt x="8" y="4"/>
                  </a:cubicBezTo>
                  <a:cubicBezTo>
                    <a:pt x="8" y="8"/>
                    <a:pt x="8" y="9"/>
                    <a:pt x="8" y="11"/>
                  </a:cubicBezTo>
                  <a:cubicBezTo>
                    <a:pt x="7" y="12"/>
                    <a:pt x="7" y="12"/>
                    <a:pt x="7" y="12"/>
                  </a:cubicBezTo>
                  <a:cubicBezTo>
                    <a:pt x="7" y="15"/>
                    <a:pt x="6" y="18"/>
                    <a:pt x="6" y="20"/>
                  </a:cubicBezTo>
                  <a:cubicBezTo>
                    <a:pt x="6" y="20"/>
                    <a:pt x="5" y="20"/>
                    <a:pt x="5" y="21"/>
                  </a:cubicBezTo>
                  <a:cubicBezTo>
                    <a:pt x="3" y="26"/>
                    <a:pt x="2" y="32"/>
                    <a:pt x="1" y="37"/>
                  </a:cubicBezTo>
                  <a:cubicBezTo>
                    <a:pt x="0" y="38"/>
                    <a:pt x="2" y="39"/>
                    <a:pt x="2" y="38"/>
                  </a:cubicBezTo>
                  <a:cubicBezTo>
                    <a:pt x="4" y="33"/>
                    <a:pt x="5" y="28"/>
                    <a:pt x="6" y="23"/>
                  </a:cubicBezTo>
                  <a:cubicBezTo>
                    <a:pt x="6" y="31"/>
                    <a:pt x="7" y="39"/>
                    <a:pt x="10" y="47"/>
                  </a:cubicBezTo>
                  <a:cubicBezTo>
                    <a:pt x="12" y="51"/>
                    <a:pt x="19"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39"/>
            <p:cNvSpPr/>
            <p:nvPr/>
          </p:nvSpPr>
          <p:spPr bwMode="auto">
            <a:xfrm>
              <a:off x="4059" y="3806"/>
              <a:ext cx="11"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40"/>
            <p:cNvSpPr/>
            <p:nvPr/>
          </p:nvSpPr>
          <p:spPr bwMode="auto">
            <a:xfrm>
              <a:off x="4072" y="3764"/>
              <a:ext cx="18" cy="77"/>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41"/>
            <p:cNvSpPr/>
            <p:nvPr/>
          </p:nvSpPr>
          <p:spPr bwMode="auto">
            <a:xfrm>
              <a:off x="4090" y="3759"/>
              <a:ext cx="28" cy="107"/>
            </a:xfrm>
            <a:custGeom>
              <a:avLst/>
              <a:gdLst>
                <a:gd name="T0" fmla="*/ 7 w 16"/>
                <a:gd name="T1" fmla="*/ 6 h 57"/>
                <a:gd name="T2" fmla="*/ 4 w 16"/>
                <a:gd name="T3" fmla="*/ 12 h 57"/>
                <a:gd name="T4" fmla="*/ 4 w 16"/>
                <a:gd name="T5" fmla="*/ 11 h 57"/>
                <a:gd name="T6" fmla="*/ 1 w 16"/>
                <a:gd name="T7" fmla="*/ 12 h 57"/>
                <a:gd name="T8" fmla="*/ 2 w 16"/>
                <a:gd name="T9" fmla="*/ 20 h 57"/>
                <a:gd name="T10" fmla="*/ 6 w 16"/>
                <a:gd name="T11" fmla="*/ 54 h 57"/>
                <a:gd name="T12" fmla="*/ 12 w 16"/>
                <a:gd name="T13" fmla="*/ 53 h 57"/>
                <a:gd name="T14" fmla="*/ 14 w 16"/>
                <a:gd name="T15" fmla="*/ 10 h 57"/>
                <a:gd name="T16" fmla="*/ 7 w 16"/>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6"/>
                  </a:moveTo>
                  <a:cubicBezTo>
                    <a:pt x="6" y="8"/>
                    <a:pt x="5" y="10"/>
                    <a:pt x="4" y="12"/>
                  </a:cubicBezTo>
                  <a:cubicBezTo>
                    <a:pt x="4" y="11"/>
                    <a:pt x="4" y="11"/>
                    <a:pt x="4" y="11"/>
                  </a:cubicBezTo>
                  <a:cubicBezTo>
                    <a:pt x="3" y="10"/>
                    <a:pt x="1" y="10"/>
                    <a:pt x="1" y="12"/>
                  </a:cubicBezTo>
                  <a:cubicBezTo>
                    <a:pt x="1" y="15"/>
                    <a:pt x="2" y="17"/>
                    <a:pt x="2" y="20"/>
                  </a:cubicBezTo>
                  <a:cubicBezTo>
                    <a:pt x="0" y="31"/>
                    <a:pt x="1" y="44"/>
                    <a:pt x="6" y="54"/>
                  </a:cubicBezTo>
                  <a:cubicBezTo>
                    <a:pt x="7" y="57"/>
                    <a:pt x="12" y="56"/>
                    <a:pt x="12" y="53"/>
                  </a:cubicBezTo>
                  <a:cubicBezTo>
                    <a:pt x="11" y="39"/>
                    <a:pt x="9" y="23"/>
                    <a:pt x="14" y="10"/>
                  </a:cubicBezTo>
                  <a:cubicBezTo>
                    <a:pt x="16"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42"/>
            <p:cNvSpPr/>
            <p:nvPr/>
          </p:nvSpPr>
          <p:spPr bwMode="auto">
            <a:xfrm>
              <a:off x="4054" y="3744"/>
              <a:ext cx="14" cy="69"/>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43"/>
            <p:cNvSpPr/>
            <p:nvPr/>
          </p:nvSpPr>
          <p:spPr bwMode="auto">
            <a:xfrm>
              <a:off x="4114" y="3759"/>
              <a:ext cx="27"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44"/>
            <p:cNvSpPr/>
            <p:nvPr/>
          </p:nvSpPr>
          <p:spPr bwMode="auto">
            <a:xfrm>
              <a:off x="4155" y="3791"/>
              <a:ext cx="14"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45"/>
            <p:cNvSpPr/>
            <p:nvPr/>
          </p:nvSpPr>
          <p:spPr bwMode="auto">
            <a:xfrm>
              <a:off x="4215" y="3738"/>
              <a:ext cx="25" cy="99"/>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3"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46"/>
            <p:cNvSpPr/>
            <p:nvPr/>
          </p:nvSpPr>
          <p:spPr bwMode="auto">
            <a:xfrm>
              <a:off x="4246" y="3738"/>
              <a:ext cx="28" cy="8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647"/>
            <p:cNvSpPr/>
            <p:nvPr/>
          </p:nvSpPr>
          <p:spPr bwMode="auto">
            <a:xfrm>
              <a:off x="4279" y="3753"/>
              <a:ext cx="14" cy="83"/>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3"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648"/>
            <p:cNvSpPr/>
            <p:nvPr/>
          </p:nvSpPr>
          <p:spPr bwMode="auto">
            <a:xfrm>
              <a:off x="4318" y="3730"/>
              <a:ext cx="32" cy="92"/>
            </a:xfrm>
            <a:custGeom>
              <a:avLst/>
              <a:gdLst>
                <a:gd name="T0" fmla="*/ 18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2 w 18"/>
                <a:gd name="T21" fmla="*/ 44 h 49"/>
                <a:gd name="T22" fmla="*/ 8 w 18"/>
                <a:gd name="T23" fmla="*/ 43 h 49"/>
                <a:gd name="T24" fmla="*/ 8 w 18"/>
                <a:gd name="T25" fmla="*/ 43 h 49"/>
                <a:gd name="T26" fmla="*/ 8 w 18"/>
                <a:gd name="T27" fmla="*/ 45 h 49"/>
                <a:gd name="T28" fmla="*/ 13 w 18"/>
                <a:gd name="T29" fmla="*/ 47 h 49"/>
                <a:gd name="T30" fmla="*/ 18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2" y="21"/>
                    <a:pt x="1" y="30"/>
                  </a:cubicBezTo>
                  <a:cubicBezTo>
                    <a:pt x="1" y="30"/>
                    <a:pt x="0" y="30"/>
                    <a:pt x="0" y="31"/>
                  </a:cubicBezTo>
                  <a:cubicBezTo>
                    <a:pt x="0" y="35"/>
                    <a:pt x="0" y="39"/>
                    <a:pt x="0" y="43"/>
                  </a:cubicBezTo>
                  <a:cubicBezTo>
                    <a:pt x="0" y="44"/>
                    <a:pt x="1" y="44"/>
                    <a:pt x="2"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49"/>
            <p:cNvSpPr/>
            <p:nvPr/>
          </p:nvSpPr>
          <p:spPr bwMode="auto">
            <a:xfrm>
              <a:off x="4384" y="3760"/>
              <a:ext cx="9" cy="6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650"/>
            <p:cNvSpPr/>
            <p:nvPr/>
          </p:nvSpPr>
          <p:spPr bwMode="auto">
            <a:xfrm>
              <a:off x="4410" y="3753"/>
              <a:ext cx="25"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3"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51"/>
            <p:cNvSpPr/>
            <p:nvPr/>
          </p:nvSpPr>
          <p:spPr bwMode="auto">
            <a:xfrm>
              <a:off x="4441" y="3751"/>
              <a:ext cx="28" cy="98"/>
            </a:xfrm>
            <a:custGeom>
              <a:avLst/>
              <a:gdLst>
                <a:gd name="T0" fmla="*/ 8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8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8"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52"/>
            <p:cNvSpPr/>
            <p:nvPr/>
          </p:nvSpPr>
          <p:spPr bwMode="auto">
            <a:xfrm>
              <a:off x="4361" y="3760"/>
              <a:ext cx="21" cy="87"/>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53"/>
            <p:cNvSpPr/>
            <p:nvPr/>
          </p:nvSpPr>
          <p:spPr bwMode="auto">
            <a:xfrm>
              <a:off x="4192" y="3764"/>
              <a:ext cx="23" cy="53"/>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654"/>
            <p:cNvSpPr/>
            <p:nvPr/>
          </p:nvSpPr>
          <p:spPr bwMode="auto">
            <a:xfrm>
              <a:off x="4148"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55"/>
            <p:cNvSpPr/>
            <p:nvPr/>
          </p:nvSpPr>
          <p:spPr bwMode="auto">
            <a:xfrm>
              <a:off x="4263" y="3768"/>
              <a:ext cx="18" cy="60"/>
            </a:xfrm>
            <a:custGeom>
              <a:avLst/>
              <a:gdLst>
                <a:gd name="T0" fmla="*/ 2 w 10"/>
                <a:gd name="T1" fmla="*/ 4 h 32"/>
                <a:gd name="T2" fmla="*/ 2 w 10"/>
                <a:gd name="T3" fmla="*/ 28 h 32"/>
                <a:gd name="T4" fmla="*/ 8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8" y="26"/>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56"/>
            <p:cNvSpPr/>
            <p:nvPr/>
          </p:nvSpPr>
          <p:spPr bwMode="auto">
            <a:xfrm>
              <a:off x="4483" y="3740"/>
              <a:ext cx="27" cy="94"/>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5" y="46"/>
                  </a:cubicBezTo>
                  <a:cubicBezTo>
                    <a:pt x="7" y="50"/>
                    <a:pt x="13" y="47"/>
                    <a:pt x="11" y="42"/>
                  </a:cubicBezTo>
                  <a:cubicBezTo>
                    <a:pt x="9" y="39"/>
                    <a:pt x="8" y="35"/>
                    <a:pt x="8" y="31"/>
                  </a:cubicBezTo>
                  <a:cubicBezTo>
                    <a:pt x="9"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57"/>
            <p:cNvSpPr/>
            <p:nvPr/>
          </p:nvSpPr>
          <p:spPr bwMode="auto">
            <a:xfrm>
              <a:off x="4520" y="3766"/>
              <a:ext cx="14" cy="58"/>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2" y="12"/>
                    <a:pt x="2"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58"/>
            <p:cNvSpPr/>
            <p:nvPr/>
          </p:nvSpPr>
          <p:spPr bwMode="auto">
            <a:xfrm>
              <a:off x="4531" y="3760"/>
              <a:ext cx="34" cy="96"/>
            </a:xfrm>
            <a:custGeom>
              <a:avLst/>
              <a:gdLst>
                <a:gd name="T0" fmla="*/ 17 w 19"/>
                <a:gd name="T1" fmla="*/ 44 h 51"/>
                <a:gd name="T2" fmla="*/ 12 w 19"/>
                <a:gd name="T3" fmla="*/ 12 h 51"/>
                <a:gd name="T4" fmla="*/ 12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2"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3"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59"/>
            <p:cNvSpPr/>
            <p:nvPr/>
          </p:nvSpPr>
          <p:spPr bwMode="auto">
            <a:xfrm>
              <a:off x="4575" y="3806"/>
              <a:ext cx="11" cy="52"/>
            </a:xfrm>
            <a:custGeom>
              <a:avLst/>
              <a:gdLst>
                <a:gd name="T0" fmla="*/ 5 w 6"/>
                <a:gd name="T1" fmla="*/ 3 h 28"/>
                <a:gd name="T2" fmla="*/ 0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0"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60"/>
            <p:cNvSpPr/>
            <p:nvPr/>
          </p:nvSpPr>
          <p:spPr bwMode="auto">
            <a:xfrm>
              <a:off x="4588" y="3764"/>
              <a:ext cx="17" cy="77"/>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61"/>
            <p:cNvSpPr/>
            <p:nvPr/>
          </p:nvSpPr>
          <p:spPr bwMode="auto">
            <a:xfrm>
              <a:off x="4604" y="3759"/>
              <a:ext cx="30" cy="107"/>
            </a:xfrm>
            <a:custGeom>
              <a:avLst/>
              <a:gdLst>
                <a:gd name="T0" fmla="*/ 7 w 17"/>
                <a:gd name="T1" fmla="*/ 6 h 57"/>
                <a:gd name="T2" fmla="*/ 5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5"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62"/>
            <p:cNvSpPr/>
            <p:nvPr/>
          </p:nvSpPr>
          <p:spPr bwMode="auto">
            <a:xfrm>
              <a:off x="4570" y="3744"/>
              <a:ext cx="14" cy="69"/>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3"/>
            <p:cNvSpPr/>
            <p:nvPr/>
          </p:nvSpPr>
          <p:spPr bwMode="auto">
            <a:xfrm>
              <a:off x="4630" y="3759"/>
              <a:ext cx="27" cy="75"/>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6"/>
                    <a:pt x="0" y="27"/>
                    <a:pt x="3" y="37"/>
                  </a:cubicBezTo>
                  <a:cubicBezTo>
                    <a:pt x="4" y="40"/>
                    <a:pt x="10" y="40"/>
                    <a:pt x="9" y="36"/>
                  </a:cubicBezTo>
                  <a:cubicBezTo>
                    <a:pt x="9" y="28"/>
                    <a:pt x="9" y="18"/>
                    <a:pt x="12" y="10"/>
                  </a:cubicBezTo>
                  <a:cubicBezTo>
                    <a:pt x="15" y="5"/>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4"/>
            <p:cNvSpPr/>
            <p:nvPr/>
          </p:nvSpPr>
          <p:spPr bwMode="auto">
            <a:xfrm>
              <a:off x="4671" y="3791"/>
              <a:ext cx="14"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65"/>
            <p:cNvSpPr/>
            <p:nvPr/>
          </p:nvSpPr>
          <p:spPr bwMode="auto">
            <a:xfrm>
              <a:off x="4731" y="3738"/>
              <a:ext cx="23" cy="99"/>
            </a:xfrm>
            <a:custGeom>
              <a:avLst/>
              <a:gdLst>
                <a:gd name="T0" fmla="*/ 10 w 13"/>
                <a:gd name="T1" fmla="*/ 2 h 53"/>
                <a:gd name="T2" fmla="*/ 5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6" y="15"/>
                    <a:pt x="5" y="22"/>
                  </a:cubicBezTo>
                  <a:cubicBezTo>
                    <a:pt x="2"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6"/>
            <p:cNvSpPr/>
            <p:nvPr/>
          </p:nvSpPr>
          <p:spPr bwMode="auto">
            <a:xfrm>
              <a:off x="4760" y="3738"/>
              <a:ext cx="30" cy="8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67"/>
            <p:cNvSpPr/>
            <p:nvPr/>
          </p:nvSpPr>
          <p:spPr bwMode="auto">
            <a:xfrm>
              <a:off x="4795" y="3753"/>
              <a:ext cx="12" cy="83"/>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2" y="37"/>
                    <a:pt x="2"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68"/>
            <p:cNvSpPr/>
            <p:nvPr/>
          </p:nvSpPr>
          <p:spPr bwMode="auto">
            <a:xfrm>
              <a:off x="4832" y="3730"/>
              <a:ext cx="34" cy="92"/>
            </a:xfrm>
            <a:custGeom>
              <a:avLst/>
              <a:gdLst>
                <a:gd name="T0" fmla="*/ 18 w 19"/>
                <a:gd name="T1" fmla="*/ 45 h 49"/>
                <a:gd name="T2" fmla="*/ 17 w 19"/>
                <a:gd name="T3" fmla="*/ 18 h 49"/>
                <a:gd name="T4" fmla="*/ 11 w 19"/>
                <a:gd name="T5" fmla="*/ 16 h 49"/>
                <a:gd name="T6" fmla="*/ 11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1" y="16"/>
                  </a:cubicBezTo>
                  <a:cubicBezTo>
                    <a:pt x="11" y="16"/>
                    <a:pt x="11" y="16"/>
                    <a:pt x="11"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69"/>
            <p:cNvSpPr/>
            <p:nvPr/>
          </p:nvSpPr>
          <p:spPr bwMode="auto">
            <a:xfrm>
              <a:off x="4898" y="3760"/>
              <a:ext cx="11" cy="6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6"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670"/>
            <p:cNvSpPr/>
            <p:nvPr/>
          </p:nvSpPr>
          <p:spPr bwMode="auto">
            <a:xfrm>
              <a:off x="4926" y="3753"/>
              <a:ext cx="25" cy="77"/>
            </a:xfrm>
            <a:custGeom>
              <a:avLst/>
              <a:gdLst>
                <a:gd name="T0" fmla="*/ 7 w 14"/>
                <a:gd name="T1" fmla="*/ 6 h 41"/>
                <a:gd name="T2" fmla="*/ 7 w 14"/>
                <a:gd name="T3" fmla="*/ 4 h 41"/>
                <a:gd name="T4" fmla="*/ 1 w 14"/>
                <a:gd name="T5" fmla="*/ 5 h 41"/>
                <a:gd name="T6" fmla="*/ 3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71"/>
            <p:cNvSpPr/>
            <p:nvPr/>
          </p:nvSpPr>
          <p:spPr bwMode="auto">
            <a:xfrm>
              <a:off x="4956" y="3751"/>
              <a:ext cx="27" cy="98"/>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5" y="11"/>
                    <a:pt x="2" y="12"/>
                    <a:pt x="2" y="14"/>
                  </a:cubicBezTo>
                  <a:cubicBezTo>
                    <a:pt x="2" y="17"/>
                    <a:pt x="3" y="21"/>
                    <a:pt x="1" y="23"/>
                  </a:cubicBezTo>
                  <a:cubicBezTo>
                    <a:pt x="0" y="25"/>
                    <a:pt x="2" y="26"/>
                    <a:pt x="4" y="25"/>
                  </a:cubicBezTo>
                  <a:cubicBezTo>
                    <a:pt x="3" y="33"/>
                    <a:pt x="3"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72"/>
            <p:cNvSpPr/>
            <p:nvPr/>
          </p:nvSpPr>
          <p:spPr bwMode="auto">
            <a:xfrm>
              <a:off x="4877" y="3760"/>
              <a:ext cx="21" cy="87"/>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0" y="33"/>
                    <a:pt x="10" y="28"/>
                  </a:cubicBezTo>
                  <a:cubicBezTo>
                    <a:pt x="10" y="28"/>
                    <a:pt x="11" y="28"/>
                    <a:pt x="11" y="27"/>
                  </a:cubicBezTo>
                  <a:cubicBezTo>
                    <a:pt x="11" y="25"/>
                    <a:pt x="11"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73"/>
            <p:cNvSpPr/>
            <p:nvPr/>
          </p:nvSpPr>
          <p:spPr bwMode="auto">
            <a:xfrm>
              <a:off x="4708" y="3764"/>
              <a:ext cx="21" cy="53"/>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674"/>
            <p:cNvSpPr/>
            <p:nvPr/>
          </p:nvSpPr>
          <p:spPr bwMode="auto">
            <a:xfrm>
              <a:off x="4664" y="3744"/>
              <a:ext cx="32" cy="82"/>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75"/>
            <p:cNvSpPr/>
            <p:nvPr/>
          </p:nvSpPr>
          <p:spPr bwMode="auto">
            <a:xfrm>
              <a:off x="4777" y="3768"/>
              <a:ext cx="18" cy="60"/>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10"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76"/>
            <p:cNvSpPr/>
            <p:nvPr/>
          </p:nvSpPr>
          <p:spPr bwMode="auto">
            <a:xfrm>
              <a:off x="4999" y="3740"/>
              <a:ext cx="25" cy="94"/>
            </a:xfrm>
            <a:custGeom>
              <a:avLst/>
              <a:gdLst>
                <a:gd name="T0" fmla="*/ 10 w 14"/>
                <a:gd name="T1" fmla="*/ 28 h 50"/>
                <a:gd name="T2" fmla="*/ 13 w 14"/>
                <a:gd name="T3" fmla="*/ 7 h 50"/>
                <a:gd name="T4" fmla="*/ 6 w 14"/>
                <a:gd name="T5" fmla="*/ 5 h 50"/>
                <a:gd name="T6" fmla="*/ 4 w 14"/>
                <a:gd name="T7" fmla="*/ 16 h 50"/>
                <a:gd name="T8" fmla="*/ 3 w 14"/>
                <a:gd name="T9" fmla="*/ 17 h 50"/>
                <a:gd name="T10" fmla="*/ 4 w 14"/>
                <a:gd name="T11" fmla="*/ 46 h 50"/>
                <a:gd name="T12" fmla="*/ 11 w 14"/>
                <a:gd name="T13" fmla="*/ 42 h 50"/>
                <a:gd name="T14" fmla="*/ 8 w 14"/>
                <a:gd name="T15" fmla="*/ 31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1"/>
                    <a:pt x="11" y="13"/>
                    <a:pt x="13" y="7"/>
                  </a:cubicBezTo>
                  <a:cubicBezTo>
                    <a:pt x="14" y="2"/>
                    <a:pt x="7" y="0"/>
                    <a:pt x="6" y="5"/>
                  </a:cubicBezTo>
                  <a:cubicBezTo>
                    <a:pt x="5" y="8"/>
                    <a:pt x="4" y="12"/>
                    <a:pt x="4" y="16"/>
                  </a:cubicBezTo>
                  <a:cubicBezTo>
                    <a:pt x="3"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77"/>
            <p:cNvSpPr/>
            <p:nvPr/>
          </p:nvSpPr>
          <p:spPr bwMode="auto">
            <a:xfrm>
              <a:off x="5034" y="3766"/>
              <a:ext cx="15" cy="58"/>
            </a:xfrm>
            <a:custGeom>
              <a:avLst/>
              <a:gdLst>
                <a:gd name="T0" fmla="*/ 6 w 8"/>
                <a:gd name="T1" fmla="*/ 3 h 31"/>
                <a:gd name="T2" fmla="*/ 1 w 8"/>
                <a:gd name="T3" fmla="*/ 4 h 31"/>
                <a:gd name="T4" fmla="*/ 4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4"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78"/>
            <p:cNvSpPr/>
            <p:nvPr/>
          </p:nvSpPr>
          <p:spPr bwMode="auto">
            <a:xfrm>
              <a:off x="5045" y="3760"/>
              <a:ext cx="35" cy="96"/>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5"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3"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679"/>
            <p:cNvSpPr/>
            <p:nvPr/>
          </p:nvSpPr>
          <p:spPr bwMode="auto">
            <a:xfrm>
              <a:off x="5089" y="3806"/>
              <a:ext cx="11" cy="52"/>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80"/>
            <p:cNvSpPr/>
            <p:nvPr/>
          </p:nvSpPr>
          <p:spPr bwMode="auto">
            <a:xfrm>
              <a:off x="5102" y="3764"/>
              <a:ext cx="17" cy="77"/>
            </a:xfrm>
            <a:custGeom>
              <a:avLst/>
              <a:gdLst>
                <a:gd name="T0" fmla="*/ 3 w 10"/>
                <a:gd name="T1" fmla="*/ 4 h 41"/>
                <a:gd name="T2" fmla="*/ 0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81"/>
            <p:cNvSpPr/>
            <p:nvPr/>
          </p:nvSpPr>
          <p:spPr bwMode="auto">
            <a:xfrm>
              <a:off x="5119" y="3759"/>
              <a:ext cx="31" cy="107"/>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82"/>
            <p:cNvSpPr/>
            <p:nvPr/>
          </p:nvSpPr>
          <p:spPr bwMode="auto">
            <a:xfrm>
              <a:off x="5084" y="3744"/>
              <a:ext cx="14" cy="69"/>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83"/>
            <p:cNvSpPr/>
            <p:nvPr/>
          </p:nvSpPr>
          <p:spPr bwMode="auto">
            <a:xfrm>
              <a:off x="5144" y="3759"/>
              <a:ext cx="27"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84"/>
            <p:cNvSpPr/>
            <p:nvPr/>
          </p:nvSpPr>
          <p:spPr bwMode="auto">
            <a:xfrm>
              <a:off x="5185" y="3791"/>
              <a:ext cx="14" cy="58"/>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86"/>
            <p:cNvSpPr/>
            <p:nvPr/>
          </p:nvSpPr>
          <p:spPr bwMode="auto">
            <a:xfrm>
              <a:off x="-14" y="3783"/>
              <a:ext cx="5236" cy="53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85"/>
            <p:cNvSpPr/>
            <p:nvPr/>
          </p:nvSpPr>
          <p:spPr bwMode="auto">
            <a:xfrm>
              <a:off x="-35" y="4293"/>
              <a:ext cx="5293" cy="106"/>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94" name="标题 1"/>
          <p:cNvSpPr txBox="1"/>
          <p:nvPr/>
        </p:nvSpPr>
        <p:spPr>
          <a:xfrm>
            <a:off x="1055498" y="421743"/>
            <a:ext cx="10085849" cy="5891971"/>
          </a:xfrm>
          <a:prstGeom prst="rect">
            <a:avLst/>
          </a:prstGeom>
          <a:blipFill>
            <a:blip r:embed="rId1"/>
            <a:tile tx="0" ty="0" sx="100000" sy="100000" flip="none" algn="tl"/>
          </a:blipFill>
          <a:ln>
            <a:solidFill>
              <a:schemeClr val="accent1">
                <a:lumMod val="20000"/>
                <a:lumOff val="80000"/>
              </a:schemeClr>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500"/>
              </a:lnSpc>
            </a:pPr>
            <a:r>
              <a:rPr lang="zh-CN" altLang="zh-CN" sz="2000" dirty="0">
                <a:latin typeface="方正少儿_GBK" panose="03000509000000000000" pitchFamily="65" charset="-122"/>
                <a:ea typeface="方正少儿_GBK" panose="03000509000000000000" pitchFamily="65" charset="-122"/>
              </a:rPr>
              <a:t>以上几位幼教先驱对幼儿园课程的定义和解释表明，我国幼教理论界从一开始就是把幼儿的经验、幼儿的活动、幼儿的生活视为课程关注的重点。</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今天的理解</a:t>
            </a:r>
            <a:endParaRPr lang="zh-CN" altLang="zh-CN" sz="2000" dirty="0">
              <a:latin typeface="方正少儿_GBK" panose="03000509000000000000" pitchFamily="65" charset="-122"/>
              <a:ea typeface="方正少儿_GBK" panose="03000509000000000000" pitchFamily="65" charset="-122"/>
            </a:endParaRPr>
          </a:p>
          <a:p>
            <a:pPr>
              <a:lnSpc>
                <a:spcPts val="3000"/>
              </a:lnSpc>
            </a:pPr>
            <a:r>
              <a:rPr lang="en-US" altLang="zh-CN" sz="2000" dirty="0">
                <a:latin typeface="方正少儿_GBK" panose="03000509000000000000" pitchFamily="65" charset="-122"/>
                <a:ea typeface="方正少儿_GBK" panose="03000509000000000000" pitchFamily="65" charset="-122"/>
              </a:rPr>
              <a:t>   </a:t>
            </a:r>
            <a:r>
              <a:rPr lang="zh-CN" altLang="zh-CN" sz="2000" dirty="0">
                <a:latin typeface="方正少儿_GBK" panose="03000509000000000000" pitchFamily="65" charset="-122"/>
                <a:ea typeface="方正少儿_GBK" panose="03000509000000000000" pitchFamily="65" charset="-122"/>
              </a:rPr>
              <a:t>幼儿园课程是实现幼儿园教育目的的手段，是帮助幼儿获得有益的学习经验，促进其身心全面和谐发展的各种活动的总和。</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幼儿园课程的性质和特点</a:t>
            </a:r>
            <a:endParaRPr lang="zh-CN" altLang="zh-CN" sz="2000" dirty="0">
              <a:latin typeface="方正少儿_GBK" panose="03000509000000000000" pitchFamily="65" charset="-122"/>
              <a:ea typeface="方正少儿_GBK" panose="03000509000000000000" pitchFamily="65" charset="-122"/>
            </a:endParaRPr>
          </a:p>
          <a:p>
            <a:pPr>
              <a:lnSpc>
                <a:spcPts val="3000"/>
              </a:lnSpc>
            </a:pPr>
            <a:r>
              <a:rPr lang="zh-CN" altLang="zh-CN" sz="2000" dirty="0">
                <a:latin typeface="方正少儿_GBK" panose="03000509000000000000" pitchFamily="65" charset="-122"/>
                <a:ea typeface="方正少儿_GBK" panose="03000509000000000000" pitchFamily="65" charset="-122"/>
              </a:rPr>
              <a:t>幼儿园课程的性质和特点，是由幼儿身心发展的规律、特点以及幼儿教育的性质决定的。了解幼儿园课程的本质属性和特点，有利于我们把握幼儿园课程的大方向。</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幼儿园课程的性质</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基础性（</a:t>
            </a:r>
            <a:r>
              <a:rPr lang="en-US" altLang="zh-CN" sz="2000" dirty="0">
                <a:latin typeface="方正少儿_GBK" panose="03000509000000000000" pitchFamily="65" charset="-122"/>
                <a:ea typeface="方正少儿_GBK" panose="03000509000000000000" pitchFamily="65" charset="-122"/>
              </a:rPr>
              <a:t>2</a:t>
            </a:r>
            <a:r>
              <a:rPr lang="zh-CN" altLang="zh-CN" sz="2000" dirty="0">
                <a:latin typeface="方正少儿_GBK" panose="03000509000000000000" pitchFamily="65" charset="-122"/>
                <a:ea typeface="方正少儿_GBK" panose="03000509000000000000" pitchFamily="65" charset="-122"/>
              </a:rPr>
              <a:t>）非义务性（</a:t>
            </a:r>
            <a:r>
              <a:rPr lang="en-US" altLang="zh-CN" sz="2000" dirty="0">
                <a:latin typeface="方正少儿_GBK" panose="03000509000000000000" pitchFamily="65" charset="-122"/>
                <a:ea typeface="方正少儿_GBK" panose="03000509000000000000" pitchFamily="65" charset="-122"/>
              </a:rPr>
              <a:t>3</a:t>
            </a:r>
            <a:r>
              <a:rPr lang="zh-CN" altLang="zh-CN" sz="2000" dirty="0">
                <a:latin typeface="方正少儿_GBK" panose="03000509000000000000" pitchFamily="65" charset="-122"/>
                <a:ea typeface="方正少儿_GBK" panose="03000509000000000000" pitchFamily="65" charset="-122"/>
              </a:rPr>
              <a:t>）发展性</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幼儿园课程的主要特点</a:t>
            </a:r>
            <a:endParaRPr lang="zh-CN" altLang="zh-CN" sz="2000" dirty="0">
              <a:latin typeface="方正少儿_GBK" panose="03000509000000000000" pitchFamily="65" charset="-122"/>
              <a:ea typeface="方正少儿_GBK" panose="03000509000000000000" pitchFamily="65" charset="-122"/>
            </a:endParaRPr>
          </a:p>
          <a:p>
            <a:pPr lvl="0">
              <a:lnSpc>
                <a:spcPts val="3000"/>
              </a:lnSpc>
            </a:pPr>
            <a:r>
              <a:rPr lang="zh-CN" altLang="zh-CN" sz="2000" dirty="0">
                <a:latin typeface="方正少儿_GBK" panose="03000509000000000000" pitchFamily="65" charset="-122"/>
                <a:ea typeface="方正少儿_GBK" panose="03000509000000000000" pitchFamily="65" charset="-122"/>
              </a:rPr>
              <a:t>启蒙性（</a:t>
            </a:r>
            <a:r>
              <a:rPr lang="en-US" altLang="zh-CN" sz="2000" dirty="0">
                <a:latin typeface="方正少儿_GBK" panose="03000509000000000000" pitchFamily="65" charset="-122"/>
                <a:ea typeface="方正少儿_GBK" panose="03000509000000000000" pitchFamily="65" charset="-122"/>
              </a:rPr>
              <a:t>2</a:t>
            </a:r>
            <a:r>
              <a:rPr lang="zh-CN" altLang="zh-CN" sz="2000" dirty="0">
                <a:latin typeface="方正少儿_GBK" panose="03000509000000000000" pitchFamily="65" charset="-122"/>
                <a:ea typeface="方正少儿_GBK" panose="03000509000000000000" pitchFamily="65" charset="-122"/>
              </a:rPr>
              <a:t>）生活化（</a:t>
            </a:r>
            <a:r>
              <a:rPr lang="en-US" altLang="zh-CN" sz="2000" dirty="0">
                <a:latin typeface="方正少儿_GBK" panose="03000509000000000000" pitchFamily="65" charset="-122"/>
                <a:ea typeface="方正少儿_GBK" panose="03000509000000000000" pitchFamily="65" charset="-122"/>
              </a:rPr>
              <a:t>3</a:t>
            </a:r>
            <a:r>
              <a:rPr lang="zh-CN" altLang="zh-CN" sz="2000" dirty="0">
                <a:latin typeface="方正少儿_GBK" panose="03000509000000000000" pitchFamily="65" charset="-122"/>
                <a:ea typeface="方正少儿_GBK" panose="03000509000000000000" pitchFamily="65" charset="-122"/>
              </a:rPr>
              <a:t>）游戏性（</a:t>
            </a:r>
            <a:r>
              <a:rPr lang="en-US" altLang="zh-CN" sz="2000" dirty="0">
                <a:latin typeface="方正少儿_GBK" panose="03000509000000000000" pitchFamily="65" charset="-122"/>
                <a:ea typeface="方正少儿_GBK" panose="03000509000000000000" pitchFamily="65" charset="-122"/>
              </a:rPr>
              <a:t>4</a:t>
            </a:r>
            <a:r>
              <a:rPr lang="zh-CN" altLang="zh-CN" sz="2000" dirty="0">
                <a:latin typeface="方正少儿_GBK" panose="03000509000000000000" pitchFamily="65" charset="-122"/>
                <a:ea typeface="方正少儿_GBK" panose="03000509000000000000" pitchFamily="65" charset="-122"/>
              </a:rPr>
              <a:t>）活动性和直接经验性（</a:t>
            </a:r>
            <a:r>
              <a:rPr lang="en-US" altLang="zh-CN" sz="2000" dirty="0">
                <a:latin typeface="方正少儿_GBK" panose="03000509000000000000" pitchFamily="65" charset="-122"/>
                <a:ea typeface="方正少儿_GBK" panose="03000509000000000000" pitchFamily="65" charset="-122"/>
              </a:rPr>
              <a:t>5</a:t>
            </a:r>
            <a:r>
              <a:rPr lang="zh-CN" altLang="zh-CN" sz="2000" dirty="0">
                <a:latin typeface="方正少儿_GBK" panose="03000509000000000000" pitchFamily="65" charset="-122"/>
                <a:ea typeface="方正少儿_GBK" panose="03000509000000000000" pitchFamily="65" charset="-122"/>
              </a:rPr>
              <a:t>）潜在</a:t>
            </a:r>
            <a:r>
              <a:rPr lang="zh-CN" altLang="zh-CN" sz="2000" dirty="0" smtClean="0">
                <a:latin typeface="方正少儿_GBK" panose="03000509000000000000" pitchFamily="65" charset="-122"/>
                <a:ea typeface="方正少儿_GBK" panose="03000509000000000000" pitchFamily="65" charset="-122"/>
              </a:rPr>
              <a:t>性</a:t>
            </a:r>
            <a:endParaRPr lang="zh-CN" altLang="zh-CN" sz="6000" dirty="0"/>
          </a:p>
          <a:p>
            <a:pPr>
              <a:lnSpc>
                <a:spcPts val="3500"/>
              </a:lnSpc>
            </a:pPr>
            <a:r>
              <a:rPr lang="zh-CN" altLang="zh-CN" sz="2000" dirty="0" smtClean="0">
                <a:solidFill>
                  <a:srgbClr val="2E2E2E"/>
                </a:solidFill>
                <a:latin typeface="方正超粗黑_GBK" panose="03000509000000000000" pitchFamily="65" charset="-122"/>
                <a:ea typeface="方正超粗黑_GBK" panose="03000509000000000000" pitchFamily="65" charset="-122"/>
              </a:rPr>
              <a:t>幼</a:t>
            </a:r>
            <a:r>
              <a:rPr lang="zh-CN" altLang="zh-CN" sz="2000" dirty="0">
                <a:solidFill>
                  <a:srgbClr val="2E2E2E"/>
                </a:solidFill>
                <a:latin typeface="方正超粗黑_GBK" panose="03000509000000000000" pitchFamily="65" charset="-122"/>
                <a:ea typeface="方正超粗黑_GBK" panose="03000509000000000000" pitchFamily="65" charset="-122"/>
              </a:rPr>
              <a:t>儿园课程与其他各级各类课程相比：相同点：关注社会文化和知识性质，不同点：更为注重儿童发展。幼儿园课程在儿童早期更多采用的是具体的材料和活动，课程较多地是采用活动而不是上课的形式加以组织。</a:t>
            </a:r>
            <a:endParaRPr lang="zh-CN" altLang="zh-CN" sz="2000" dirty="0">
              <a:solidFill>
                <a:srgbClr val="2E2E2E"/>
              </a:solidFill>
              <a:latin typeface="方正超粗黑_GBK" panose="03000509000000000000" pitchFamily="65" charset="-122"/>
              <a:ea typeface="方正超粗黑_GBK" panose="03000509000000000000" pitchFamily="65" charset="-122"/>
            </a:endParaRPr>
          </a:p>
          <a:p>
            <a:pPr algn="ctr"/>
            <a:endParaRPr lang="zh-CN" altLang="en-US" sz="6000" b="1" dirty="0">
              <a:solidFill>
                <a:schemeClr val="accent5">
                  <a:lumMod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plus(in)">
                                      <p:cBhvr>
                                        <p:cTn id="7" dur="2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0" animBg="1"/>
      <p:bldP spid="69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椭圆 1039"/>
          <p:cNvSpPr/>
          <p:nvPr/>
        </p:nvSpPr>
        <p:spPr>
          <a:xfrm>
            <a:off x="838200" y="296376"/>
            <a:ext cx="4766736" cy="868395"/>
          </a:xfrm>
          <a:prstGeom prst="ellipse">
            <a:avLst/>
          </a:prstGeom>
          <a:solidFill>
            <a:srgbClr val="F05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椭圆 1029"/>
          <p:cNvSpPr/>
          <p:nvPr/>
        </p:nvSpPr>
        <p:spPr>
          <a:xfrm>
            <a:off x="2377866" y="3398752"/>
            <a:ext cx="1281593" cy="1281592"/>
          </a:xfrm>
          <a:prstGeom prst="ellipse">
            <a:avLst/>
          </a:prstGeom>
          <a:solidFill>
            <a:srgbClr val="A3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p:cNvSpPr/>
          <p:nvPr/>
        </p:nvSpPr>
        <p:spPr>
          <a:xfrm>
            <a:off x="925707" y="1295287"/>
            <a:ext cx="9682611" cy="3979592"/>
          </a:xfrm>
          <a:prstGeom prst="ellipse">
            <a:avLst/>
          </a:prstGeom>
          <a:solidFill>
            <a:srgbClr val="8EC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图片 1040"/>
          <p:cNvPicPr>
            <a:picLocks noChangeAspect="1"/>
          </p:cNvPicPr>
          <p:nvPr/>
        </p:nvPicPr>
        <p:blipFill>
          <a:blip r:embed="rId1"/>
          <a:stretch>
            <a:fillRect/>
          </a:stretch>
        </p:blipFill>
        <p:spPr>
          <a:xfrm>
            <a:off x="119696" y="4185838"/>
            <a:ext cx="1612021" cy="2178082"/>
          </a:xfrm>
          <a:prstGeom prst="rect">
            <a:avLst/>
          </a:prstGeom>
        </p:spPr>
      </p:pic>
      <p:pic>
        <p:nvPicPr>
          <p:cNvPr id="1042" name="图片 1041"/>
          <p:cNvPicPr>
            <a:picLocks noChangeAspect="1"/>
          </p:cNvPicPr>
          <p:nvPr/>
        </p:nvPicPr>
        <p:blipFill>
          <a:blip r:embed="rId2"/>
          <a:stretch>
            <a:fillRect/>
          </a:stretch>
        </p:blipFill>
        <p:spPr>
          <a:xfrm>
            <a:off x="529648" y="254752"/>
            <a:ext cx="1367493" cy="1502369"/>
          </a:xfrm>
          <a:prstGeom prst="rect">
            <a:avLst/>
          </a:prstGeom>
        </p:spPr>
      </p:pic>
      <p:pic>
        <p:nvPicPr>
          <p:cNvPr id="1043" name="图片 1042"/>
          <p:cNvPicPr>
            <a:picLocks noChangeAspect="1"/>
          </p:cNvPicPr>
          <p:nvPr/>
        </p:nvPicPr>
        <p:blipFill>
          <a:blip r:embed="rId3"/>
          <a:stretch>
            <a:fillRect/>
          </a:stretch>
        </p:blipFill>
        <p:spPr>
          <a:xfrm>
            <a:off x="10942549" y="3436364"/>
            <a:ext cx="1153962" cy="1546239"/>
          </a:xfrm>
          <a:prstGeom prst="rect">
            <a:avLst/>
          </a:prstGeom>
        </p:spPr>
      </p:pic>
      <p:pic>
        <p:nvPicPr>
          <p:cNvPr id="1046" name="图片 1045"/>
          <p:cNvPicPr>
            <a:picLocks noChangeAspect="1"/>
          </p:cNvPicPr>
          <p:nvPr/>
        </p:nvPicPr>
        <p:blipFill>
          <a:blip r:embed="rId4"/>
          <a:stretch>
            <a:fillRect/>
          </a:stretch>
        </p:blipFill>
        <p:spPr>
          <a:xfrm>
            <a:off x="10942549" y="243123"/>
            <a:ext cx="1079339" cy="1513998"/>
          </a:xfrm>
          <a:prstGeom prst="rect">
            <a:avLst/>
          </a:prstGeom>
        </p:spPr>
      </p:pic>
      <p:sp>
        <p:nvSpPr>
          <p:cNvPr id="2" name="矩形 1"/>
          <p:cNvSpPr/>
          <p:nvPr/>
        </p:nvSpPr>
        <p:spPr>
          <a:xfrm>
            <a:off x="1897141" y="512487"/>
            <a:ext cx="9460845" cy="5847755"/>
          </a:xfrm>
          <a:prstGeom prst="rect">
            <a:avLst/>
          </a:prstGeom>
        </p:spPr>
        <p:txBody>
          <a:bodyPr wrap="square">
            <a:spAutoFit/>
          </a:bodyPr>
          <a:lstStyle/>
          <a:p>
            <a:pPr lvl="0"/>
            <a:r>
              <a:rPr lang="zh-CN" altLang="en-US" sz="2400" dirty="0" smtClean="0"/>
              <a:t>二、</a:t>
            </a:r>
            <a:r>
              <a:rPr lang="zh-CN" altLang="zh-CN" sz="2400" dirty="0" smtClean="0"/>
              <a:t>幼</a:t>
            </a:r>
            <a:r>
              <a:rPr lang="zh-CN" altLang="zh-CN" sz="2400" dirty="0"/>
              <a:t>儿园课程的要素</a:t>
            </a:r>
            <a:endParaRPr lang="zh-CN" altLang="zh-CN" sz="2400" dirty="0"/>
          </a:p>
          <a:p>
            <a:pPr lvl="0">
              <a:lnSpc>
                <a:spcPts val="3500"/>
              </a:lnSpc>
            </a:pPr>
            <a:r>
              <a:rPr lang="zh-CN" altLang="en-US" sz="2400" dirty="0" smtClean="0">
                <a:latin typeface="方正粗圆_GBK" panose="03000509000000000000" pitchFamily="65" charset="-122"/>
                <a:ea typeface="方正粗圆_GBK" panose="03000509000000000000" pitchFamily="65" charset="-122"/>
              </a:rPr>
              <a:t>（</a:t>
            </a:r>
            <a:r>
              <a:rPr lang="zh-CN" altLang="en-US" sz="2000" dirty="0" smtClean="0">
                <a:latin typeface="方正粗圆_GBK" panose="03000509000000000000" pitchFamily="65" charset="-122"/>
                <a:ea typeface="方正粗圆_GBK" panose="03000509000000000000" pitchFamily="65" charset="-122"/>
              </a:rPr>
              <a:t>一）</a:t>
            </a:r>
            <a:r>
              <a:rPr lang="zh-CN" altLang="zh-CN" sz="2000" dirty="0" smtClean="0">
                <a:latin typeface="方正粗圆_GBK" panose="03000509000000000000" pitchFamily="65" charset="-122"/>
                <a:ea typeface="方正粗圆_GBK" panose="03000509000000000000" pitchFamily="65" charset="-122"/>
              </a:rPr>
              <a:t>幼</a:t>
            </a:r>
            <a:r>
              <a:rPr lang="zh-CN" altLang="zh-CN" sz="2000" dirty="0">
                <a:latin typeface="方正粗圆_GBK" panose="03000509000000000000" pitchFamily="65" charset="-122"/>
                <a:ea typeface="方正粗圆_GBK" panose="03000509000000000000" pitchFamily="65" charset="-122"/>
              </a:rPr>
              <a:t>儿园课程的最核心要素—教育理念</a:t>
            </a:r>
            <a:endParaRPr lang="zh-CN" altLang="zh-CN" sz="2000" dirty="0">
              <a:latin typeface="方正粗圆_GBK" panose="03000509000000000000" pitchFamily="65" charset="-122"/>
              <a:ea typeface="方正粗圆_GBK" panose="03000509000000000000" pitchFamily="65" charset="-122"/>
            </a:endParaRPr>
          </a:p>
          <a:p>
            <a:pPr>
              <a:lnSpc>
                <a:spcPts val="3500"/>
              </a:lnSpc>
            </a:pPr>
            <a:r>
              <a:rPr lang="zh-CN" altLang="zh-CN" sz="2000" dirty="0">
                <a:latin typeface="方正粗圆_GBK" panose="03000509000000000000" pitchFamily="65" charset="-122"/>
                <a:ea typeface="方正粗圆_GBK" panose="03000509000000000000" pitchFamily="65" charset="-122"/>
              </a:rPr>
              <a:t>幼儿园课程的最为核心的方面是该课程所依据的教育哲学以及所反映的教育目的，这是幼儿园课程的价值取向也即是教育理念之所在。</a:t>
            </a:r>
            <a:endParaRPr lang="zh-CN" altLang="zh-CN" sz="2000" dirty="0">
              <a:latin typeface="方正粗圆_GBK" panose="03000509000000000000" pitchFamily="65" charset="-122"/>
              <a:ea typeface="方正粗圆_GBK" panose="03000509000000000000" pitchFamily="65" charset="-122"/>
            </a:endParaRPr>
          </a:p>
          <a:p>
            <a:pPr>
              <a:lnSpc>
                <a:spcPts val="3500"/>
              </a:lnSpc>
            </a:pPr>
            <a:r>
              <a:rPr lang="zh-CN" altLang="zh-CN" sz="2000" dirty="0">
                <a:latin typeface="方正粗圆_GBK" panose="03000509000000000000" pitchFamily="65" charset="-122"/>
                <a:ea typeface="方正粗圆_GBK" panose="03000509000000000000" pitchFamily="65" charset="-122"/>
              </a:rPr>
              <a:t>一种解释主张帮助儿童在未来的成人获得成功，最为重要的保证是向他们提供以儿童为中心的生活经验，因此，课程计划应起始于对儿童发展特征的分析，并与儿童的需要和兴趣相一致；</a:t>
            </a:r>
            <a:endParaRPr lang="zh-CN" altLang="zh-CN" sz="2000" dirty="0">
              <a:latin typeface="方正粗圆_GBK" panose="03000509000000000000" pitchFamily="65" charset="-122"/>
              <a:ea typeface="方正粗圆_GBK" panose="03000509000000000000" pitchFamily="65" charset="-122"/>
            </a:endParaRPr>
          </a:p>
          <a:p>
            <a:pPr>
              <a:lnSpc>
                <a:spcPts val="3500"/>
              </a:lnSpc>
            </a:pPr>
            <a:r>
              <a:rPr lang="en-US" altLang="zh-CN" sz="2000" dirty="0">
                <a:latin typeface="方正粗圆_GBK" panose="03000509000000000000" pitchFamily="65" charset="-122"/>
                <a:ea typeface="方正粗圆_GBK" panose="03000509000000000000" pitchFamily="65" charset="-122"/>
              </a:rPr>
              <a:t>   </a:t>
            </a:r>
            <a:r>
              <a:rPr lang="zh-CN" altLang="zh-CN" sz="2000" dirty="0">
                <a:latin typeface="方正粗圆_GBK" panose="03000509000000000000" pitchFamily="65" charset="-122"/>
                <a:ea typeface="方正粗圆_GBK" panose="03000509000000000000" pitchFamily="65" charset="-122"/>
              </a:rPr>
              <a:t>另一种解释主张学前教育应为儿童在成人以后的成功打下基础，为儿童进入小学以后做好准备，意味着课程要与中小学课程相衔接和贯通。</a:t>
            </a:r>
            <a:endParaRPr lang="zh-CN" altLang="zh-CN" sz="2000" dirty="0">
              <a:latin typeface="方正粗圆_GBK" panose="03000509000000000000" pitchFamily="65" charset="-122"/>
              <a:ea typeface="方正粗圆_GBK" panose="03000509000000000000" pitchFamily="65" charset="-122"/>
            </a:endParaRPr>
          </a:p>
          <a:p>
            <a:pPr lvl="0">
              <a:lnSpc>
                <a:spcPts val="3500"/>
              </a:lnSpc>
            </a:pPr>
            <a:r>
              <a:rPr lang="zh-CN" altLang="en-US" sz="2000" dirty="0" smtClean="0">
                <a:latin typeface="方正粗圆_GBK" panose="03000509000000000000" pitchFamily="65" charset="-122"/>
                <a:ea typeface="方正粗圆_GBK" panose="03000509000000000000" pitchFamily="65" charset="-122"/>
              </a:rPr>
              <a:t>（二）</a:t>
            </a:r>
            <a:r>
              <a:rPr lang="zh-CN" altLang="zh-CN" sz="2000" dirty="0" smtClean="0">
                <a:latin typeface="方正粗圆_GBK" panose="03000509000000000000" pitchFamily="65" charset="-122"/>
                <a:ea typeface="方正粗圆_GBK" panose="03000509000000000000" pitchFamily="65" charset="-122"/>
              </a:rPr>
              <a:t>幼</a:t>
            </a:r>
            <a:r>
              <a:rPr lang="zh-CN" altLang="zh-CN" sz="2000" dirty="0">
                <a:latin typeface="方正粗圆_GBK" panose="03000509000000000000" pitchFamily="65" charset="-122"/>
                <a:ea typeface="方正粗圆_GBK" panose="03000509000000000000" pitchFamily="65" charset="-122"/>
              </a:rPr>
              <a:t>儿园课程的其他要素—目标、内容、方法和评价</a:t>
            </a:r>
            <a:endParaRPr lang="zh-CN" altLang="zh-CN" sz="2000" dirty="0">
              <a:latin typeface="方正粗圆_GBK" panose="03000509000000000000" pitchFamily="65" charset="-122"/>
              <a:ea typeface="方正粗圆_GBK" panose="03000509000000000000" pitchFamily="65" charset="-122"/>
            </a:endParaRPr>
          </a:p>
          <a:p>
            <a:pPr>
              <a:lnSpc>
                <a:spcPts val="3500"/>
              </a:lnSpc>
            </a:pPr>
            <a:r>
              <a:rPr lang="en-US" altLang="zh-CN" sz="2000" dirty="0">
                <a:latin typeface="方正粗圆_GBK" panose="03000509000000000000" pitchFamily="65" charset="-122"/>
                <a:ea typeface="方正粗圆_GBK" panose="03000509000000000000" pitchFamily="65" charset="-122"/>
              </a:rPr>
              <a:t>     </a:t>
            </a:r>
            <a:r>
              <a:rPr lang="zh-CN" altLang="zh-CN" sz="2000" dirty="0">
                <a:latin typeface="方正粗圆_GBK" panose="03000509000000000000" pitchFamily="65" charset="-122"/>
                <a:ea typeface="方正粗圆_GBK" panose="03000509000000000000" pitchFamily="65" charset="-122"/>
              </a:rPr>
              <a:t>幼儿园课程的其他成分都是在教育理念的基础上产生和发展的。课程的理念一旦确定，课程的目标、内容、方法和评价等课程的各种成分就有可能在课程理念的综合之下形成一个协调的整体，并发挥其总体的功能。</a:t>
            </a:r>
            <a:endParaRPr lang="zh-CN" altLang="zh-CN" sz="2000" dirty="0">
              <a:latin typeface="方正粗圆_GBK" panose="03000509000000000000" pitchFamily="65" charset="-122"/>
              <a:ea typeface="方正粗圆_GBK"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commondata" val="eyJoZGlkIjoiY2JlOTc0YTIwY2ExN2Y1NGM0NjljZGI5YmYxYmI4YjEifQ=="/>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5671</Words>
  <Application>WPS 演示</Application>
  <PresentationFormat>自定义</PresentationFormat>
  <Paragraphs>156</Paragraphs>
  <Slides>17</Slides>
  <Notes>25</Notes>
  <HiddenSlides>0</HiddenSlides>
  <MMClips>0</MMClips>
  <ScaleCrop>false</ScaleCrop>
  <HeadingPairs>
    <vt:vector size="6" baseType="variant">
      <vt:variant>
        <vt:lpstr>已用的字体</vt:lpstr>
      </vt:variant>
      <vt:variant>
        <vt:i4>70</vt:i4>
      </vt:variant>
      <vt:variant>
        <vt:lpstr>主题</vt:lpstr>
      </vt:variant>
      <vt:variant>
        <vt:i4>1</vt:i4>
      </vt:variant>
      <vt:variant>
        <vt:lpstr>幻灯片标题</vt:lpstr>
      </vt:variant>
      <vt:variant>
        <vt:i4>17</vt:i4>
      </vt:variant>
    </vt:vector>
  </HeadingPairs>
  <TitlesOfParts>
    <vt:vector size="88" baseType="lpstr">
      <vt:lpstr>Arial</vt:lpstr>
      <vt:lpstr>宋体</vt:lpstr>
      <vt:lpstr>Wingdings</vt:lpstr>
      <vt:lpstr>微软雅黑</vt:lpstr>
      <vt:lpstr>Calibri</vt:lpstr>
      <vt:lpstr>黑体</vt:lpstr>
      <vt:lpstr>方正超粗黑_GBK</vt:lpstr>
      <vt:lpstr>方正粗倩简体</vt:lpstr>
      <vt:lpstr>Tahoma</vt:lpstr>
      <vt:lpstr>方正卡通简体</vt:lpstr>
      <vt:lpstr>Arial Black</vt:lpstr>
      <vt:lpstr>Verdana</vt:lpstr>
      <vt:lpstr>方正康体_GBK</vt:lpstr>
      <vt:lpstr>方正胖娃简体</vt:lpstr>
      <vt:lpstr>幼圆</vt:lpstr>
      <vt:lpstr>汉仪超粗宋简</vt:lpstr>
      <vt:lpstr>方正少儿_GBK</vt:lpstr>
      <vt:lpstr>方正粗圆_GBK</vt:lpstr>
      <vt:lpstr>迷你简准圆</vt:lpstr>
      <vt:lpstr>方正少儿简体</vt:lpstr>
      <vt:lpstr>Arial Unicode MS</vt:lpstr>
      <vt:lpstr>Sosa</vt:lpstr>
      <vt:lpstr>AMGDT</vt:lpstr>
      <vt:lpstr>冬青黑体简体中文 W3</vt:lpstr>
      <vt:lpstr>Meiryo</vt:lpstr>
      <vt:lpstr>Yu Gothic UI</vt:lpstr>
      <vt:lpstr>Arial Narrow</vt:lpstr>
      <vt:lpstr>Calibri Light</vt:lpstr>
      <vt:lpstr>微软简中圆</vt:lpstr>
      <vt:lpstr>微软简标宋</vt:lpstr>
      <vt:lpstr>微软简粗黑</vt:lpstr>
      <vt:lpstr>叶根友毛笔行书</vt:lpstr>
      <vt:lpstr>书体坊米芾体</vt:lpstr>
      <vt:lpstr>华康俪金黑W8</vt:lpstr>
      <vt:lpstr>叶根友刀锋黑草</vt:lpstr>
      <vt:lpstr>华康雅宋体W9</vt:lpstr>
      <vt:lpstr>华文新魏</vt:lpstr>
      <vt:lpstr>华文彩云</vt:lpstr>
      <vt:lpstr>华康俪金黑W8(P)</vt:lpstr>
      <vt:lpstr>华康宋体W12(P)</vt:lpstr>
      <vt:lpstr>华康海报体W12(P)</vt:lpstr>
      <vt:lpstr>书体坊硬笔行书3500</vt:lpstr>
      <vt:lpstr>叶根友特色简体升级版</vt:lpstr>
      <vt:lpstr>华文行楷</vt:lpstr>
      <vt:lpstr>微软简老宋</vt:lpstr>
      <vt:lpstr>微软简楷体</vt:lpstr>
      <vt:lpstr>微软简行楷</vt:lpstr>
      <vt:lpstr>微软简隶书</vt:lpstr>
      <vt:lpstr>微软繁仿宋</vt:lpstr>
      <vt:lpstr>微软简魏碑</vt:lpstr>
      <vt:lpstr>微软繁宋体</vt:lpstr>
      <vt:lpstr>微软繁粗圆</vt:lpstr>
      <vt:lpstr>微软繁琥珀</vt:lpstr>
      <vt:lpstr>微软繁隶书</vt:lpstr>
      <vt:lpstr>微软繁超黑</vt:lpstr>
      <vt:lpstr>微软繁黑体</vt:lpstr>
      <vt:lpstr>文泉驿微米黑</vt:lpstr>
      <vt:lpstr>方正中倩_GBK</vt:lpstr>
      <vt:lpstr>新宋体</vt:lpstr>
      <vt:lpstr>方正书宋_GBK</vt:lpstr>
      <vt:lpstr>方正兰亭中黑_GBK</vt:lpstr>
      <vt:lpstr>方正北魏楷书繁体</vt:lpstr>
      <vt:lpstr>方正华隶简体</vt:lpstr>
      <vt:lpstr>方正大标宋简体</vt:lpstr>
      <vt:lpstr>方正喵呜体</vt:lpstr>
      <vt:lpstr>方正姚体</vt:lpstr>
      <vt:lpstr>书体坊赵九江钢笔行书</vt:lpstr>
      <vt:lpstr>全新硬笔隶书简</vt:lpstr>
      <vt:lpstr>华康雅宋体W9(P)</vt:lpstr>
      <vt:lpstr>叶根友非主流手</vt:lpstr>
      <vt:lpstr>Office 主题​​</vt:lpstr>
      <vt:lpstr>PowerPoint 演示文稿</vt:lpstr>
      <vt:lpstr>PowerPoint 演示文稿</vt:lpstr>
      <vt:lpstr>2、课程就是学校中获得的学习经验    （1）基本观点：强调课程是学习者在学校获得的学习经验（生活课程、活动课程、儿童中心课程）这种课程定义是针对传统教育中的课程观念以及它所导致的“教材中心”、“教师中心”、“课堂中心”的弊端，从学习者的角度而提出来的。（2）评价：着眼与儿童的兴趣和动机，以动机为教学组织的中心。让教师从关注教材到关注学生的兴趣、需要，关注他们在学习过程中学到什么以及所学东西对他们的个人意义。其核心就是界定这一观念的视角的转移，即从关注书本到关注学生。  3、课程就是预期的学习结果或目标 （1）基本观点：课程关注的重心是学习者通过课程而获得的学习结果，即教学的目的，而不是手段。（2）评价：“目标说”对于教育效率的强调，有利于课程的科学化、标准化。这就要求事先制定一套有结构、有序列的学习目标，之后所有的教和学都是为了服务于这些目标。但在教育实践中可能还有一些事先没有预期到却在学生身上产生了影响的结果，是否也需要关注？这都是它所面临的难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PPT之家www.52ppt.com; PPT之家</cp:keywords>
  <dc:description>http://www.52ppt.com</dc:description>
  <cp:lastModifiedBy>Administrator</cp:lastModifiedBy>
  <cp:revision>21</cp:revision>
  <dcterms:created xsi:type="dcterms:W3CDTF">2016-05-01T01:23:00Z</dcterms:created>
  <dcterms:modified xsi:type="dcterms:W3CDTF">2023-11-08T02:27:04Z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6D0C4CB3B79D44838E35571E37F519DC_13</vt:lpwstr>
  </property>
  <property fmtid="{D5CDD505-2E9C-101B-9397-08002B2CF9AE}" pid="3" name="KSOProductBuildVer">
    <vt:lpwstr>2052-12.1.0.15712</vt:lpwstr>
  </property>
</Properties>
</file>