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96" r:id="rId4"/>
    <p:sldId id="259" r:id="rId5"/>
    <p:sldId id="260" r:id="rId6"/>
    <p:sldId id="261" r:id="rId7"/>
    <p:sldId id="262" r:id="rId8"/>
    <p:sldId id="263" r:id="rId9"/>
    <p:sldId id="264" r:id="rId10"/>
    <p:sldId id="265" r:id="rId11"/>
    <p:sldId id="267" r:id="rId12"/>
    <p:sldId id="270" r:id="rId13"/>
    <p:sldId id="281" r:id="rId14"/>
    <p:sldId id="282" r:id="rId15"/>
    <p:sldId id="285" r:id="rId16"/>
    <p:sldId id="286" r:id="rId17"/>
    <p:sldId id="289" r:id="rId18"/>
    <p:sldId id="290" r:id="rId19"/>
    <p:sldId id="331" r:id="rId20"/>
    <p:sldId id="332" r:id="rId21"/>
    <p:sldId id="343" r:id="rId22"/>
    <p:sldId id="329" r:id="rId23"/>
    <p:sldId id="333" r:id="rId24"/>
    <p:sldId id="336" r:id="rId25"/>
    <p:sldId id="337" r:id="rId26"/>
    <p:sldId id="338" r:id="rId27"/>
    <p:sldId id="292" r:id="rId28"/>
    <p:sldId id="334" r:id="rId29"/>
    <p:sldId id="339" r:id="rId30"/>
    <p:sldId id="335"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6.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0" Type="http://schemas.openxmlformats.org/officeDocument/2006/relationships/slideLayout" Target="../slideLayouts/slideLayout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12.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4.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副标题 2"/>
          <p:cNvSpPr>
            <a:spLocks noGrp="1"/>
          </p:cNvSpPr>
          <p:nvPr>
            <p:ph type="subTitle" idx="1"/>
          </p:nvPr>
        </p:nvSpPr>
        <p:spPr>
          <a:xfrm>
            <a:off x="997585" y="633730"/>
            <a:ext cx="10197465" cy="1655445"/>
          </a:xfrm>
        </p:spPr>
        <p:txBody>
          <a:bodyPr>
            <a:normAutofit/>
          </a:bodyPr>
          <a:p>
            <a:pPr marL="0" indent="0" algn="ctr">
              <a:buNone/>
            </a:pPr>
            <a:r>
              <a:rPr lang="zh-CN" altLang="en-US" sz="7200" b="1">
                <a:solidFill>
                  <a:srgbClr val="FFFF00"/>
                </a:solidFill>
              </a:rPr>
              <a:t>小</a:t>
            </a:r>
            <a:r>
              <a:rPr lang="en-US" altLang="zh-CN" sz="7200" b="1">
                <a:solidFill>
                  <a:srgbClr val="FFFF00"/>
                </a:solidFill>
              </a:rPr>
              <a:t>   </a:t>
            </a:r>
            <a:r>
              <a:rPr lang="zh-CN" altLang="en-US" sz="7200" b="1">
                <a:solidFill>
                  <a:srgbClr val="FFFF00"/>
                </a:solidFill>
              </a:rPr>
              <a:t>城</a:t>
            </a:r>
            <a:r>
              <a:rPr lang="en-US" altLang="zh-CN" sz="7200" b="1">
                <a:solidFill>
                  <a:srgbClr val="FFFF00"/>
                </a:solidFill>
              </a:rPr>
              <a:t>   </a:t>
            </a:r>
            <a:r>
              <a:rPr lang="zh-CN" altLang="en-US" sz="7200" b="1">
                <a:solidFill>
                  <a:srgbClr val="FFFF00"/>
                </a:solidFill>
              </a:rPr>
              <a:t>镇</a:t>
            </a:r>
            <a:r>
              <a:rPr lang="en-US" altLang="zh-CN" sz="7200" b="1">
                <a:solidFill>
                  <a:srgbClr val="FFFF00"/>
                </a:solidFill>
              </a:rPr>
              <a:t>   </a:t>
            </a:r>
            <a:r>
              <a:rPr lang="zh-CN" altLang="en-US" sz="7200" b="1">
                <a:solidFill>
                  <a:srgbClr val="FFFF00"/>
                </a:solidFill>
              </a:rPr>
              <a:t>建</a:t>
            </a:r>
            <a:r>
              <a:rPr lang="en-US" altLang="zh-CN" sz="7200" b="1">
                <a:solidFill>
                  <a:srgbClr val="FFFF00"/>
                </a:solidFill>
              </a:rPr>
              <a:t>   </a:t>
            </a:r>
            <a:r>
              <a:rPr lang="zh-CN" altLang="en-US" sz="7200" b="1">
                <a:solidFill>
                  <a:srgbClr val="FFFF00"/>
                </a:solidFill>
              </a:rPr>
              <a:t>设</a:t>
            </a:r>
            <a:endParaRPr lang="zh-CN" altLang="en-US" sz="7200" b="1">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29335" y="408940"/>
            <a:ext cx="8663940" cy="768350"/>
          </a:xfrm>
          <a:prstGeom prst="rect">
            <a:avLst/>
          </a:prstGeom>
          <a:noFill/>
          <a:ln w="9525">
            <a:noFill/>
          </a:ln>
        </p:spPr>
        <p:txBody>
          <a:bodyPr wrap="square">
            <a:spAutoFit/>
          </a:bodyPr>
          <a:p>
            <a:pPr indent="457200"/>
            <a:r>
              <a:rPr lang="en-US" altLang="zh-CN" sz="4400">
                <a:latin typeface="+mj-ea"/>
                <a:ea typeface="+mj-ea"/>
              </a:rPr>
              <a:t>    </a:t>
            </a:r>
            <a:r>
              <a:rPr lang="zh-CN" altLang="en-US" sz="4400">
                <a:latin typeface="+mj-ea"/>
                <a:ea typeface="+mj-ea"/>
              </a:rPr>
              <a:t>乡</a:t>
            </a:r>
            <a:r>
              <a:rPr lang="en-US" altLang="zh-CN" sz="4400">
                <a:latin typeface="+mj-ea"/>
                <a:ea typeface="+mj-ea"/>
              </a:rPr>
              <a:t>  </a:t>
            </a:r>
            <a:r>
              <a:rPr lang="zh-CN" altLang="en-US" sz="4400">
                <a:latin typeface="+mj-ea"/>
                <a:ea typeface="+mj-ea"/>
              </a:rPr>
              <a:t>村（农</a:t>
            </a:r>
            <a:r>
              <a:rPr lang="en-US" altLang="zh-CN" sz="4400">
                <a:latin typeface="+mj-ea"/>
                <a:ea typeface="+mj-ea"/>
              </a:rPr>
              <a:t> </a:t>
            </a:r>
            <a:r>
              <a:rPr lang="zh-CN" altLang="en-US" sz="4400">
                <a:latin typeface="+mj-ea"/>
                <a:ea typeface="+mj-ea"/>
              </a:rPr>
              <a:t>村）</a:t>
            </a:r>
            <a:endParaRPr lang="zh-CN" altLang="en-US" sz="4400">
              <a:latin typeface="+mj-ea"/>
              <a:ea typeface="+mj-ea"/>
            </a:endParaRPr>
          </a:p>
        </p:txBody>
      </p:sp>
      <p:sp>
        <p:nvSpPr>
          <p:cNvPr id="3" name="文本框 2"/>
          <p:cNvSpPr txBox="1"/>
          <p:nvPr/>
        </p:nvSpPr>
        <p:spPr>
          <a:xfrm>
            <a:off x="771525" y="1626870"/>
            <a:ext cx="10460355" cy="2306955"/>
          </a:xfrm>
          <a:prstGeom prst="rect">
            <a:avLst/>
          </a:prstGeom>
          <a:noFill/>
          <a:ln w="9525">
            <a:noFill/>
          </a:ln>
        </p:spPr>
        <p:txBody>
          <a:bodyPr wrap="square">
            <a:spAutoFit/>
          </a:bodyPr>
          <a:p>
            <a:pPr indent="0" fontAlgn="auto">
              <a:lnSpc>
                <a:spcPct val="150000"/>
              </a:lnSpc>
            </a:pPr>
            <a:r>
              <a:rPr lang="en-US" altLang="zh-CN" sz="3200" b="0">
                <a:latin typeface="微软雅黑" panose="020B0503020204020204" charset="-122"/>
                <a:ea typeface="微软雅黑" panose="020B0503020204020204" charset="-122"/>
                <a:cs typeface="微软雅黑" panose="020B0503020204020204" charset="-122"/>
              </a:rPr>
              <a:t>       </a:t>
            </a:r>
            <a:r>
              <a:rPr lang="zh-CN" sz="3200" b="0">
                <a:latin typeface="微软雅黑" panose="020B0503020204020204" charset="-122"/>
                <a:ea typeface="微软雅黑" panose="020B0503020204020204" charset="-122"/>
                <a:cs typeface="微软雅黑" panose="020B0503020204020204" charset="-122"/>
              </a:rPr>
              <a:t>农村指以从事</a:t>
            </a:r>
            <a:r>
              <a:rPr lang="zh-CN" sz="3200" b="1">
                <a:latin typeface="微软雅黑" panose="020B0503020204020204" charset="-122"/>
                <a:ea typeface="微软雅黑" panose="020B0503020204020204" charset="-122"/>
                <a:cs typeface="微软雅黑" panose="020B0503020204020204" charset="-122"/>
              </a:rPr>
              <a:t>农业生产为主</a:t>
            </a:r>
            <a:r>
              <a:rPr lang="zh-CN" sz="3200" b="0">
                <a:latin typeface="微软雅黑" panose="020B0503020204020204" charset="-122"/>
                <a:ea typeface="微软雅黑" panose="020B0503020204020204" charset="-122"/>
                <a:cs typeface="微软雅黑" panose="020B0503020204020204" charset="-122"/>
              </a:rPr>
              <a:t>的劳动者聚居的地方，</a:t>
            </a:r>
            <a:r>
              <a:rPr lang="zh-CN" sz="3200">
                <a:latin typeface="微软雅黑" panose="020B0503020204020204" charset="-122"/>
                <a:ea typeface="微软雅黑" panose="020B0503020204020204" charset="-122"/>
                <a:cs typeface="微软雅黑" panose="020B0503020204020204" charset="-122"/>
                <a:sym typeface="+mn-ea"/>
              </a:rPr>
              <a:t>以</a:t>
            </a:r>
            <a:r>
              <a:rPr lang="zh-CN" sz="3200" b="1">
                <a:latin typeface="微软雅黑" panose="020B0503020204020204" charset="-122"/>
                <a:ea typeface="微软雅黑" panose="020B0503020204020204" charset="-122"/>
                <a:cs typeface="微软雅黑" panose="020B0503020204020204" charset="-122"/>
                <a:sym typeface="+mn-ea"/>
              </a:rPr>
              <a:t>农业产业</a:t>
            </a:r>
            <a:r>
              <a:rPr lang="zh-CN" sz="3200">
                <a:latin typeface="微软雅黑" panose="020B0503020204020204" charset="-122"/>
                <a:ea typeface="微软雅黑" panose="020B0503020204020204" charset="-122"/>
                <a:cs typeface="微软雅黑" panose="020B0503020204020204" charset="-122"/>
                <a:sym typeface="+mn-ea"/>
              </a:rPr>
              <a:t>(自然经济和第一产业)为主，</a:t>
            </a:r>
            <a:r>
              <a:rPr lang="zh-CN" sz="3200" b="0">
                <a:latin typeface="微软雅黑" panose="020B0503020204020204" charset="-122"/>
                <a:ea typeface="微软雅黑" panose="020B0503020204020204" charset="-122"/>
                <a:cs typeface="微软雅黑" panose="020B0503020204020204" charset="-122"/>
              </a:rPr>
              <a:t>不同于城市、城镇而</a:t>
            </a:r>
            <a:r>
              <a:rPr lang="zh-CN" sz="3200" b="1">
                <a:latin typeface="微软雅黑" panose="020B0503020204020204" charset="-122"/>
                <a:ea typeface="微软雅黑" panose="020B0503020204020204" charset="-122"/>
                <a:cs typeface="微软雅黑" panose="020B0503020204020204" charset="-122"/>
              </a:rPr>
              <a:t>从事农业</a:t>
            </a:r>
            <a:r>
              <a:rPr lang="zh-CN" sz="3200" b="0">
                <a:latin typeface="微软雅黑" panose="020B0503020204020204" charset="-122"/>
                <a:ea typeface="微软雅黑" panose="020B0503020204020204" charset="-122"/>
                <a:cs typeface="微软雅黑" panose="020B0503020204020204" charset="-122"/>
              </a:rPr>
              <a:t>的人群聚居地。</a:t>
            </a:r>
            <a:endParaRPr lang="zh-CN" sz="3200" b="0">
              <a:latin typeface="微软雅黑" panose="020B0503020204020204" charset="-122"/>
              <a:ea typeface="微软雅黑" panose="020B0503020204020204" charset="-122"/>
              <a:cs typeface="微软雅黑" panose="020B0503020204020204" charset="-122"/>
            </a:endParaRPr>
          </a:p>
        </p:txBody>
      </p:sp>
      <p:sp>
        <p:nvSpPr>
          <p:cNvPr id="2" name="圆角矩形 1"/>
          <p:cNvSpPr/>
          <p:nvPr/>
        </p:nvSpPr>
        <p:spPr>
          <a:xfrm>
            <a:off x="1143635" y="63881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916305" y="4308475"/>
            <a:ext cx="10460355" cy="1568450"/>
          </a:xfrm>
          <a:prstGeom prst="rect">
            <a:avLst/>
          </a:prstGeom>
          <a:noFill/>
          <a:ln w="9525">
            <a:noFill/>
          </a:ln>
        </p:spPr>
        <p:txBody>
          <a:bodyPr wrap="square">
            <a:spAutoFit/>
          </a:bodyPr>
          <a:p>
            <a:pPr indent="0" fontAlgn="auto">
              <a:lnSpc>
                <a:spcPct val="150000"/>
              </a:lnSpc>
            </a:pPr>
            <a:r>
              <a:rPr lang="en-US" altLang="zh-CN" sz="3200" b="0">
                <a:latin typeface="微软雅黑" panose="020B0503020204020204" charset="-122"/>
                <a:ea typeface="微软雅黑" panose="020B0503020204020204" charset="-122"/>
                <a:cs typeface="微软雅黑" panose="020B0503020204020204" charset="-122"/>
              </a:rPr>
              <a:t>      </a:t>
            </a:r>
            <a:r>
              <a:rPr lang="zh-CN" sz="3200">
                <a:latin typeface="微软雅黑" panose="020B0503020204020204" charset="-122"/>
                <a:ea typeface="微软雅黑" panose="020B0503020204020204" charset="-122"/>
                <a:cs typeface="微软雅黑" panose="020B0503020204020204" charset="-122"/>
              </a:rPr>
              <a:t>农村的特点：</a:t>
            </a:r>
            <a:r>
              <a:rPr lang="en-US" altLang="zh-CN" sz="3200">
                <a:latin typeface="微软雅黑" panose="020B0503020204020204" charset="-122"/>
                <a:ea typeface="微软雅黑" panose="020B0503020204020204" charset="-122"/>
                <a:cs typeface="微软雅黑" panose="020B0503020204020204" charset="-122"/>
              </a:rPr>
              <a:t>1.</a:t>
            </a:r>
            <a:r>
              <a:rPr lang="zh-CN" sz="3200">
                <a:latin typeface="微软雅黑" panose="020B0503020204020204" charset="-122"/>
                <a:ea typeface="微软雅黑" panose="020B0503020204020204" charset="-122"/>
                <a:cs typeface="微软雅黑" panose="020B0503020204020204" charset="-122"/>
              </a:rPr>
              <a:t>人口居住比较分散；</a:t>
            </a:r>
            <a:r>
              <a:rPr lang="en-US" altLang="zh-CN" sz="3200">
                <a:latin typeface="微软雅黑" panose="020B0503020204020204" charset="-122"/>
                <a:ea typeface="微软雅黑" panose="020B0503020204020204" charset="-122"/>
                <a:cs typeface="微软雅黑" panose="020B0503020204020204" charset="-122"/>
              </a:rPr>
              <a:t>2.</a:t>
            </a:r>
            <a:r>
              <a:rPr lang="zh-CN" sz="3200">
                <a:latin typeface="微软雅黑" panose="020B0503020204020204" charset="-122"/>
                <a:ea typeface="微软雅黑" panose="020B0503020204020204" charset="-122"/>
                <a:cs typeface="微软雅黑" panose="020B0503020204020204" charset="-122"/>
              </a:rPr>
              <a:t>工商业薄弱；</a:t>
            </a:r>
            <a:endParaRPr lang="zh-CN" sz="32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3200">
                <a:latin typeface="微软雅黑" panose="020B0503020204020204" charset="-122"/>
                <a:ea typeface="微软雅黑" panose="020B0503020204020204" charset="-122"/>
                <a:cs typeface="微软雅黑" panose="020B0503020204020204" charset="-122"/>
              </a:rPr>
              <a:t>3.</a:t>
            </a:r>
            <a:r>
              <a:rPr lang="zh-CN" sz="3200">
                <a:latin typeface="微软雅黑" panose="020B0503020204020204" charset="-122"/>
                <a:ea typeface="微软雅黑" panose="020B0503020204020204" charset="-122"/>
                <a:cs typeface="微软雅黑" panose="020B0503020204020204" charset="-122"/>
              </a:rPr>
              <a:t>以农业产业和农业人口为主。</a:t>
            </a:r>
            <a:endParaRPr lang="zh-CN" sz="32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29335" y="408940"/>
            <a:ext cx="8663940" cy="768350"/>
          </a:xfrm>
          <a:prstGeom prst="rect">
            <a:avLst/>
          </a:prstGeom>
          <a:noFill/>
          <a:ln w="9525">
            <a:noFill/>
          </a:ln>
        </p:spPr>
        <p:txBody>
          <a:bodyPr wrap="square">
            <a:spAutoFit/>
          </a:bodyPr>
          <a:p>
            <a:pPr indent="457200"/>
            <a:r>
              <a:rPr lang="en-US" altLang="zh-CN" sz="4400" b="0">
                <a:latin typeface="+mj-ea"/>
                <a:ea typeface="+mj-ea"/>
              </a:rPr>
              <a:t>   </a:t>
            </a:r>
            <a:r>
              <a:rPr lang="zh-CN" altLang="zh-CN" sz="4400" b="0">
                <a:latin typeface="+mj-ea"/>
                <a:ea typeface="+mj-ea"/>
              </a:rPr>
              <a:t>建制镇（行政区划）</a:t>
            </a:r>
            <a:endParaRPr lang="zh-CN" altLang="zh-CN" sz="4400" b="0">
              <a:latin typeface="+mj-ea"/>
              <a:ea typeface="+mj-ea"/>
            </a:endParaRPr>
          </a:p>
        </p:txBody>
      </p:sp>
      <p:sp>
        <p:nvSpPr>
          <p:cNvPr id="2" name="文本框 1"/>
          <p:cNvSpPr txBox="1"/>
          <p:nvPr/>
        </p:nvSpPr>
        <p:spPr>
          <a:xfrm>
            <a:off x="494030" y="1515110"/>
            <a:ext cx="11203940" cy="1753235"/>
          </a:xfrm>
          <a:prstGeom prst="rect">
            <a:avLst/>
          </a:prstGeom>
          <a:noFill/>
        </p:spPr>
        <p:txBody>
          <a:bodyPr wrap="square" rtlCol="0" anchor="t">
            <a:spAutoFit/>
          </a:bodyPr>
          <a:p>
            <a:pPr indent="457200" algn="l"/>
            <a:r>
              <a:rPr lang="zh-CN" sz="3600">
                <a:latin typeface="微软雅黑" panose="020B0503020204020204" charset="-122"/>
                <a:ea typeface="微软雅黑" panose="020B0503020204020204" charset="-122"/>
                <a:sym typeface="+mn-ea"/>
              </a:rPr>
              <a:t>是指经省、自治区、直辖市人民政府批准设立的镇。在国家有正规编制的。</a:t>
            </a:r>
            <a:endParaRPr lang="zh-CN" altLang="en-US" sz="3600">
              <a:sym typeface="+mn-ea"/>
            </a:endParaRPr>
          </a:p>
          <a:p>
            <a:pPr indent="457200" algn="l"/>
            <a:endParaRPr lang="zh-CN" sz="3600">
              <a:latin typeface="微软雅黑" panose="020B0503020204020204" charset="-122"/>
              <a:ea typeface="微软雅黑" panose="020B0503020204020204" charset="-122"/>
              <a:sym typeface="+mn-ea"/>
            </a:endParaRPr>
          </a:p>
        </p:txBody>
      </p:sp>
      <p:sp>
        <p:nvSpPr>
          <p:cNvPr id="5" name="圆角矩形 4"/>
          <p:cNvSpPr/>
          <p:nvPr/>
        </p:nvSpPr>
        <p:spPr>
          <a:xfrm>
            <a:off x="1029335" y="63881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029335" y="372491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29335" y="3495040"/>
            <a:ext cx="8663940" cy="768350"/>
          </a:xfrm>
          <a:prstGeom prst="rect">
            <a:avLst/>
          </a:prstGeom>
          <a:noFill/>
          <a:ln w="9525">
            <a:noFill/>
          </a:ln>
        </p:spPr>
        <p:txBody>
          <a:bodyPr wrap="square">
            <a:spAutoFit/>
          </a:bodyPr>
          <a:p>
            <a:pPr indent="457200"/>
            <a:r>
              <a:rPr lang="en-US" altLang="zh-CN" sz="4400" b="0">
                <a:latin typeface="+mj-ea"/>
                <a:ea typeface="+mj-ea"/>
              </a:rPr>
              <a:t>  </a:t>
            </a:r>
            <a:r>
              <a:rPr lang="zh-CN" altLang="en-US" sz="4400">
                <a:sym typeface="+mn-ea"/>
              </a:rPr>
              <a:t>非建制镇（集镇）</a:t>
            </a:r>
            <a:endParaRPr lang="zh-CN" altLang="zh-CN" sz="4400" b="0">
              <a:latin typeface="+mj-ea"/>
              <a:ea typeface="+mj-ea"/>
            </a:endParaRPr>
          </a:p>
        </p:txBody>
      </p:sp>
      <p:sp>
        <p:nvSpPr>
          <p:cNvPr id="8" name="文本框 7"/>
          <p:cNvSpPr txBox="1"/>
          <p:nvPr/>
        </p:nvSpPr>
        <p:spPr>
          <a:xfrm>
            <a:off x="494030" y="4490085"/>
            <a:ext cx="11203940" cy="1753235"/>
          </a:xfrm>
          <a:prstGeom prst="rect">
            <a:avLst/>
          </a:prstGeom>
          <a:noFill/>
        </p:spPr>
        <p:txBody>
          <a:bodyPr wrap="square" rtlCol="0" anchor="t">
            <a:spAutoFit/>
          </a:bodyPr>
          <a:p>
            <a:pPr indent="457200" algn="l"/>
            <a:r>
              <a:rPr lang="zh-CN" sz="3600">
                <a:latin typeface="微软雅黑" panose="020B0503020204020204" charset="-122"/>
                <a:ea typeface="微软雅黑" panose="020B0503020204020204" charset="-122"/>
                <a:sym typeface="+mn-ea"/>
              </a:rPr>
              <a:t>乡、民族乡人民政府所在地和经县级人民政府确认由集市发展而成的作为农村经济、文化和生活服务中心的镇。</a:t>
            </a:r>
            <a:r>
              <a:rPr lang="zh-CN" sz="3600" b="1">
                <a:latin typeface="微软雅黑" panose="020B0503020204020204" charset="-122"/>
                <a:ea typeface="微软雅黑" panose="020B0503020204020204" charset="-122"/>
                <a:sym typeface="+mn-ea"/>
              </a:rPr>
              <a:t>没有正规编制的，县级人民政府确认并称作的镇。</a:t>
            </a:r>
            <a:endParaRPr lang="zh-CN" sz="3600" b="1">
              <a:latin typeface="微软雅黑" panose="020B0503020204020204" charset="-122"/>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29335" y="408940"/>
            <a:ext cx="8663940" cy="768350"/>
          </a:xfrm>
          <a:prstGeom prst="rect">
            <a:avLst/>
          </a:prstGeom>
          <a:noFill/>
          <a:ln w="9525">
            <a:noFill/>
          </a:ln>
        </p:spPr>
        <p:txBody>
          <a:bodyPr wrap="square">
            <a:spAutoFit/>
          </a:bodyPr>
          <a:p>
            <a:pPr indent="457200"/>
            <a:r>
              <a:rPr lang="zh-CN" altLang="en-US" sz="4400">
                <a:sym typeface="+mn-ea"/>
              </a:rPr>
              <a:t>一、小城镇的概念</a:t>
            </a:r>
            <a:endParaRPr lang="zh-CN" altLang="en-US" sz="4400">
              <a:latin typeface="+mj-ea"/>
              <a:ea typeface="+mj-ea"/>
            </a:endParaRPr>
          </a:p>
        </p:txBody>
      </p:sp>
      <p:sp>
        <p:nvSpPr>
          <p:cNvPr id="2" name="文本框 1"/>
          <p:cNvSpPr txBox="1"/>
          <p:nvPr/>
        </p:nvSpPr>
        <p:spPr>
          <a:xfrm>
            <a:off x="459740" y="1465580"/>
            <a:ext cx="10732770" cy="5569585"/>
          </a:xfrm>
          <a:prstGeom prst="rect">
            <a:avLst/>
          </a:prstGeom>
          <a:noFill/>
        </p:spPr>
        <p:txBody>
          <a:bodyPr wrap="square" rtlCol="0" anchor="t">
            <a:spAutoFit/>
          </a:bodyPr>
          <a:p>
            <a:pPr indent="457200" algn="l"/>
            <a:r>
              <a:rPr lang="en-US" altLang="zh-CN" sz="3600"/>
              <a:t>  </a:t>
            </a:r>
            <a:r>
              <a:rPr lang="zh-CN" altLang="en-US" sz="3600"/>
              <a:t>关于小城镇的范围有以下四种说法：</a:t>
            </a:r>
            <a:endParaRPr lang="zh-CN" altLang="en-US" sz="3600"/>
          </a:p>
          <a:p>
            <a:pPr indent="457200" algn="l"/>
            <a:endParaRPr lang="zh-CN" altLang="en-US" sz="3200"/>
          </a:p>
          <a:p>
            <a:pPr indent="457200" algn="l"/>
            <a:r>
              <a:rPr lang="zh-CN" altLang="en-US" sz="3200"/>
              <a:t>（1）小城镇=小城市+建制镇+集镇。显然，这一小城镇概念分属城与乡两个范畴，从发展的观点看，集镇只宜称为“未建制镇”。</a:t>
            </a:r>
            <a:endParaRPr lang="zh-CN" altLang="en-US" sz="3200"/>
          </a:p>
          <a:p>
            <a:pPr indent="457200" algn="l"/>
            <a:endParaRPr lang="zh-CN" altLang="en-US" sz="3200"/>
          </a:p>
          <a:p>
            <a:pPr indent="457200" algn="l"/>
            <a:r>
              <a:rPr lang="zh-CN" altLang="en-US" sz="3200"/>
              <a:t>（2）小城镇=小城市+建制镇。这一小城镇概念指城镇范畴中规模较小、人口少于20万的小城市（县级市）和建制镇。</a:t>
            </a:r>
            <a:endParaRPr lang="zh-CN" altLang="en-US" sz="3200"/>
          </a:p>
          <a:p>
            <a:pPr indent="457200" algn="l"/>
            <a:endParaRPr lang="zh-CN" altLang="en-US" sz="3200"/>
          </a:p>
          <a:p>
            <a:pPr indent="457200" algn="l"/>
            <a:endParaRPr lang="zh-CN" altLang="en-US"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29335" y="408940"/>
            <a:ext cx="8663940" cy="768350"/>
          </a:xfrm>
          <a:prstGeom prst="rect">
            <a:avLst/>
          </a:prstGeom>
          <a:noFill/>
          <a:ln w="9525">
            <a:noFill/>
          </a:ln>
        </p:spPr>
        <p:txBody>
          <a:bodyPr wrap="square">
            <a:spAutoFit/>
          </a:bodyPr>
          <a:p>
            <a:pPr indent="457200"/>
            <a:r>
              <a:rPr lang="zh-CN" altLang="en-US" sz="4400">
                <a:sym typeface="+mn-ea"/>
              </a:rPr>
              <a:t>一、小城镇的概念</a:t>
            </a:r>
            <a:endParaRPr lang="zh-CN" altLang="en-US" sz="4400">
              <a:latin typeface="+mj-ea"/>
              <a:ea typeface="+mj-ea"/>
            </a:endParaRPr>
          </a:p>
        </p:txBody>
      </p:sp>
      <p:sp>
        <p:nvSpPr>
          <p:cNvPr id="2" name="文本框 1"/>
          <p:cNvSpPr txBox="1"/>
          <p:nvPr/>
        </p:nvSpPr>
        <p:spPr>
          <a:xfrm>
            <a:off x="459740" y="1465580"/>
            <a:ext cx="10732770" cy="3969385"/>
          </a:xfrm>
          <a:prstGeom prst="rect">
            <a:avLst/>
          </a:prstGeom>
          <a:noFill/>
        </p:spPr>
        <p:txBody>
          <a:bodyPr wrap="square" rtlCol="0" anchor="t">
            <a:spAutoFit/>
          </a:bodyPr>
          <a:p>
            <a:pPr indent="457200" algn="l"/>
            <a:r>
              <a:rPr lang="zh-CN" altLang="en-US" sz="3600">
                <a:sym typeface="+mn-ea"/>
              </a:rPr>
              <a:t>（3）小城镇=建制镇。这一小城镇概念属于城镇范畴，是建制镇（包括县城镇）在城镇体系中的同义词。</a:t>
            </a:r>
            <a:endParaRPr lang="zh-CN" altLang="en-US" sz="3600"/>
          </a:p>
          <a:p>
            <a:pPr indent="457200" algn="l"/>
            <a:endParaRPr lang="zh-CN" altLang="en-US" sz="3600"/>
          </a:p>
          <a:p>
            <a:pPr indent="457200" algn="l"/>
            <a:r>
              <a:rPr lang="zh-CN" altLang="en-US" sz="3600">
                <a:sym typeface="+mn-ea"/>
              </a:rPr>
              <a:t>（4）小城镇=建制镇+集镇。这一小城镇概念属城与乡两个范畴，包括小于城市，从属于县的县城镇、县城以外的建制镇和尚未设镇建制但相对发达的农村集镇。</a:t>
            </a:r>
            <a:endParaRPr lang="zh-CN" altLang="en-US"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29335" y="408940"/>
            <a:ext cx="8663940" cy="768350"/>
          </a:xfrm>
          <a:prstGeom prst="rect">
            <a:avLst/>
          </a:prstGeom>
          <a:noFill/>
          <a:ln w="9525">
            <a:noFill/>
          </a:ln>
        </p:spPr>
        <p:txBody>
          <a:bodyPr wrap="square">
            <a:spAutoFit/>
          </a:bodyPr>
          <a:p>
            <a:pPr indent="457200"/>
            <a:r>
              <a:rPr lang="zh-CN" altLang="en-US" sz="4400">
                <a:sym typeface="+mn-ea"/>
              </a:rPr>
              <a:t>一、小城镇的概念</a:t>
            </a:r>
            <a:endParaRPr lang="zh-CN" altLang="en-US" sz="4400">
              <a:latin typeface="+mj-ea"/>
              <a:ea typeface="+mj-ea"/>
            </a:endParaRPr>
          </a:p>
        </p:txBody>
      </p:sp>
      <p:sp>
        <p:nvSpPr>
          <p:cNvPr id="2" name="文本框 1"/>
          <p:cNvSpPr txBox="1"/>
          <p:nvPr/>
        </p:nvSpPr>
        <p:spPr>
          <a:xfrm>
            <a:off x="459740" y="1465580"/>
            <a:ext cx="10732770" cy="4655185"/>
          </a:xfrm>
          <a:prstGeom prst="rect">
            <a:avLst/>
          </a:prstGeom>
          <a:noFill/>
        </p:spPr>
        <p:txBody>
          <a:bodyPr wrap="square" rtlCol="0" anchor="t">
            <a:noAutofit/>
          </a:bodyPr>
          <a:p>
            <a:pPr indent="601345" algn="l" fontAlgn="auto">
              <a:lnSpc>
                <a:spcPct val="150000"/>
              </a:lnSpc>
            </a:pPr>
            <a:r>
              <a:rPr lang="en-US" altLang="zh-CN" sz="3200">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小城镇即规模最小的城市聚落。它是指农村地区一定区域内工商业比较发达，有一定比例的非农业人口，介于大中城市和广大农村之间，具有一定市政设施和服务设施的农村区域的政治、经济、文化、科技和生活服务中心。</a:t>
            </a:r>
            <a:endParaRPr lang="zh-CN" sz="3200">
              <a:latin typeface="微软雅黑" panose="020B0503020204020204" charset="-122"/>
              <a:ea typeface="微软雅黑" panose="020B0503020204020204" charset="-122"/>
              <a:sym typeface="+mn-ea"/>
            </a:endParaRPr>
          </a:p>
          <a:p>
            <a:pPr indent="601345" algn="l" fontAlgn="auto">
              <a:lnSpc>
                <a:spcPct val="150000"/>
              </a:lnSpc>
            </a:pPr>
            <a:endParaRPr lang="zh-CN" sz="3200">
              <a:latin typeface="微软雅黑" panose="020B0503020204020204" charset="-122"/>
              <a:ea typeface="微软雅黑" panose="020B0503020204020204" charset="-122"/>
              <a:sym typeface="+mn-ea"/>
            </a:endParaRPr>
          </a:p>
          <a:p>
            <a:pPr indent="601345" algn="l" fontAlgn="auto">
              <a:lnSpc>
                <a:spcPct val="150000"/>
              </a:lnSpc>
            </a:pPr>
            <a:r>
              <a:rPr lang="en-US" altLang="zh-CN" sz="3200">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行政管理专业：</a:t>
            </a:r>
            <a:r>
              <a:rPr lang="zh-CN" altLang="en-US" sz="3200">
                <a:highlight>
                  <a:srgbClr val="FFFF00"/>
                </a:highlight>
                <a:sym typeface="+mn-ea"/>
              </a:rPr>
              <a:t>小城镇=建制镇</a:t>
            </a:r>
            <a:endParaRPr lang="zh-CN" altLang="en-US" sz="3200">
              <a:highlight>
                <a:srgbClr val="FFFF00"/>
              </a:highlight>
              <a:latin typeface="微软雅黑" panose="020B0503020204020204" charset="-122"/>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29335" y="408940"/>
            <a:ext cx="8663940" cy="768350"/>
          </a:xfrm>
          <a:prstGeom prst="rect">
            <a:avLst/>
          </a:prstGeom>
          <a:noFill/>
          <a:ln w="9525">
            <a:noFill/>
          </a:ln>
        </p:spPr>
        <p:txBody>
          <a:bodyPr wrap="square">
            <a:spAutoFit/>
          </a:bodyPr>
          <a:p>
            <a:pPr indent="457200"/>
            <a:r>
              <a:rPr lang="zh-CN" sz="4400" b="0">
                <a:latin typeface="+mj-ea"/>
                <a:ea typeface="+mj-ea"/>
              </a:rPr>
              <a:t>二、小城镇的特点</a:t>
            </a:r>
            <a:endParaRPr lang="zh-CN" sz="4400" b="0">
              <a:latin typeface="+mj-ea"/>
              <a:ea typeface="+mj-ea"/>
            </a:endParaRPr>
          </a:p>
        </p:txBody>
      </p:sp>
      <p:sp>
        <p:nvSpPr>
          <p:cNvPr id="2" name="文本框 1"/>
          <p:cNvSpPr txBox="1"/>
          <p:nvPr/>
        </p:nvSpPr>
        <p:spPr>
          <a:xfrm>
            <a:off x="175895" y="1316355"/>
            <a:ext cx="11840845" cy="5371465"/>
          </a:xfrm>
          <a:prstGeom prst="rect">
            <a:avLst/>
          </a:prstGeom>
          <a:noFill/>
        </p:spPr>
        <p:txBody>
          <a:bodyPr wrap="square" rtlCol="0" anchor="t">
            <a:noAutofit/>
          </a:bodyPr>
          <a:p>
            <a:pPr indent="457200" algn="l" fontAlgn="auto">
              <a:lnSpc>
                <a:spcPts val="4540"/>
              </a:lnSpc>
            </a:pPr>
            <a:r>
              <a:rPr lang="en-US" altLang="zh-CN" sz="3200">
                <a:sym typeface="+mn-ea"/>
              </a:rPr>
              <a:t> </a:t>
            </a:r>
            <a:r>
              <a:rPr lang="en-US" altLang="zh-CN" sz="2800">
                <a:sym typeface="+mn-ea"/>
              </a:rPr>
              <a:t> 1.“城之</a:t>
            </a:r>
            <a:r>
              <a:rPr lang="en-US" altLang="zh-CN" sz="2800">
                <a:latin typeface="微软雅黑" panose="020B0503020204020204" charset="-122"/>
                <a:ea typeface="微软雅黑" panose="020B0503020204020204" charset="-122"/>
                <a:sym typeface="+mn-ea"/>
              </a:rPr>
              <a:t>尾、乡之首“</a:t>
            </a:r>
            <a:r>
              <a:rPr lang="zh-CN" altLang="en-US" sz="2800">
                <a:latin typeface="微软雅黑" panose="020B0503020204020204" charset="-122"/>
                <a:ea typeface="微软雅黑" panose="020B0503020204020204" charset="-122"/>
                <a:sym typeface="+mn-ea"/>
              </a:rPr>
              <a:t>。</a:t>
            </a:r>
            <a:r>
              <a:rPr lang="zh-CN" sz="2800">
                <a:latin typeface="微软雅黑" panose="020B0503020204020204" charset="-122"/>
                <a:ea typeface="微软雅黑" panose="020B0503020204020204" charset="-122"/>
                <a:sym typeface="+mn-ea"/>
              </a:rPr>
              <a:t>介于城市和农村之间城乡结合部。</a:t>
            </a:r>
            <a:endParaRPr lang="zh-CN" altLang="en-US" sz="2800"/>
          </a:p>
          <a:p>
            <a:pPr indent="457200" algn="l" fontAlgn="auto">
              <a:lnSpc>
                <a:spcPts val="4540"/>
              </a:lnSpc>
            </a:pPr>
            <a:r>
              <a:rPr lang="en-US" altLang="zh-CN" sz="2800"/>
              <a:t>  2.</a:t>
            </a:r>
            <a:r>
              <a:rPr lang="zh-CN" altLang="en-US" sz="2800"/>
              <a:t>  数量多、分布广、增长快。</a:t>
            </a:r>
            <a:endParaRPr lang="zh-CN" altLang="en-US" sz="2800"/>
          </a:p>
          <a:p>
            <a:pPr indent="457200" algn="l" fontAlgn="auto">
              <a:lnSpc>
                <a:spcPts val="4540"/>
              </a:lnSpc>
            </a:pPr>
            <a:r>
              <a:rPr lang="en-US" altLang="zh-CN" sz="2800"/>
              <a:t>  3.区域差异性明显</a:t>
            </a:r>
            <a:r>
              <a:rPr lang="zh-CN" altLang="en-US" sz="2800"/>
              <a:t>。东高西低。</a:t>
            </a:r>
            <a:endParaRPr lang="en-US" altLang="zh-CN" sz="2800"/>
          </a:p>
          <a:p>
            <a:pPr indent="457200" algn="l" fontAlgn="auto">
              <a:lnSpc>
                <a:spcPts val="4540"/>
              </a:lnSpc>
            </a:pPr>
            <a:r>
              <a:rPr lang="en-US" altLang="zh-CN" sz="2800"/>
              <a:t>  4.人口结构复杂</a:t>
            </a:r>
            <a:r>
              <a:rPr lang="zh-CN" altLang="en-US" sz="2800"/>
              <a:t>。农业人口和非农业人口并存。</a:t>
            </a:r>
            <a:endParaRPr lang="en-US" altLang="zh-CN" sz="2800"/>
          </a:p>
          <a:p>
            <a:pPr indent="457200" algn="l" fontAlgn="auto">
              <a:lnSpc>
                <a:spcPts val="4540"/>
              </a:lnSpc>
            </a:pPr>
            <a:r>
              <a:rPr lang="en-US" altLang="zh-CN" sz="2800"/>
              <a:t>  5.</a:t>
            </a:r>
            <a:r>
              <a:rPr lang="zh-CN" sz="2800">
                <a:latin typeface="微软雅黑" panose="020B0503020204020204" charset="-122"/>
                <a:ea typeface="微软雅黑" panose="020B0503020204020204" charset="-122"/>
                <a:sym typeface="+mn-ea"/>
              </a:rPr>
              <a:t>有一定市政设施和服务设施</a:t>
            </a:r>
            <a:r>
              <a:rPr lang="zh-CN" altLang="en-US" sz="2800"/>
              <a:t>。供水、排水、供电、通信、绿地、环保、科教文卫。</a:t>
            </a:r>
            <a:endParaRPr lang="zh-CN" altLang="en-US" sz="2800"/>
          </a:p>
          <a:p>
            <a:pPr indent="457200" algn="l" fontAlgn="auto">
              <a:lnSpc>
                <a:spcPts val="4540"/>
              </a:lnSpc>
            </a:pPr>
            <a:r>
              <a:rPr lang="en-US" altLang="zh-CN" sz="2800"/>
              <a:t>  6.</a:t>
            </a:r>
            <a:r>
              <a:rPr lang="zh-CN" altLang="en-US" sz="2800"/>
              <a:t>有一定的工商业。</a:t>
            </a:r>
            <a:endParaRPr lang="en-US" altLang="zh-CN" sz="2800"/>
          </a:p>
          <a:p>
            <a:pPr indent="457200" algn="l" fontAlgn="auto">
              <a:lnSpc>
                <a:spcPts val="4540"/>
              </a:lnSpc>
            </a:pPr>
            <a:r>
              <a:rPr lang="en-US" altLang="zh-CN" sz="2800"/>
              <a:t>  7.多种产业并存</a:t>
            </a:r>
            <a:r>
              <a:rPr lang="en-US" altLang="zh-CN" sz="2800">
                <a:sym typeface="+mn-ea"/>
              </a:rPr>
              <a:t>（一、二、三</a:t>
            </a:r>
            <a:r>
              <a:rPr lang="zh-CN" altLang="en-US" sz="2800">
                <a:sym typeface="+mn-ea"/>
              </a:rPr>
              <a:t>产业</a:t>
            </a:r>
            <a:r>
              <a:rPr lang="en-US" altLang="zh-CN" sz="2800">
                <a:sym typeface="+mn-ea"/>
              </a:rPr>
              <a:t>）</a:t>
            </a:r>
            <a:r>
              <a:rPr lang="zh-CN" altLang="en-US" sz="2800"/>
              <a:t>。</a:t>
            </a:r>
            <a:endParaRPr lang="zh-CN" altLang="en-US" sz="2800"/>
          </a:p>
          <a:p>
            <a:pPr indent="457200" algn="l" fontAlgn="auto">
              <a:lnSpc>
                <a:spcPts val="4540"/>
              </a:lnSpc>
            </a:pPr>
            <a:r>
              <a:rPr lang="en-US" altLang="zh-CN" sz="2800"/>
              <a:t>  8.小城镇建设用地与农业用地相互穿插</a:t>
            </a:r>
            <a:r>
              <a:rPr lang="zh-CN" altLang="en-US" sz="2800"/>
              <a:t>。</a:t>
            </a:r>
            <a:endParaRPr lang="en-US" altLang="zh-CN" sz="2800"/>
          </a:p>
          <a:p>
            <a:pPr indent="457200" algn="l" fontAlgn="auto">
              <a:lnSpc>
                <a:spcPts val="4540"/>
              </a:lnSpc>
            </a:pPr>
            <a:endParaRPr lang="en-US" altLang="zh-CN"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711200" y="374650"/>
            <a:ext cx="9865995" cy="5857240"/>
          </a:xfrm>
          <a:prstGeom prst="rect">
            <a:avLst/>
          </a:prstGeom>
          <a:noFill/>
          <a:ln w="9525">
            <a:noFill/>
          </a:ln>
        </p:spPr>
        <p:txBody>
          <a:bodyPr wrap="square">
            <a:spAutoFit/>
          </a:bodyPr>
          <a:p>
            <a:pPr indent="457200"/>
            <a:r>
              <a:rPr lang="zh-CN" sz="4000" b="0">
                <a:latin typeface="微软雅黑" panose="020B0503020204020204" charset="-122"/>
                <a:ea typeface="微软雅黑" panose="020B0503020204020204" charset="-122"/>
              </a:rPr>
              <a:t>三、</a:t>
            </a:r>
            <a:r>
              <a:rPr lang="zh-CN" altLang="en-US" sz="4000">
                <a:sym typeface="+mn-ea"/>
              </a:rPr>
              <a:t>小城镇的分类</a:t>
            </a:r>
            <a:endParaRPr lang="zh-CN" altLang="en-US" sz="40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fontAlgn="auto">
              <a:lnSpc>
                <a:spcPts val="3680"/>
              </a:lnSpc>
            </a:pPr>
            <a:r>
              <a:rPr lang="zh-CN" altLang="en-US" sz="2400">
                <a:latin typeface="微软雅黑" panose="020B0503020204020204" charset="-122"/>
                <a:ea typeface="微软雅黑" panose="020B0503020204020204" charset="-122"/>
              </a:rPr>
              <a:t>（一）按地理特征分类</a:t>
            </a:r>
            <a:endParaRPr lang="zh-CN" altLang="en-US" sz="2400">
              <a:latin typeface="微软雅黑" panose="020B0503020204020204" charset="-122"/>
              <a:ea typeface="微软雅黑" panose="020B0503020204020204" charset="-122"/>
            </a:endParaRPr>
          </a:p>
          <a:p>
            <a:pPr indent="457200" fontAlgn="auto">
              <a:lnSpc>
                <a:spcPts val="3680"/>
              </a:lnSpc>
            </a:pPr>
            <a:r>
              <a:rPr lang="zh-CN" altLang="en-US" sz="2400">
                <a:latin typeface="微软雅黑" panose="020B0503020204020204" charset="-122"/>
                <a:ea typeface="微软雅黑" panose="020B0503020204020204" charset="-122"/>
              </a:rPr>
              <a:t>滨水小城镇、山地小城镇、平原小城镇。</a:t>
            </a:r>
            <a:endParaRPr lang="zh-CN" altLang="en-US" sz="2400">
              <a:latin typeface="微软雅黑" panose="020B0503020204020204" charset="-122"/>
              <a:ea typeface="微软雅黑" panose="020B0503020204020204" charset="-122"/>
            </a:endParaRPr>
          </a:p>
          <a:p>
            <a:pPr indent="457200" fontAlgn="auto">
              <a:lnSpc>
                <a:spcPts val="3680"/>
              </a:lnSpc>
            </a:pPr>
            <a:r>
              <a:rPr lang="zh-CN" altLang="en-US" sz="2400">
                <a:latin typeface="微软雅黑" panose="020B0503020204020204" charset="-122"/>
                <a:ea typeface="微软雅黑" panose="020B0503020204020204" charset="-122"/>
              </a:rPr>
              <a:t>（二）按功能分类</a:t>
            </a:r>
            <a:endParaRPr lang="zh-CN" altLang="en-US" sz="2400">
              <a:latin typeface="微软雅黑" panose="020B0503020204020204" charset="-122"/>
              <a:ea typeface="微软雅黑" panose="020B0503020204020204" charset="-122"/>
            </a:endParaRPr>
          </a:p>
          <a:p>
            <a:pPr indent="457200" fontAlgn="auto">
              <a:lnSpc>
                <a:spcPts val="3680"/>
              </a:lnSpc>
            </a:pPr>
            <a:r>
              <a:rPr lang="zh-CN" altLang="en-US" sz="2400">
                <a:latin typeface="微软雅黑" panose="020B0503020204020204" charset="-122"/>
                <a:ea typeface="微软雅黑" panose="020B0503020204020204" charset="-122"/>
              </a:rPr>
              <a:t>1.作为社会实体的小城镇。行政中心小城镇。</a:t>
            </a:r>
            <a:endParaRPr lang="zh-CN" altLang="en-US" sz="2400">
              <a:latin typeface="微软雅黑" panose="020B0503020204020204" charset="-122"/>
              <a:ea typeface="微软雅黑" panose="020B0503020204020204" charset="-122"/>
            </a:endParaRPr>
          </a:p>
          <a:p>
            <a:pPr indent="457200" fontAlgn="auto">
              <a:lnSpc>
                <a:spcPts val="3680"/>
              </a:lnSpc>
            </a:pPr>
            <a:r>
              <a:rPr lang="zh-CN" altLang="en-US" sz="2400">
                <a:latin typeface="微软雅黑" panose="020B0503020204020204" charset="-122"/>
                <a:ea typeface="微软雅黑" panose="020B0503020204020204" charset="-122"/>
              </a:rPr>
              <a:t>2.作为经济实体的小城镇。工业型小城镇、工矿型小城镇、农业型小城镇、渔业型小城镇、牧业型小城镇、林业型小城镇、旅游服务型小城镇。</a:t>
            </a:r>
            <a:endParaRPr lang="zh-CN" altLang="en-US" sz="2400">
              <a:latin typeface="微软雅黑" panose="020B0503020204020204" charset="-122"/>
              <a:ea typeface="微软雅黑" panose="020B0503020204020204" charset="-122"/>
            </a:endParaRPr>
          </a:p>
          <a:p>
            <a:pPr indent="457200" fontAlgn="auto">
              <a:lnSpc>
                <a:spcPts val="3680"/>
              </a:lnSpc>
            </a:pPr>
            <a:r>
              <a:rPr lang="zh-CN" altLang="en-US" sz="2400">
                <a:latin typeface="微软雅黑" panose="020B0503020204020204" charset="-122"/>
                <a:ea typeface="微软雅黑" panose="020B0503020204020204" charset="-122"/>
              </a:rPr>
              <a:t>3.其他类型小城镇。交通型小城镇、流通型小城镇、口岸型小城镇、历史古镇、文化名镇。</a:t>
            </a:r>
            <a:endParaRPr lang="zh-CN" altLang="en-US" sz="2400">
              <a:latin typeface="微软雅黑" panose="020B0503020204020204" charset="-122"/>
              <a:ea typeface="微软雅黑" panose="020B0503020204020204" charset="-122"/>
            </a:endParaRPr>
          </a:p>
          <a:p>
            <a:pPr indent="457200" fontAlgn="auto">
              <a:lnSpc>
                <a:spcPts val="3680"/>
              </a:lnSpc>
            </a:pPr>
            <a:r>
              <a:rPr lang="zh-CN" altLang="en-US" sz="2400">
                <a:latin typeface="微软雅黑" panose="020B0503020204020204" charset="-122"/>
                <a:ea typeface="微软雅黑" panose="020B0503020204020204" charset="-122"/>
              </a:rPr>
              <a:t>4.综合性小城镇。</a:t>
            </a:r>
            <a:endParaRPr lang="zh-CN" altLang="en-US" sz="2400">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711200" y="374650"/>
            <a:ext cx="9865995" cy="4154170"/>
          </a:xfrm>
          <a:prstGeom prst="rect">
            <a:avLst/>
          </a:prstGeom>
          <a:noFill/>
          <a:ln w="9525">
            <a:noFill/>
          </a:ln>
        </p:spPr>
        <p:txBody>
          <a:bodyPr wrap="square">
            <a:spAutoFit/>
          </a:bodyPr>
          <a:p>
            <a:pPr indent="457200"/>
            <a:r>
              <a:rPr lang="zh-CN" sz="4000">
                <a:latin typeface="微软雅黑" panose="020B0503020204020204" charset="-122"/>
                <a:ea typeface="微软雅黑" panose="020B0503020204020204" charset="-122"/>
                <a:sym typeface="+mn-ea"/>
              </a:rPr>
              <a:t>三、</a:t>
            </a:r>
            <a:r>
              <a:rPr lang="zh-CN" altLang="en-US" sz="4000">
                <a:sym typeface="+mn-ea"/>
              </a:rPr>
              <a:t>小城镇的分类</a:t>
            </a:r>
            <a:endParaRPr lang="zh-CN" altLang="en-US" sz="4000">
              <a:latin typeface="微软雅黑" panose="020B0503020204020204" charset="-122"/>
              <a:ea typeface="微软雅黑" panose="020B0503020204020204" charset="-122"/>
            </a:endParaRPr>
          </a:p>
          <a:p>
            <a:pPr indent="457200"/>
            <a:endParaRPr lang="zh-CN" altLang="en-US" sz="4400">
              <a:latin typeface="微软雅黑" panose="020B0503020204020204" charset="-122"/>
              <a:ea typeface="微软雅黑" panose="020B0503020204020204" charset="-122"/>
            </a:endParaRPr>
          </a:p>
          <a:p>
            <a:pPr indent="457200" fontAlgn="auto">
              <a:lnSpc>
                <a:spcPct val="150000"/>
              </a:lnSpc>
            </a:pPr>
            <a:r>
              <a:rPr lang="zh-CN" altLang="en-US" sz="2400">
                <a:latin typeface="微软雅黑" panose="020B0503020204020204" charset="-122"/>
                <a:ea typeface="微软雅黑" panose="020B0503020204020204" charset="-122"/>
              </a:rPr>
              <a:t>（三）按空间形态分类。以连片发展的“城镇密集区”形态存在的小城镇；以完整、独立形态存在的小城镇。</a:t>
            </a:r>
            <a:endParaRPr lang="zh-CN" altLang="en-US" sz="2400">
              <a:latin typeface="微软雅黑" panose="020B0503020204020204" charset="-122"/>
              <a:ea typeface="微软雅黑" panose="020B0503020204020204" charset="-122"/>
            </a:endParaRPr>
          </a:p>
          <a:p>
            <a:pPr indent="457200" fontAlgn="auto">
              <a:lnSpc>
                <a:spcPct val="150000"/>
              </a:lnSpc>
            </a:pPr>
            <a:endParaRPr lang="zh-CN" altLang="en-US" sz="2400">
              <a:latin typeface="微软雅黑" panose="020B0503020204020204" charset="-122"/>
              <a:ea typeface="微软雅黑" panose="020B0503020204020204" charset="-122"/>
            </a:endParaRPr>
          </a:p>
          <a:p>
            <a:pPr indent="457200" fontAlgn="auto">
              <a:lnSpc>
                <a:spcPct val="150000"/>
              </a:lnSpc>
            </a:pPr>
            <a:r>
              <a:rPr lang="zh-CN" altLang="en-US" sz="2400">
                <a:latin typeface="微软雅黑" panose="020B0503020204020204" charset="-122"/>
                <a:ea typeface="微软雅黑" panose="020B0503020204020204" charset="-122"/>
              </a:rPr>
              <a:t>（四）按发展模式分类。地方驱动型、城市辐射型、外贸推动型、外资促进型、科技带动型、交通推动型、产业聚集型。</a:t>
            </a:r>
            <a:endParaRPr lang="zh-CN" altLang="en-US" sz="2400">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711200" y="374650"/>
            <a:ext cx="4755515" cy="5754370"/>
          </a:xfrm>
          <a:prstGeom prst="rect">
            <a:avLst/>
          </a:prstGeom>
          <a:noFill/>
          <a:ln w="9525">
            <a:noFill/>
          </a:ln>
        </p:spPr>
        <p:txBody>
          <a:bodyPr wrap="square">
            <a:spAutoFit/>
          </a:bodyPr>
          <a:p>
            <a:pPr indent="457200"/>
            <a:r>
              <a:rPr lang="zh-CN" sz="3600">
                <a:latin typeface="微软雅黑" panose="020B0503020204020204" charset="-122"/>
                <a:ea typeface="微软雅黑" panose="020B0503020204020204" charset="-122"/>
                <a:sym typeface="+mn-ea"/>
              </a:rPr>
              <a:t>四、</a:t>
            </a:r>
            <a:r>
              <a:rPr lang="zh-CN" altLang="en-US" sz="3600">
                <a:sym typeface="+mn-ea"/>
              </a:rPr>
              <a:t>小城镇建设案例</a:t>
            </a:r>
            <a:endParaRPr lang="zh-CN" altLang="en-US" sz="3600">
              <a:latin typeface="微软雅黑" panose="020B0503020204020204" charset="-122"/>
              <a:ea typeface="微软雅黑" panose="020B0503020204020204" charset="-122"/>
            </a:endParaRPr>
          </a:p>
          <a:p>
            <a:pPr indent="457200"/>
            <a:endParaRPr lang="zh-CN" altLang="en-US" sz="4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1.江南药镇                                    </a:t>
            </a:r>
            <a:endParaRPr lang="en-US" altLang="zh-CN" sz="2400">
              <a:latin typeface="微软雅黑" panose="020B0503020204020204" charset="-122"/>
              <a:ea typeface="微软雅黑" panose="020B0503020204020204" charset="-122"/>
              <a:sym typeface="+mn-ea"/>
            </a:endParaRPr>
          </a:p>
          <a:p>
            <a:pPr indent="457200" fontAlgn="auto">
              <a:lnSpc>
                <a:spcPct val="150000"/>
              </a:lnSpc>
            </a:pPr>
            <a:r>
              <a:rPr lang="en-US" altLang="zh-CN" sz="2400">
                <a:latin typeface="微软雅黑" panose="020B0503020204020204" charset="-122"/>
                <a:ea typeface="微软雅黑" panose="020B0503020204020204" charset="-122"/>
              </a:rPr>
              <a:t>2.远洋渔业小镇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3.宠物小镇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4.和合小镇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5.青瓷小镇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6.艾米稻香小镇</a:t>
            </a:r>
            <a:endParaRPr lang="en-US" altLang="zh-CN" sz="2400">
              <a:latin typeface="微软雅黑" panose="020B0503020204020204" charset="-122"/>
              <a:ea typeface="微软雅黑" panose="020B0503020204020204" charset="-122"/>
            </a:endParaRPr>
          </a:p>
          <a:p>
            <a:pPr indent="457200" fontAlgn="auto">
              <a:lnSpc>
                <a:spcPct val="150000"/>
              </a:lnSpc>
            </a:pPr>
            <a:endParaRPr lang="en-US" altLang="zh-CN" sz="2400">
              <a:latin typeface="微软雅黑" panose="020B0503020204020204" charset="-122"/>
              <a:ea typeface="微软雅黑" panose="020B0503020204020204" charset="-122"/>
            </a:endParaRPr>
          </a:p>
          <a:p>
            <a:pPr indent="457200" fontAlgn="auto">
              <a:lnSpc>
                <a:spcPct val="150000"/>
              </a:lnSpc>
            </a:pPr>
            <a:endParaRPr lang="en-US" altLang="zh-CN" sz="2400">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5948680" y="1051560"/>
            <a:ext cx="4755515" cy="4461510"/>
          </a:xfrm>
          <a:prstGeom prst="rect">
            <a:avLst/>
          </a:prstGeom>
          <a:noFill/>
          <a:ln w="9525">
            <a:noFill/>
          </a:ln>
        </p:spPr>
        <p:txBody>
          <a:bodyPr wrap="square">
            <a:spAutoFit/>
          </a:bodyPr>
          <a:p>
            <a:pPr indent="457200"/>
            <a:endParaRPr lang="zh-CN" altLang="en-US" sz="4400">
              <a:latin typeface="微软雅黑" panose="020B0503020204020204" charset="-122"/>
              <a:ea typeface="微软雅黑" panose="020B0503020204020204" charset="-122"/>
            </a:endParaRPr>
          </a:p>
          <a:p>
            <a:pPr indent="457200"/>
            <a:r>
              <a:rPr lang="en-US" altLang="zh-CN" sz="2400">
                <a:latin typeface="微软雅黑" panose="020B0503020204020204" charset="-122"/>
                <a:ea typeface="微软雅黑" panose="020B0503020204020204" charset="-122"/>
              </a:rPr>
              <a:t>7.梦想小镇                                    </a:t>
            </a:r>
            <a:endParaRPr lang="en-US" altLang="zh-CN" sz="2400">
              <a:latin typeface="微软雅黑" panose="020B0503020204020204" charset="-122"/>
              <a:ea typeface="微软雅黑" panose="020B0503020204020204" charset="-122"/>
              <a:sym typeface="+mn-ea"/>
            </a:endParaRPr>
          </a:p>
          <a:p>
            <a:pPr indent="457200" fontAlgn="auto">
              <a:lnSpc>
                <a:spcPct val="150000"/>
              </a:lnSpc>
            </a:pPr>
            <a:r>
              <a:rPr lang="en-US" altLang="zh-CN" sz="2400">
                <a:latin typeface="微软雅黑" panose="020B0503020204020204" charset="-122"/>
                <a:ea typeface="微软雅黑" panose="020B0503020204020204" charset="-122"/>
              </a:rPr>
              <a:t>8.云栖小镇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9.艺尚小镇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10.酷玩小镇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11.古田红色小镇</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12.隆盛庄镇</a:t>
            </a:r>
            <a:endParaRPr lang="en-US" altLang="zh-CN" sz="2400">
              <a:latin typeface="微软雅黑" panose="020B0503020204020204" charset="-122"/>
              <a:ea typeface="微软雅黑" panose="020B0503020204020204" charset="-122"/>
            </a:endParaRPr>
          </a:p>
          <a:p>
            <a:pPr indent="457200" fontAlgn="auto">
              <a:lnSpc>
                <a:spcPct val="150000"/>
              </a:lnSpc>
            </a:pPr>
            <a:endParaRPr lang="en-US" altLang="zh-CN" sz="2400">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0" name="图片 99"/>
          <p:cNvPicPr/>
          <p:nvPr/>
        </p:nvPicPr>
        <p:blipFill>
          <a:blip r:embed="rId2"/>
          <a:stretch>
            <a:fillRect/>
          </a:stretch>
        </p:blipFill>
        <p:spPr>
          <a:xfrm>
            <a:off x="0" y="0"/>
            <a:ext cx="5234305" cy="6858000"/>
          </a:xfrm>
          <a:prstGeom prst="rect">
            <a:avLst/>
          </a:prstGeom>
          <a:noFill/>
          <a:ln w="9525">
            <a:noFill/>
          </a:ln>
        </p:spPr>
      </p:pic>
      <p:sp>
        <p:nvSpPr>
          <p:cNvPr id="2" name="文本框 1"/>
          <p:cNvSpPr txBox="1"/>
          <p:nvPr/>
        </p:nvSpPr>
        <p:spPr>
          <a:xfrm>
            <a:off x="5720080" y="514350"/>
            <a:ext cx="5983605" cy="6021070"/>
          </a:xfrm>
          <a:prstGeom prst="rect">
            <a:avLst/>
          </a:prstGeom>
          <a:noFill/>
        </p:spPr>
        <p:txBody>
          <a:bodyPr wrap="square" rtlCol="0">
            <a:noAutofit/>
          </a:bodyPr>
          <a:p>
            <a:r>
              <a:rPr lang="en-US" altLang="zh-CN" sz="3200">
                <a:latin typeface="+mn-ea"/>
              </a:rPr>
              <a:t>江南药镇</a:t>
            </a:r>
            <a:endParaRPr lang="en-US" altLang="zh-CN" sz="3200">
              <a:latin typeface="+mn-ea"/>
            </a:endParaRPr>
          </a:p>
          <a:p>
            <a:endParaRPr lang="en-US" altLang="zh-CN" sz="2400">
              <a:latin typeface="+mn-ea"/>
            </a:endParaRPr>
          </a:p>
          <a:p>
            <a:r>
              <a:rPr lang="zh-CN" altLang="en-US" sz="2000">
                <a:latin typeface="+mn-ea"/>
              </a:rPr>
              <a:t>位置：</a:t>
            </a:r>
            <a:r>
              <a:rPr lang="en-US" altLang="zh-CN" sz="2000">
                <a:latin typeface="+mn-ea"/>
              </a:rPr>
              <a:t>位于浙江省金华市磐安县</a:t>
            </a:r>
            <a:r>
              <a:rPr lang="zh-CN" altLang="en-US" sz="2000">
                <a:latin typeface="+mn-ea"/>
              </a:rPr>
              <a:t>（</a:t>
            </a:r>
            <a:r>
              <a:rPr lang="en-US" altLang="zh-CN" sz="2000">
                <a:latin typeface="+mn-ea"/>
                <a:sym typeface="+mn-ea"/>
              </a:rPr>
              <a:t>“中国药材之乡”</a:t>
            </a:r>
            <a:r>
              <a:rPr lang="zh-CN" altLang="en-US" sz="2000">
                <a:latin typeface="+mn-ea"/>
                <a:sym typeface="+mn-ea"/>
              </a:rPr>
              <a:t>）</a:t>
            </a:r>
            <a:r>
              <a:rPr lang="en-US" altLang="zh-CN" sz="2000">
                <a:latin typeface="+mn-ea"/>
              </a:rPr>
              <a:t>新渥镇境内</a:t>
            </a:r>
            <a:r>
              <a:rPr lang="zh-CN" altLang="en-US" sz="2000">
                <a:latin typeface="+mn-ea"/>
              </a:rPr>
              <a:t>，规划面积3.9平方公里。</a:t>
            </a:r>
            <a:endParaRPr lang="zh-CN" altLang="en-US" sz="2000">
              <a:latin typeface="+mn-ea"/>
            </a:endParaRPr>
          </a:p>
          <a:p>
            <a:endParaRPr lang="zh-CN" altLang="en-US" sz="2000">
              <a:latin typeface="+mn-ea"/>
            </a:endParaRPr>
          </a:p>
          <a:p>
            <a:r>
              <a:rPr lang="zh-CN" altLang="en-US" sz="2000">
                <a:latin typeface="+mn-ea"/>
              </a:rPr>
              <a:t>定位：以打造“药材天地、医疗高地、养生福地、旅游胜地”为定位，建设一座以“乡村慢生活+中医药健康养生”为特色的康养基地。</a:t>
            </a:r>
            <a:endParaRPr lang="zh-CN" altLang="en-US" sz="2000">
              <a:latin typeface="+mn-ea"/>
            </a:endParaRPr>
          </a:p>
          <a:p>
            <a:endParaRPr lang="zh-CN" altLang="en-US" sz="2000">
              <a:latin typeface="+mn-ea"/>
            </a:endParaRPr>
          </a:p>
          <a:p>
            <a:r>
              <a:rPr lang="zh-CN" altLang="en-US" sz="2000">
                <a:latin typeface="+mn-ea"/>
              </a:rPr>
              <a:t>特色：围绕</a:t>
            </a:r>
            <a:r>
              <a:rPr lang="en-US" altLang="zh-CN" sz="2000">
                <a:latin typeface="+mn-ea"/>
              </a:rPr>
              <a:t>“</a:t>
            </a:r>
            <a:r>
              <a:rPr lang="zh-CN" altLang="en-US" sz="2000">
                <a:latin typeface="+mn-ea"/>
                <a:sym typeface="+mn-ea"/>
              </a:rPr>
              <a:t>中药材</a:t>
            </a:r>
            <a:r>
              <a:rPr lang="en-US" altLang="zh-CN" sz="2000">
                <a:latin typeface="+mn-ea"/>
              </a:rPr>
              <a:t>”</a:t>
            </a:r>
            <a:r>
              <a:rPr lang="zh-CN" altLang="en-US" sz="2000">
                <a:latin typeface="+mn-ea"/>
              </a:rPr>
              <a:t>文化历史，延伸产业链。</a:t>
            </a:r>
            <a:endParaRPr lang="zh-CN" altLang="en-US" sz="2000">
              <a:latin typeface="+mn-ea"/>
            </a:endParaRPr>
          </a:p>
          <a:p>
            <a:endParaRPr lang="zh-CN" altLang="en-US" sz="2000">
              <a:latin typeface="+mn-ea"/>
            </a:endParaRPr>
          </a:p>
          <a:p>
            <a:r>
              <a:rPr lang="zh-CN" altLang="en-US" sz="2000">
                <a:latin typeface="+mn-ea"/>
              </a:rPr>
              <a:t>优势：拥有华东地区规模最大的中药材集散市场中心 —“浙八味”药材城。</a:t>
            </a:r>
            <a:endParaRPr lang="zh-CN" altLang="en-US" sz="2000">
              <a:latin typeface="+mn-ea"/>
            </a:endParaRPr>
          </a:p>
          <a:p>
            <a:r>
              <a:rPr lang="zh-CN" altLang="en-US" sz="2000">
                <a:latin typeface="+mn-ea"/>
              </a:rPr>
              <a:t> </a:t>
            </a:r>
            <a:r>
              <a:rPr lang="en-US" altLang="zh-CN" sz="2000">
                <a:latin typeface="+mn-ea"/>
              </a:rPr>
              <a:t>      </a:t>
            </a:r>
            <a:endParaRPr lang="en-US" altLang="zh-CN" sz="2000">
              <a:latin typeface="+mn-ea"/>
            </a:endParaRPr>
          </a:p>
          <a:p>
            <a:r>
              <a:rPr lang="zh-CN" altLang="en-US" sz="2000">
                <a:latin typeface="+mn-ea"/>
              </a:rPr>
              <a:t>相继建成参茸保健品一条街、悬壶济世广场、萧统文化广场、樱花主题公园等主题旅游景点和旅游配套设施，形成了“串点连线、连线成片”、“药在景中、景在镇中”的效果。</a:t>
            </a:r>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副标题 2"/>
          <p:cNvSpPr>
            <a:spLocks noGrp="1"/>
          </p:cNvSpPr>
          <p:nvPr>
            <p:ph type="subTitle" idx="1"/>
          </p:nvPr>
        </p:nvSpPr>
        <p:spPr>
          <a:xfrm>
            <a:off x="815975" y="528955"/>
            <a:ext cx="10197465" cy="1655445"/>
          </a:xfrm>
        </p:spPr>
        <p:txBody>
          <a:bodyPr>
            <a:normAutofit/>
          </a:bodyPr>
          <a:p>
            <a:pPr marL="0" indent="0" algn="ctr">
              <a:buNone/>
            </a:pPr>
            <a:r>
              <a:rPr lang="zh-CN" altLang="en-US" sz="6600"/>
              <a:t>教</a:t>
            </a:r>
            <a:r>
              <a:rPr lang="en-US" altLang="zh-CN" sz="6600"/>
              <a:t>    </a:t>
            </a:r>
            <a:r>
              <a:rPr lang="zh-CN" altLang="en-US" sz="6600"/>
              <a:t>学</a:t>
            </a:r>
            <a:r>
              <a:rPr lang="en-US" altLang="zh-CN" sz="6600"/>
              <a:t>    </a:t>
            </a:r>
            <a:r>
              <a:rPr lang="zh-CN" altLang="en-US" sz="6600"/>
              <a:t>目</a:t>
            </a:r>
            <a:r>
              <a:rPr lang="en-US" altLang="zh-CN" sz="6600"/>
              <a:t>    </a:t>
            </a:r>
            <a:r>
              <a:rPr lang="zh-CN" altLang="en-US" sz="6600"/>
              <a:t>标</a:t>
            </a:r>
            <a:endParaRPr lang="zh-CN" altLang="en-US" sz="6600"/>
          </a:p>
        </p:txBody>
      </p:sp>
      <p:sp>
        <p:nvSpPr>
          <p:cNvPr id="4" name="文本框 3"/>
          <p:cNvSpPr txBox="1"/>
          <p:nvPr/>
        </p:nvSpPr>
        <p:spPr>
          <a:xfrm>
            <a:off x="2192655" y="2271395"/>
            <a:ext cx="8129905" cy="3784600"/>
          </a:xfrm>
          <a:prstGeom prst="rect">
            <a:avLst/>
          </a:prstGeom>
          <a:noFill/>
        </p:spPr>
        <p:txBody>
          <a:bodyPr wrap="square" rtlCol="0">
            <a:spAutoFit/>
          </a:bodyPr>
          <a:p>
            <a:pPr algn="l"/>
            <a:r>
              <a:rPr lang="zh-CN" altLang="en-US" sz="4000">
                <a:sym typeface="+mn-ea"/>
              </a:rPr>
              <a:t>掌握：小城镇的概念与特点</a:t>
            </a:r>
            <a:endParaRPr lang="zh-CN" altLang="en-US" sz="4000">
              <a:sym typeface="+mn-ea"/>
            </a:endParaRPr>
          </a:p>
          <a:p>
            <a:pPr algn="ctr"/>
            <a:endParaRPr lang="zh-CN" altLang="en-US" sz="4000">
              <a:sym typeface="+mn-ea"/>
            </a:endParaRPr>
          </a:p>
          <a:p>
            <a:pPr algn="l"/>
            <a:r>
              <a:rPr lang="zh-CN" altLang="en-US" sz="4000">
                <a:sym typeface="+mn-ea"/>
              </a:rPr>
              <a:t>熟悉：</a:t>
            </a:r>
            <a:r>
              <a:rPr lang="zh-CN" altLang="en-US" sz="4000">
                <a:sym typeface="+mn-ea"/>
              </a:rPr>
              <a:t>小城镇的价值与意义</a:t>
            </a:r>
            <a:endParaRPr lang="zh-CN" altLang="en-US" sz="4000">
              <a:sym typeface="+mn-ea"/>
            </a:endParaRPr>
          </a:p>
          <a:p>
            <a:pPr algn="l"/>
            <a:endParaRPr lang="zh-CN" altLang="en-US" sz="4000">
              <a:sym typeface="+mn-ea"/>
            </a:endParaRPr>
          </a:p>
          <a:p>
            <a:pPr algn="l"/>
            <a:r>
              <a:rPr lang="zh-CN" altLang="en-US" sz="4000">
                <a:sym typeface="+mn-ea"/>
              </a:rPr>
              <a:t>了解：小城镇的分类与案例</a:t>
            </a:r>
            <a:endParaRPr lang="zh-CN" altLang="en-US" sz="4000"/>
          </a:p>
          <a:p>
            <a:pPr algn="ctr"/>
            <a:endParaRPr lang="zh-CN" altLang="en-US"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3" name="图片 2" descr="640"/>
          <p:cNvPicPr>
            <a:picLocks noChangeAspect="1"/>
          </p:cNvPicPr>
          <p:nvPr/>
        </p:nvPicPr>
        <p:blipFill>
          <a:blip r:embed="rId2"/>
          <a:stretch>
            <a:fillRect/>
          </a:stretch>
        </p:blipFill>
        <p:spPr>
          <a:xfrm>
            <a:off x="0" y="0"/>
            <a:ext cx="3084195" cy="3036570"/>
          </a:xfrm>
          <a:prstGeom prst="rect">
            <a:avLst/>
          </a:prstGeom>
        </p:spPr>
      </p:pic>
      <p:pic>
        <p:nvPicPr>
          <p:cNvPr id="4" name="图片 3" descr="640 (4)"/>
          <p:cNvPicPr>
            <a:picLocks noChangeAspect="1"/>
          </p:cNvPicPr>
          <p:nvPr/>
        </p:nvPicPr>
        <p:blipFill>
          <a:blip r:embed="rId3"/>
          <a:stretch>
            <a:fillRect/>
          </a:stretch>
        </p:blipFill>
        <p:spPr>
          <a:xfrm>
            <a:off x="3084195" y="-3175"/>
            <a:ext cx="3039745" cy="3039745"/>
          </a:xfrm>
          <a:prstGeom prst="rect">
            <a:avLst/>
          </a:prstGeom>
        </p:spPr>
      </p:pic>
      <p:pic>
        <p:nvPicPr>
          <p:cNvPr id="5" name="图片 4" descr="640 (1)"/>
          <p:cNvPicPr>
            <a:picLocks noChangeAspect="1"/>
          </p:cNvPicPr>
          <p:nvPr/>
        </p:nvPicPr>
        <p:blipFill>
          <a:blip r:embed="rId4"/>
          <a:stretch>
            <a:fillRect/>
          </a:stretch>
        </p:blipFill>
        <p:spPr>
          <a:xfrm>
            <a:off x="6123940" y="0"/>
            <a:ext cx="3158490" cy="3040380"/>
          </a:xfrm>
          <a:prstGeom prst="rect">
            <a:avLst/>
          </a:prstGeom>
        </p:spPr>
      </p:pic>
      <p:pic>
        <p:nvPicPr>
          <p:cNvPr id="6" name="图片 5" descr="640 (5)"/>
          <p:cNvPicPr>
            <a:picLocks noChangeAspect="1"/>
          </p:cNvPicPr>
          <p:nvPr/>
        </p:nvPicPr>
        <p:blipFill>
          <a:blip r:embed="rId5"/>
          <a:stretch>
            <a:fillRect/>
          </a:stretch>
        </p:blipFill>
        <p:spPr>
          <a:xfrm>
            <a:off x="9220835" y="0"/>
            <a:ext cx="2971165" cy="3036570"/>
          </a:xfrm>
          <a:prstGeom prst="rect">
            <a:avLst/>
          </a:prstGeom>
        </p:spPr>
      </p:pic>
      <p:pic>
        <p:nvPicPr>
          <p:cNvPr id="7" name="图片 6" descr="640 (2)"/>
          <p:cNvPicPr>
            <a:picLocks noChangeAspect="1"/>
          </p:cNvPicPr>
          <p:nvPr/>
        </p:nvPicPr>
        <p:blipFill>
          <a:blip r:embed="rId6"/>
          <a:stretch>
            <a:fillRect/>
          </a:stretch>
        </p:blipFill>
        <p:spPr>
          <a:xfrm>
            <a:off x="3228340" y="3714750"/>
            <a:ext cx="3030220" cy="2269490"/>
          </a:xfrm>
          <a:prstGeom prst="rect">
            <a:avLst/>
          </a:prstGeom>
        </p:spPr>
      </p:pic>
      <p:pic>
        <p:nvPicPr>
          <p:cNvPr id="8" name="图片 7" descr="640 (6)"/>
          <p:cNvPicPr>
            <a:picLocks noChangeAspect="1"/>
          </p:cNvPicPr>
          <p:nvPr/>
        </p:nvPicPr>
        <p:blipFill>
          <a:blip r:embed="rId7"/>
          <a:stretch>
            <a:fillRect/>
          </a:stretch>
        </p:blipFill>
        <p:spPr>
          <a:xfrm>
            <a:off x="0" y="3714750"/>
            <a:ext cx="3223895" cy="2245995"/>
          </a:xfrm>
          <a:prstGeom prst="rect">
            <a:avLst/>
          </a:prstGeom>
        </p:spPr>
      </p:pic>
      <p:pic>
        <p:nvPicPr>
          <p:cNvPr id="9" name="图片 8" descr="640 (3)"/>
          <p:cNvPicPr>
            <a:picLocks noChangeAspect="1"/>
          </p:cNvPicPr>
          <p:nvPr/>
        </p:nvPicPr>
        <p:blipFill>
          <a:blip r:embed="rId8"/>
          <a:stretch>
            <a:fillRect/>
          </a:stretch>
        </p:blipFill>
        <p:spPr>
          <a:xfrm>
            <a:off x="6263640" y="3714750"/>
            <a:ext cx="2964815" cy="2280285"/>
          </a:xfrm>
          <a:prstGeom prst="rect">
            <a:avLst/>
          </a:prstGeom>
        </p:spPr>
      </p:pic>
      <p:pic>
        <p:nvPicPr>
          <p:cNvPr id="10" name="图片 9" descr="640 (7)"/>
          <p:cNvPicPr>
            <a:picLocks noChangeAspect="1"/>
          </p:cNvPicPr>
          <p:nvPr/>
        </p:nvPicPr>
        <p:blipFill>
          <a:blip r:embed="rId9"/>
          <a:stretch>
            <a:fillRect/>
          </a:stretch>
        </p:blipFill>
        <p:spPr>
          <a:xfrm>
            <a:off x="9220200" y="3714750"/>
            <a:ext cx="2999105" cy="2280285"/>
          </a:xfrm>
          <a:prstGeom prst="rect">
            <a:avLst/>
          </a:prstGeom>
        </p:spPr>
      </p:pic>
      <p:sp>
        <p:nvSpPr>
          <p:cNvPr id="13" name="矩形 12"/>
          <p:cNvSpPr/>
          <p:nvPr/>
        </p:nvSpPr>
        <p:spPr>
          <a:xfrm>
            <a:off x="399415" y="3176270"/>
            <a:ext cx="2115820" cy="398780"/>
          </a:xfrm>
          <a:prstGeom prst="rect">
            <a:avLst/>
          </a:prstGeom>
          <a:noFill/>
          <a:ln>
            <a:noFill/>
          </a:ln>
        </p:spPr>
        <p:txBody>
          <a:bodyPr wrap="none" rtlCol="0" anchor="t">
            <a:spAutoFit/>
          </a:bodyPr>
          <a:p>
            <a:pPr algn="ctr"/>
            <a:r>
              <a:rPr lang="zh-CN" altLang="en-US" sz="2000" b="1">
                <a:ln w="15875"/>
                <a:solidFill>
                  <a:schemeClr val="tx1"/>
                </a:solidFill>
                <a:effectLst/>
              </a:rPr>
              <a:t>杭菊花归</a:t>
            </a:r>
            <a:r>
              <a:rPr lang="en-US" altLang="zh-CN" sz="2000" b="1">
                <a:ln w="15875"/>
                <a:solidFill>
                  <a:schemeClr val="tx1"/>
                </a:solidFill>
                <a:effectLst/>
              </a:rPr>
              <a:t>--</a:t>
            </a:r>
            <a:r>
              <a:rPr lang="zh-CN" altLang="en-US" sz="2000" b="1">
                <a:ln w="15875"/>
                <a:solidFill>
                  <a:schemeClr val="tx1"/>
                </a:solidFill>
                <a:effectLst/>
              </a:rPr>
              <a:t>肺、肝</a:t>
            </a:r>
            <a:endParaRPr lang="zh-CN" altLang="en-US" sz="2000" b="1">
              <a:ln w="15875"/>
              <a:solidFill>
                <a:schemeClr val="tx1"/>
              </a:solidFill>
              <a:effectLst/>
            </a:endParaRPr>
          </a:p>
        </p:txBody>
      </p:sp>
      <p:sp>
        <p:nvSpPr>
          <p:cNvPr id="14" name="矩形 13"/>
          <p:cNvSpPr/>
          <p:nvPr/>
        </p:nvSpPr>
        <p:spPr>
          <a:xfrm>
            <a:off x="3366770" y="3176270"/>
            <a:ext cx="2369820" cy="398780"/>
          </a:xfrm>
          <a:prstGeom prst="rect">
            <a:avLst/>
          </a:prstGeom>
          <a:noFill/>
          <a:ln>
            <a:noFill/>
          </a:ln>
        </p:spPr>
        <p:txBody>
          <a:bodyPr wrap="none" rtlCol="0" anchor="t">
            <a:spAutoFit/>
          </a:bodyPr>
          <a:p>
            <a:pPr algn="ctr"/>
            <a:r>
              <a:rPr lang="zh-CN" altLang="en-US" sz="2000" b="1">
                <a:ln w="15875"/>
                <a:solidFill>
                  <a:schemeClr val="tx1"/>
                </a:solidFill>
                <a:effectLst/>
              </a:rPr>
              <a:t>玄参</a:t>
            </a:r>
            <a:r>
              <a:rPr lang="en-US" altLang="zh-CN" sz="2000" b="1">
                <a:ln w="15875"/>
                <a:solidFill>
                  <a:schemeClr val="tx1"/>
                </a:solidFill>
                <a:effectLst/>
              </a:rPr>
              <a:t>--归肺、胃、肾</a:t>
            </a:r>
            <a:endParaRPr lang="en-US" altLang="zh-CN" sz="2000" b="1">
              <a:ln w="15875"/>
              <a:solidFill>
                <a:schemeClr val="tx1"/>
              </a:solidFill>
              <a:effectLst/>
            </a:endParaRPr>
          </a:p>
        </p:txBody>
      </p:sp>
      <p:sp>
        <p:nvSpPr>
          <p:cNvPr id="15" name="矩形 14"/>
          <p:cNvSpPr/>
          <p:nvPr/>
        </p:nvSpPr>
        <p:spPr>
          <a:xfrm>
            <a:off x="6534785" y="3178175"/>
            <a:ext cx="2369820" cy="398780"/>
          </a:xfrm>
          <a:prstGeom prst="rect">
            <a:avLst/>
          </a:prstGeom>
          <a:noFill/>
          <a:ln>
            <a:noFill/>
          </a:ln>
        </p:spPr>
        <p:txBody>
          <a:bodyPr wrap="none" rtlCol="0" anchor="t">
            <a:spAutoFit/>
          </a:bodyPr>
          <a:p>
            <a:pPr algn="ctr"/>
            <a:r>
              <a:rPr lang="zh-CN" altLang="en-US" sz="2000" b="1">
                <a:ln w="15875"/>
                <a:solidFill>
                  <a:schemeClr val="tx1"/>
                </a:solidFill>
                <a:effectLst/>
              </a:rPr>
              <a:t>麦冬</a:t>
            </a:r>
            <a:r>
              <a:rPr lang="en-US" altLang="zh-CN" sz="2000" b="1">
                <a:ln w="15875"/>
                <a:solidFill>
                  <a:schemeClr val="tx1"/>
                </a:solidFill>
                <a:effectLst/>
              </a:rPr>
              <a:t>--归心、肺、胃</a:t>
            </a:r>
            <a:endParaRPr lang="en-US" altLang="zh-CN" sz="2000" b="1">
              <a:ln w="15875"/>
              <a:solidFill>
                <a:schemeClr val="tx1"/>
              </a:solidFill>
              <a:effectLst/>
            </a:endParaRPr>
          </a:p>
        </p:txBody>
      </p:sp>
      <p:sp>
        <p:nvSpPr>
          <p:cNvPr id="16" name="矩形 15"/>
          <p:cNvSpPr/>
          <p:nvPr/>
        </p:nvSpPr>
        <p:spPr>
          <a:xfrm>
            <a:off x="9602470" y="3176270"/>
            <a:ext cx="2115820" cy="398780"/>
          </a:xfrm>
          <a:prstGeom prst="rect">
            <a:avLst/>
          </a:prstGeom>
          <a:noFill/>
          <a:ln>
            <a:noFill/>
          </a:ln>
        </p:spPr>
        <p:txBody>
          <a:bodyPr wrap="none" rtlCol="0" anchor="t">
            <a:spAutoFit/>
          </a:bodyPr>
          <a:p>
            <a:pPr algn="ctr"/>
            <a:r>
              <a:rPr lang="zh-CN" altLang="en-US" sz="2000" b="1">
                <a:ln w="15875"/>
                <a:solidFill>
                  <a:schemeClr val="tx1"/>
                </a:solidFill>
                <a:effectLst/>
              </a:rPr>
              <a:t>延胡索</a:t>
            </a:r>
            <a:r>
              <a:rPr lang="en-US" altLang="zh-CN" sz="2000" b="1">
                <a:ln w="15875"/>
                <a:solidFill>
                  <a:schemeClr val="tx1"/>
                </a:solidFill>
                <a:effectLst/>
              </a:rPr>
              <a:t>--归肝、脾</a:t>
            </a:r>
            <a:endParaRPr lang="en-US" altLang="zh-CN" sz="2000" b="1">
              <a:ln w="15875"/>
              <a:solidFill>
                <a:schemeClr val="tx1"/>
              </a:solidFill>
              <a:effectLst/>
            </a:endParaRPr>
          </a:p>
        </p:txBody>
      </p:sp>
      <p:sp>
        <p:nvSpPr>
          <p:cNvPr id="17" name="矩形 16"/>
          <p:cNvSpPr/>
          <p:nvPr/>
        </p:nvSpPr>
        <p:spPr>
          <a:xfrm>
            <a:off x="399415" y="6100445"/>
            <a:ext cx="2623820" cy="398780"/>
          </a:xfrm>
          <a:prstGeom prst="rect">
            <a:avLst/>
          </a:prstGeom>
          <a:noFill/>
          <a:ln>
            <a:noFill/>
          </a:ln>
        </p:spPr>
        <p:txBody>
          <a:bodyPr wrap="none" rtlCol="0" anchor="t">
            <a:spAutoFit/>
          </a:bodyPr>
          <a:p>
            <a:pPr algn="ctr"/>
            <a:r>
              <a:rPr lang="zh-CN" altLang="en-US" sz="2000" b="1">
                <a:ln w="15875"/>
                <a:solidFill>
                  <a:schemeClr val="tx1"/>
                </a:solidFill>
                <a:effectLst/>
              </a:rPr>
              <a:t>温郁金</a:t>
            </a:r>
            <a:r>
              <a:rPr lang="en-US" altLang="zh-CN" sz="2000" b="1">
                <a:ln w="15875"/>
                <a:solidFill>
                  <a:schemeClr val="tx1"/>
                </a:solidFill>
                <a:effectLst/>
              </a:rPr>
              <a:t>--归肝、心、肺</a:t>
            </a:r>
            <a:endParaRPr lang="en-US" altLang="zh-CN" sz="2000" b="1">
              <a:ln w="15875"/>
              <a:solidFill>
                <a:schemeClr val="tx1"/>
              </a:solidFill>
              <a:effectLst/>
            </a:endParaRPr>
          </a:p>
        </p:txBody>
      </p:sp>
      <p:sp>
        <p:nvSpPr>
          <p:cNvPr id="18" name="矩形 17"/>
          <p:cNvSpPr/>
          <p:nvPr/>
        </p:nvSpPr>
        <p:spPr>
          <a:xfrm>
            <a:off x="3874770" y="6132830"/>
            <a:ext cx="1861820" cy="398780"/>
          </a:xfrm>
          <a:prstGeom prst="rect">
            <a:avLst/>
          </a:prstGeom>
          <a:noFill/>
          <a:ln>
            <a:noFill/>
          </a:ln>
        </p:spPr>
        <p:txBody>
          <a:bodyPr wrap="none" rtlCol="0" anchor="t">
            <a:spAutoFit/>
          </a:bodyPr>
          <a:p>
            <a:pPr algn="ctr"/>
            <a:r>
              <a:rPr lang="zh-CN" altLang="en-US" sz="2000" b="1">
                <a:ln w="15875"/>
                <a:solidFill>
                  <a:schemeClr val="tx1"/>
                </a:solidFill>
                <a:effectLst/>
              </a:rPr>
              <a:t>白芍</a:t>
            </a:r>
            <a:r>
              <a:rPr lang="en-US" altLang="zh-CN" sz="2000" b="1">
                <a:ln w="15875"/>
                <a:solidFill>
                  <a:schemeClr val="tx1"/>
                </a:solidFill>
                <a:effectLst/>
              </a:rPr>
              <a:t>--归肝、脾</a:t>
            </a:r>
            <a:endParaRPr lang="en-US" altLang="zh-CN" sz="2000" b="1">
              <a:ln w="15875"/>
              <a:solidFill>
                <a:schemeClr val="tx1"/>
              </a:solidFill>
              <a:effectLst/>
            </a:endParaRPr>
          </a:p>
        </p:txBody>
      </p:sp>
      <p:sp>
        <p:nvSpPr>
          <p:cNvPr id="19" name="矩形 18"/>
          <p:cNvSpPr/>
          <p:nvPr/>
        </p:nvSpPr>
        <p:spPr>
          <a:xfrm>
            <a:off x="6928485" y="6132830"/>
            <a:ext cx="1861820" cy="398780"/>
          </a:xfrm>
          <a:prstGeom prst="rect">
            <a:avLst/>
          </a:prstGeom>
          <a:noFill/>
          <a:ln>
            <a:noFill/>
          </a:ln>
        </p:spPr>
        <p:txBody>
          <a:bodyPr wrap="none" rtlCol="0" anchor="t">
            <a:spAutoFit/>
          </a:bodyPr>
          <a:p>
            <a:pPr algn="ctr"/>
            <a:r>
              <a:rPr lang="zh-CN" altLang="en-US" sz="2000" b="1">
                <a:ln w="15875"/>
                <a:solidFill>
                  <a:schemeClr val="tx1"/>
                </a:solidFill>
                <a:effectLst/>
              </a:rPr>
              <a:t>白术</a:t>
            </a:r>
            <a:r>
              <a:rPr lang="en-US" altLang="zh-CN" sz="2000" b="1">
                <a:ln w="15875"/>
                <a:solidFill>
                  <a:schemeClr val="tx1"/>
                </a:solidFill>
                <a:effectLst/>
              </a:rPr>
              <a:t>--归脾、胃</a:t>
            </a:r>
            <a:endParaRPr lang="en-US" altLang="zh-CN" sz="2000" b="1">
              <a:ln w="15875"/>
              <a:solidFill>
                <a:schemeClr val="tx1"/>
              </a:solidFill>
              <a:effectLst/>
            </a:endParaRPr>
          </a:p>
        </p:txBody>
      </p:sp>
      <p:sp>
        <p:nvSpPr>
          <p:cNvPr id="20" name="矩形 19"/>
          <p:cNvSpPr/>
          <p:nvPr/>
        </p:nvSpPr>
        <p:spPr>
          <a:xfrm>
            <a:off x="9662160" y="6111240"/>
            <a:ext cx="2115820" cy="398780"/>
          </a:xfrm>
          <a:prstGeom prst="rect">
            <a:avLst/>
          </a:prstGeom>
          <a:noFill/>
          <a:ln>
            <a:noFill/>
          </a:ln>
        </p:spPr>
        <p:txBody>
          <a:bodyPr wrap="none" rtlCol="0" anchor="t">
            <a:spAutoFit/>
          </a:bodyPr>
          <a:p>
            <a:pPr algn="ctr"/>
            <a:r>
              <a:rPr lang="zh-CN" altLang="en-US" sz="2000" b="1">
                <a:ln w="15875"/>
                <a:solidFill>
                  <a:schemeClr val="tx1"/>
                </a:solidFill>
                <a:effectLst/>
              </a:rPr>
              <a:t>浙贝母</a:t>
            </a:r>
            <a:r>
              <a:rPr lang="en-US" altLang="zh-CN" sz="2000" b="1">
                <a:ln w="15875"/>
                <a:solidFill>
                  <a:schemeClr val="tx1"/>
                </a:solidFill>
                <a:effectLst/>
              </a:rPr>
              <a:t>--归肺、心</a:t>
            </a:r>
            <a:endParaRPr lang="en-US" altLang="zh-CN" sz="2000" b="1">
              <a:ln w="15875"/>
              <a:solidFill>
                <a:schemeClr val="tx1"/>
              </a:soli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3" name="图片 2" descr="微信截图_20231219135802"/>
          <p:cNvPicPr>
            <a:picLocks noChangeAspect="1"/>
          </p:cNvPicPr>
          <p:nvPr/>
        </p:nvPicPr>
        <p:blipFill>
          <a:blip r:embed="rId2"/>
          <a:stretch>
            <a:fillRect/>
          </a:stretch>
        </p:blipFill>
        <p:spPr>
          <a:xfrm>
            <a:off x="0" y="0"/>
            <a:ext cx="5015865" cy="6858000"/>
          </a:xfrm>
          <a:prstGeom prst="rect">
            <a:avLst/>
          </a:prstGeom>
        </p:spPr>
      </p:pic>
      <p:sp>
        <p:nvSpPr>
          <p:cNvPr id="4" name="文本框 3"/>
          <p:cNvSpPr txBox="1"/>
          <p:nvPr>
            <p:custDataLst>
              <p:tags r:id="rId3"/>
            </p:custDataLst>
          </p:nvPr>
        </p:nvSpPr>
        <p:spPr>
          <a:xfrm>
            <a:off x="5301615" y="137160"/>
            <a:ext cx="6638925" cy="6584315"/>
          </a:xfrm>
          <a:prstGeom prst="rect">
            <a:avLst/>
          </a:prstGeom>
          <a:noFill/>
        </p:spPr>
        <p:txBody>
          <a:bodyPr wrap="square" rtlCol="0">
            <a:noAutofit/>
          </a:bodyPr>
          <a:p>
            <a:r>
              <a:rPr lang="en-US" altLang="zh-CN" sz="3200">
                <a:latin typeface="+mn-ea"/>
              </a:rPr>
              <a:t>青瓷小镇</a:t>
            </a:r>
            <a:endParaRPr lang="en-US" altLang="zh-CN" sz="3200">
              <a:latin typeface="+mn-ea"/>
            </a:endParaRPr>
          </a:p>
          <a:p>
            <a:endParaRPr lang="en-US" altLang="zh-CN" sz="2400">
              <a:latin typeface="+mn-ea"/>
            </a:endParaRPr>
          </a:p>
          <a:p>
            <a:r>
              <a:rPr lang="zh-CN" altLang="en-US" sz="2000">
                <a:latin typeface="+mn-ea"/>
              </a:rPr>
              <a:t>位置：</a:t>
            </a:r>
            <a:r>
              <a:rPr lang="en-US" altLang="zh-CN" sz="2000">
                <a:latin typeface="+mn-ea"/>
              </a:rPr>
              <a:t>位</a:t>
            </a:r>
            <a:r>
              <a:rPr lang="zh-CN" altLang="en-US" sz="2000">
                <a:latin typeface="+mn-ea"/>
              </a:rPr>
              <a:t>于浙江省龙泉市上垟镇，规划面积3.</a:t>
            </a:r>
            <a:r>
              <a:rPr lang="en-US" altLang="zh-CN" sz="2000">
                <a:latin typeface="+mn-ea"/>
              </a:rPr>
              <a:t>21</a:t>
            </a:r>
            <a:r>
              <a:rPr lang="zh-CN" altLang="en-US" sz="2000">
                <a:latin typeface="+mn-ea"/>
              </a:rPr>
              <a:t>平方公里。</a:t>
            </a:r>
            <a:endParaRPr lang="zh-CN" altLang="en-US" sz="2000">
              <a:latin typeface="+mn-ea"/>
            </a:endParaRPr>
          </a:p>
          <a:p>
            <a:endParaRPr lang="zh-CN" altLang="en-US" sz="2000">
              <a:latin typeface="+mn-ea"/>
            </a:endParaRPr>
          </a:p>
          <a:p>
            <a:r>
              <a:rPr lang="zh-CN" altLang="en-US" sz="2000">
                <a:latin typeface="+mn-ea"/>
              </a:rPr>
              <a:t>定位：以青瓷文化为品牌，以休闲养生为核心，以龙泉青瓷非遗传承基地为平台，打造集</a:t>
            </a:r>
            <a:r>
              <a:rPr lang="zh-CN" altLang="en-US" sz="2000" b="1">
                <a:latin typeface="+mn-ea"/>
              </a:rPr>
              <a:t>文化传承、文博展示、学习交流、创作教学、收藏鉴赏、旅游观光</a:t>
            </a:r>
            <a:r>
              <a:rPr lang="zh-CN" altLang="en-US" sz="2000">
                <a:latin typeface="+mn-ea"/>
              </a:rPr>
              <a:t>等功能于一体的瓷文化旅游观光小镇，延续技艺传承和生产组织传统方式的家庭小作坊，打造具有国际影响力的中国青瓷小镇。</a:t>
            </a:r>
            <a:endParaRPr lang="zh-CN" altLang="en-US" sz="2000">
              <a:latin typeface="+mn-ea"/>
            </a:endParaRPr>
          </a:p>
          <a:p>
            <a:endParaRPr lang="zh-CN" altLang="en-US" sz="2000">
              <a:latin typeface="+mn-ea"/>
            </a:endParaRPr>
          </a:p>
          <a:p>
            <a:r>
              <a:rPr lang="zh-CN" altLang="en-US" sz="2000">
                <a:latin typeface="+mn-ea"/>
              </a:rPr>
              <a:t>特色：围绕</a:t>
            </a:r>
            <a:r>
              <a:rPr lang="en-US" altLang="zh-CN" sz="2000">
                <a:latin typeface="+mn-ea"/>
              </a:rPr>
              <a:t>“</a:t>
            </a:r>
            <a:r>
              <a:rPr lang="zh-CN" altLang="en-US" sz="2000">
                <a:latin typeface="+mn-ea"/>
                <a:sym typeface="+mn-ea"/>
              </a:rPr>
              <a:t>青瓷</a:t>
            </a:r>
            <a:r>
              <a:rPr lang="en-US" altLang="zh-CN" sz="2000">
                <a:latin typeface="+mn-ea"/>
              </a:rPr>
              <a:t>”</a:t>
            </a:r>
            <a:r>
              <a:rPr lang="zh-CN" altLang="en-US" sz="2000">
                <a:latin typeface="+mn-ea"/>
              </a:rPr>
              <a:t>文化历史，延伸产业链。</a:t>
            </a:r>
            <a:endParaRPr lang="zh-CN" altLang="en-US" sz="2000">
              <a:latin typeface="+mn-ea"/>
            </a:endParaRPr>
          </a:p>
          <a:p>
            <a:endParaRPr lang="zh-CN" altLang="en-US" sz="2000">
              <a:latin typeface="+mn-ea"/>
            </a:endParaRPr>
          </a:p>
          <a:p>
            <a:r>
              <a:rPr lang="zh-CN" altLang="en-US" sz="2000">
                <a:latin typeface="+mn-ea"/>
              </a:rPr>
              <a:t>优势：上垟镇是现代龙泉青瓷的发祥地，是龙泉青瓷最集中的产区，</a:t>
            </a:r>
            <a:r>
              <a:rPr lang="en-US" altLang="zh-CN" sz="2000">
                <a:latin typeface="+mn-ea"/>
              </a:rPr>
              <a:t>素有“青瓷之都”的称号</a:t>
            </a:r>
            <a:r>
              <a:rPr lang="zh-CN" altLang="en-US" sz="2000">
                <a:latin typeface="+mn-ea"/>
              </a:rPr>
              <a:t>。有1700多年历史，是全球瓷艺中唯一一项“人类非遗”，</a:t>
            </a:r>
            <a:endParaRPr lang="zh-CN" altLang="en-US" sz="2000">
              <a:latin typeface="+mn-ea"/>
            </a:endParaRPr>
          </a:p>
          <a:p>
            <a:endParaRPr lang="zh-CN" altLang="en-US" sz="2000">
              <a:latin typeface="+mn-ea"/>
            </a:endParaRPr>
          </a:p>
          <a:p>
            <a:r>
              <a:rPr lang="zh-CN" altLang="en-US" sz="2000">
                <a:latin typeface="+mn-ea"/>
              </a:rPr>
              <a:t>建成</a:t>
            </a:r>
            <a:r>
              <a:rPr lang="en-US" altLang="zh-CN" sz="2000">
                <a:latin typeface="+mn-ea"/>
              </a:rPr>
              <a:t>青瓷文化广场</a:t>
            </a:r>
            <a:r>
              <a:rPr lang="zh-CN" altLang="en-US" sz="2000">
                <a:latin typeface="+mn-ea"/>
              </a:rPr>
              <a:t>、商业风情街、度假酒店、青艺坊、冠云青居、瓷人坊等项目。</a:t>
            </a:r>
            <a:endParaRPr lang="zh-CN" altLang="en-US" sz="2000">
              <a:latin typeface="+mn-ea"/>
            </a:endParaRPr>
          </a:p>
          <a:p>
            <a:r>
              <a:rPr lang="zh-CN" altLang="en-US" sz="2000">
                <a:latin typeface="+mn-ea"/>
              </a:rPr>
              <a:t>理念：将特色小镇的风貌特征、传统文脉、文化内涵嫁接到新时代的城镇社会经济基础上，获得新的发展动力。</a:t>
            </a:r>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680460" y="3136900"/>
            <a:ext cx="6797675" cy="583565"/>
          </a:xfrm>
          <a:prstGeom prst="rect">
            <a:avLst/>
          </a:prstGeom>
          <a:noFill/>
        </p:spPr>
        <p:txBody>
          <a:bodyPr wrap="square" rtlCol="0">
            <a:spAutoFit/>
          </a:bodyPr>
          <a:p>
            <a:r>
              <a:rPr lang="en-US" altLang="zh-CN" sz="3200" b="1">
                <a:solidFill>
                  <a:schemeClr val="tx1"/>
                </a:solidFill>
                <a:latin typeface="+mn-ea"/>
                <a:sym typeface="+mn-ea"/>
              </a:rPr>
              <a:t>艾米稻香小镇——</a:t>
            </a:r>
            <a:r>
              <a:rPr lang="zh-CN" altLang="en-US" sz="3200" b="1">
                <a:solidFill>
                  <a:schemeClr val="tx1"/>
                </a:solidFill>
                <a:latin typeface="+mn-ea"/>
                <a:sym typeface="+mn-ea"/>
              </a:rPr>
              <a:t>科技</a:t>
            </a:r>
            <a:r>
              <a:rPr lang="en-US" altLang="zh-CN" sz="3200" b="1">
                <a:solidFill>
                  <a:schemeClr val="tx1"/>
                </a:solidFill>
                <a:latin typeface="+mn-ea"/>
                <a:sym typeface="+mn-ea"/>
              </a:rPr>
              <a:t>+</a:t>
            </a:r>
            <a:r>
              <a:rPr lang="zh-CN" altLang="en-US" sz="3200" b="1">
                <a:solidFill>
                  <a:schemeClr val="tx1"/>
                </a:solidFill>
                <a:latin typeface="+mn-ea"/>
                <a:sym typeface="+mn-ea"/>
              </a:rPr>
              <a:t>农业</a:t>
            </a:r>
            <a:r>
              <a:rPr lang="en-US" altLang="zh-CN" sz="3200" b="1">
                <a:solidFill>
                  <a:schemeClr val="tx1"/>
                </a:solidFill>
                <a:latin typeface="+mn-ea"/>
                <a:sym typeface="+mn-ea"/>
              </a:rPr>
              <a:t>+</a:t>
            </a:r>
            <a:r>
              <a:rPr lang="zh-CN" altLang="en-US" sz="3200" b="1">
                <a:solidFill>
                  <a:schemeClr val="tx1"/>
                </a:solidFill>
                <a:latin typeface="+mn-ea"/>
                <a:sym typeface="+mn-ea"/>
              </a:rPr>
              <a:t>文旅</a:t>
            </a:r>
            <a:endParaRPr lang="zh-CN" altLang="en-US" sz="3200" b="1">
              <a:solidFill>
                <a:schemeClr val="tx1"/>
              </a:solidFill>
              <a:latin typeface="+mn-ea"/>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5467350" y="229870"/>
            <a:ext cx="6167120" cy="6417310"/>
          </a:xfrm>
          <a:prstGeom prst="rect">
            <a:avLst/>
          </a:prstGeom>
          <a:noFill/>
        </p:spPr>
        <p:txBody>
          <a:bodyPr wrap="square" rtlCol="0">
            <a:noAutofit/>
          </a:bodyPr>
          <a:p>
            <a:r>
              <a:rPr lang="en-US" altLang="zh-CN" sz="2800">
                <a:latin typeface="+mn-ea"/>
              </a:rPr>
              <a:t>艾米稻香小镇——天空稻田研学基地</a:t>
            </a:r>
            <a:endParaRPr lang="en-US" altLang="zh-CN" sz="2800">
              <a:latin typeface="+mn-ea"/>
            </a:endParaRPr>
          </a:p>
          <a:p>
            <a:endParaRPr lang="en-US" altLang="zh-CN" sz="2400">
              <a:latin typeface="+mn-ea"/>
            </a:endParaRPr>
          </a:p>
          <a:p>
            <a:r>
              <a:rPr lang="zh-CN" altLang="en-US" sz="2000">
                <a:latin typeface="+mn-ea"/>
              </a:rPr>
              <a:t>位置：位于广州市从化区风云岭森林公园北侧山脚下，占地4500亩。</a:t>
            </a:r>
            <a:endParaRPr lang="zh-CN" altLang="en-US" sz="2000">
              <a:latin typeface="+mn-ea"/>
            </a:endParaRPr>
          </a:p>
          <a:p>
            <a:endParaRPr lang="zh-CN" altLang="en-US" sz="2000">
              <a:latin typeface="+mn-ea"/>
            </a:endParaRPr>
          </a:p>
          <a:p>
            <a:r>
              <a:rPr lang="zh-CN" altLang="en-US" sz="2000">
                <a:latin typeface="+mn-ea"/>
              </a:rPr>
              <a:t>定位：以科技为乡村振兴赋能，打造粤港澳人工智能农业科技特色小镇。</a:t>
            </a:r>
            <a:endParaRPr lang="zh-CN" altLang="en-US" sz="2000">
              <a:latin typeface="+mn-ea"/>
            </a:endParaRPr>
          </a:p>
          <a:p>
            <a:endParaRPr lang="zh-CN" altLang="en-US" sz="2000">
              <a:latin typeface="+mn-ea"/>
            </a:endParaRPr>
          </a:p>
          <a:p>
            <a:r>
              <a:rPr lang="zh-CN" altLang="en-US" sz="2000">
                <a:latin typeface="+mn-ea"/>
              </a:rPr>
              <a:t>特色：现代科技</a:t>
            </a:r>
            <a:r>
              <a:rPr lang="en-US" altLang="zh-CN" sz="2000">
                <a:latin typeface="+mn-ea"/>
              </a:rPr>
              <a:t>+</a:t>
            </a:r>
            <a:r>
              <a:rPr lang="zh-CN" altLang="en-US" sz="2000">
                <a:latin typeface="+mn-ea"/>
              </a:rPr>
              <a:t>四季稻田</a:t>
            </a:r>
            <a:r>
              <a:rPr lang="en-US" altLang="zh-CN" sz="2000">
                <a:latin typeface="+mn-ea"/>
              </a:rPr>
              <a:t>+</a:t>
            </a:r>
            <a:r>
              <a:rPr lang="zh-CN" altLang="en-US" sz="2000">
                <a:latin typeface="+mn-ea"/>
              </a:rPr>
              <a:t>自然生态</a:t>
            </a:r>
            <a:r>
              <a:rPr lang="en-US" altLang="zh-CN" sz="2000">
                <a:latin typeface="+mn-ea"/>
              </a:rPr>
              <a:t>+</a:t>
            </a:r>
            <a:r>
              <a:rPr lang="zh-CN" altLang="en-US" sz="2000">
                <a:latin typeface="+mn-ea"/>
              </a:rPr>
              <a:t>美丽田园</a:t>
            </a:r>
            <a:r>
              <a:rPr lang="en-US" altLang="zh-CN" sz="2000">
                <a:latin typeface="+mn-ea"/>
              </a:rPr>
              <a:t>+</a:t>
            </a:r>
            <a:r>
              <a:rPr lang="zh-CN" altLang="en-US" sz="2000">
                <a:latin typeface="+mn-ea"/>
              </a:rPr>
              <a:t>农耕文化</a:t>
            </a:r>
            <a:r>
              <a:rPr lang="en-US" altLang="zh-CN" sz="2000">
                <a:latin typeface="+mn-ea"/>
              </a:rPr>
              <a:t>+</a:t>
            </a:r>
            <a:r>
              <a:rPr lang="zh-CN" altLang="en-US" sz="2000">
                <a:latin typeface="+mn-ea"/>
              </a:rPr>
              <a:t>智慧农业。</a:t>
            </a:r>
            <a:endParaRPr lang="zh-CN" altLang="en-US" sz="2000">
              <a:latin typeface="+mn-ea"/>
            </a:endParaRPr>
          </a:p>
          <a:p>
            <a:endParaRPr lang="zh-CN" altLang="en-US" sz="2000">
              <a:latin typeface="+mn-ea"/>
            </a:endParaRPr>
          </a:p>
          <a:p>
            <a:r>
              <a:rPr lang="zh-CN" altLang="en-US" sz="2000">
                <a:latin typeface="+mn-ea"/>
              </a:rPr>
              <a:t>优势：</a:t>
            </a:r>
            <a:r>
              <a:rPr lang="zh-CN" altLang="en-US" sz="2000">
                <a:latin typeface="+mn-ea"/>
                <a:sym typeface="+mn-ea"/>
              </a:rPr>
              <a:t>基于5G技术、大数据、人工智能、无人机等前端技术支持，展现未来农业图景，是结合生态旅游、产业示范、科技模式推广于一体的农业文旅示范区。</a:t>
            </a:r>
            <a:r>
              <a:rPr lang="zh-CN" altLang="en-US" sz="2000">
                <a:latin typeface="+mn-ea"/>
              </a:rPr>
              <a:t>  </a:t>
            </a:r>
            <a:r>
              <a:rPr lang="en-US" altLang="zh-CN" sz="2000">
                <a:latin typeface="+mn-ea"/>
              </a:rPr>
              <a:t>     </a:t>
            </a:r>
            <a:endParaRPr lang="en-US" altLang="zh-CN" sz="2000">
              <a:latin typeface="+mn-ea"/>
            </a:endParaRPr>
          </a:p>
          <a:p>
            <a:endParaRPr lang="zh-CN" altLang="en-US" sz="2000">
              <a:latin typeface="+mn-ea"/>
            </a:endParaRPr>
          </a:p>
          <a:p>
            <a:r>
              <a:rPr lang="zh-CN" altLang="en-US" sz="2000">
                <a:latin typeface="+mn-ea"/>
              </a:rPr>
              <a:t>相继建成</a:t>
            </a:r>
            <a:r>
              <a:rPr lang="zh-CN" altLang="en-US" sz="2000">
                <a:latin typeface="+mn-ea"/>
                <a:sym typeface="+mn-ea"/>
              </a:rPr>
              <a:t>稻作文化馆、水稻研学实践基地、村史馆、粮食科普区、乡村振兴培训学院、智慧农业基地等。 </a:t>
            </a:r>
            <a:endParaRPr lang="zh-CN" altLang="en-US" sz="2000">
              <a:latin typeface="+mn-ea"/>
              <a:sym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p:txBody>
      </p:sp>
      <p:pic>
        <p:nvPicPr>
          <p:cNvPr id="4" name="图片 3" descr="bc0ef229c8ba8dca396cf8d4ede6dc87"/>
          <p:cNvPicPr>
            <a:picLocks noChangeAspect="1"/>
          </p:cNvPicPr>
          <p:nvPr>
            <p:custDataLst>
              <p:tags r:id="rId2"/>
            </p:custDataLst>
          </p:nvPr>
        </p:nvPicPr>
        <p:blipFill>
          <a:blip r:embed="rId3"/>
          <a:stretch>
            <a:fillRect/>
          </a:stretch>
        </p:blipFill>
        <p:spPr>
          <a:xfrm>
            <a:off x="0" y="0"/>
            <a:ext cx="51435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5467350" y="229870"/>
            <a:ext cx="6358255" cy="5640070"/>
          </a:xfrm>
          <a:prstGeom prst="rect">
            <a:avLst/>
          </a:prstGeom>
          <a:noFill/>
        </p:spPr>
        <p:txBody>
          <a:bodyPr wrap="square" rtlCol="0">
            <a:noAutofit/>
          </a:bodyPr>
          <a:p>
            <a:r>
              <a:rPr lang="en-US" altLang="zh-CN" sz="2800">
                <a:latin typeface="+mn-ea"/>
              </a:rPr>
              <a:t>云栖小镇</a:t>
            </a:r>
            <a:endParaRPr lang="en-US" altLang="zh-CN" sz="2800">
              <a:latin typeface="+mn-ea"/>
            </a:endParaRPr>
          </a:p>
          <a:p>
            <a:endParaRPr lang="en-US" altLang="zh-CN" sz="2800">
              <a:latin typeface="+mn-ea"/>
            </a:endParaRPr>
          </a:p>
          <a:p>
            <a:r>
              <a:rPr lang="zh-CN" altLang="en-US" sz="2000">
                <a:latin typeface="+mn-ea"/>
              </a:rPr>
              <a:t>位置：杭州市西湖区南部，核心区面积3.5平方公里。</a:t>
            </a:r>
            <a:endParaRPr lang="zh-CN" altLang="en-US" sz="2000">
              <a:latin typeface="+mn-ea"/>
            </a:endParaRPr>
          </a:p>
          <a:p>
            <a:endParaRPr lang="zh-CN" altLang="en-US" sz="2000">
              <a:latin typeface="+mn-ea"/>
            </a:endParaRPr>
          </a:p>
          <a:p>
            <a:r>
              <a:rPr lang="zh-CN" altLang="en-US" sz="2000">
                <a:latin typeface="+mn-ea"/>
              </a:rPr>
              <a:t>定位：以云计算大数据产业为核心的特色小镇。</a:t>
            </a:r>
            <a:endParaRPr lang="zh-CN" altLang="en-US" sz="2000">
              <a:latin typeface="+mn-ea"/>
            </a:endParaRPr>
          </a:p>
          <a:p>
            <a:endParaRPr lang="zh-CN" altLang="en-US" sz="2000">
              <a:latin typeface="+mn-ea"/>
            </a:endParaRPr>
          </a:p>
          <a:p>
            <a:r>
              <a:rPr lang="zh-CN" altLang="en-US" sz="2000">
                <a:latin typeface="+mn-ea"/>
              </a:rPr>
              <a:t>特色：</a:t>
            </a:r>
            <a:r>
              <a:rPr lang="zh-CN" altLang="en-US" sz="2000">
                <a:latin typeface="+mn-ea"/>
              </a:rPr>
              <a:t>以云生态为主导，云计算为核心科技，基于云计算大数据和智能硬件产业的产业小镇。</a:t>
            </a:r>
            <a:endParaRPr lang="zh-CN" altLang="en-US" sz="2000">
              <a:latin typeface="+mn-ea"/>
            </a:endParaRPr>
          </a:p>
          <a:p>
            <a:endParaRPr lang="zh-CN" altLang="en-US" sz="2000">
              <a:latin typeface="+mn-ea"/>
            </a:endParaRPr>
          </a:p>
          <a:p>
            <a:r>
              <a:rPr lang="zh-CN" altLang="en-US" sz="2000">
                <a:latin typeface="+mn-ea"/>
              </a:rPr>
              <a:t>优势：</a:t>
            </a:r>
            <a:r>
              <a:rPr lang="zh-CN" altLang="en-US" sz="2000">
                <a:latin typeface="+mn-ea"/>
                <a:sym typeface="+mn-ea"/>
              </a:rPr>
              <a:t>发展空天信息产业，建设北斗时空公共服务平台，推动互联网、大数据、人工智能和实体经济深度融合，形成多元立体、互利协同的空天信息产业生态。</a:t>
            </a:r>
            <a:r>
              <a:rPr lang="zh-CN" altLang="en-US" sz="2000">
                <a:latin typeface="+mn-ea"/>
              </a:rPr>
              <a:t>  </a:t>
            </a:r>
            <a:r>
              <a:rPr lang="en-US" altLang="zh-CN" sz="2000">
                <a:latin typeface="+mn-ea"/>
              </a:rPr>
              <a:t>     </a:t>
            </a:r>
            <a:endParaRPr lang="en-US" altLang="zh-CN" sz="2000">
              <a:latin typeface="+mn-ea"/>
            </a:endParaRPr>
          </a:p>
          <a:p>
            <a:endParaRPr lang="zh-CN" altLang="en-US" sz="2000">
              <a:latin typeface="+mn-ea"/>
            </a:endParaRPr>
          </a:p>
          <a:p>
            <a:r>
              <a:rPr lang="zh-CN" altLang="en-US" sz="2000">
                <a:latin typeface="+mn-ea"/>
              </a:rPr>
              <a:t>建成云栖公园、空中跑道、飞天5K纪念碑、巴山鼎、2050倒计时地标、云栖之眼、城市大脑探悟馆。</a:t>
            </a:r>
            <a:endParaRPr lang="zh-CN" altLang="en-US" sz="2000">
              <a:latin typeface="+mn-ea"/>
            </a:endParaRPr>
          </a:p>
          <a:p>
            <a:endParaRPr lang="zh-CN" altLang="en-US" sz="2000">
              <a:latin typeface="+mn-ea"/>
            </a:endParaRPr>
          </a:p>
          <a:p>
            <a:r>
              <a:rPr lang="zh-CN" altLang="en-US" sz="2000">
                <a:latin typeface="+mn-ea"/>
              </a:rPr>
              <a:t>为游客提供可现场体验的无人机、智能硬件、5G通讯终端、物联网芯片、VR模拟等最新产品，让高新科技变得可触摸、可亲近、可感受。</a:t>
            </a:r>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p:txBody>
      </p:sp>
      <p:pic>
        <p:nvPicPr>
          <p:cNvPr id="101" name="图片 100"/>
          <p:cNvPicPr/>
          <p:nvPr/>
        </p:nvPicPr>
        <p:blipFill>
          <a:blip r:embed="rId2"/>
          <a:stretch>
            <a:fillRect/>
          </a:stretch>
        </p:blipFill>
        <p:spPr>
          <a:xfrm>
            <a:off x="0" y="0"/>
            <a:ext cx="5135880" cy="68580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5467350" y="229870"/>
            <a:ext cx="6358255" cy="6276975"/>
          </a:xfrm>
          <a:prstGeom prst="rect">
            <a:avLst/>
          </a:prstGeom>
          <a:noFill/>
        </p:spPr>
        <p:txBody>
          <a:bodyPr wrap="square" rtlCol="0">
            <a:noAutofit/>
          </a:bodyPr>
          <a:p>
            <a:r>
              <a:rPr lang="en-US" altLang="zh-CN" sz="2800">
                <a:latin typeface="+mn-ea"/>
              </a:rPr>
              <a:t>古田红色小镇</a:t>
            </a:r>
            <a:endParaRPr lang="en-US" altLang="zh-CN" sz="2800">
              <a:latin typeface="+mn-ea"/>
            </a:endParaRPr>
          </a:p>
          <a:p>
            <a:endParaRPr lang="en-US" altLang="zh-CN" sz="2800">
              <a:latin typeface="+mn-ea"/>
            </a:endParaRPr>
          </a:p>
          <a:p>
            <a:r>
              <a:rPr lang="zh-CN" altLang="en-US" sz="2000">
                <a:latin typeface="+mn-ea"/>
              </a:rPr>
              <a:t>位置：福建省龙岩市上杭县古田镇</a:t>
            </a:r>
            <a:endParaRPr lang="zh-CN" altLang="en-US" sz="2000">
              <a:latin typeface="+mn-ea"/>
            </a:endParaRPr>
          </a:p>
          <a:p>
            <a:endParaRPr lang="zh-CN" altLang="en-US" sz="2000">
              <a:latin typeface="+mn-ea"/>
            </a:endParaRPr>
          </a:p>
          <a:p>
            <a:r>
              <a:rPr lang="zh-CN" altLang="en-US" sz="2000">
                <a:latin typeface="+mn-ea"/>
              </a:rPr>
              <a:t>定位：全力打造红军小镇和民俗、研学、绿色小镇。</a:t>
            </a:r>
            <a:endParaRPr lang="zh-CN" altLang="en-US" sz="2000">
              <a:latin typeface="+mn-ea"/>
            </a:endParaRPr>
          </a:p>
          <a:p>
            <a:endParaRPr lang="zh-CN" altLang="en-US" sz="2000">
              <a:latin typeface="+mn-ea"/>
            </a:endParaRPr>
          </a:p>
          <a:p>
            <a:r>
              <a:rPr lang="zh-CN" altLang="en-US" sz="2000">
                <a:latin typeface="+mn-ea"/>
              </a:rPr>
              <a:t>特色：红色旅游+</a:t>
            </a:r>
            <a:r>
              <a:rPr lang="zh-CN" altLang="en-US" sz="2000">
                <a:latin typeface="+mn-ea"/>
                <a:sym typeface="+mn-ea"/>
              </a:rPr>
              <a:t>特色产业</a:t>
            </a:r>
            <a:r>
              <a:rPr lang="en-US" altLang="zh-CN" sz="2000">
                <a:latin typeface="+mn-ea"/>
                <a:sym typeface="+mn-ea"/>
              </a:rPr>
              <a:t>+</a:t>
            </a:r>
            <a:r>
              <a:rPr lang="zh-CN" altLang="en-US" sz="2000">
                <a:latin typeface="+mn-ea"/>
                <a:sym typeface="+mn-ea"/>
              </a:rPr>
              <a:t>民族民俗文化</a:t>
            </a:r>
            <a:endParaRPr lang="zh-CN" altLang="en-US" sz="2000">
              <a:latin typeface="+mn-ea"/>
            </a:endParaRPr>
          </a:p>
          <a:p>
            <a:endParaRPr lang="zh-CN" altLang="en-US" sz="2000">
              <a:latin typeface="+mn-ea"/>
            </a:endParaRPr>
          </a:p>
          <a:p>
            <a:r>
              <a:rPr lang="zh-CN" altLang="en-US" sz="2000">
                <a:latin typeface="+mn-ea"/>
              </a:rPr>
              <a:t>优势：“古田会议”</a:t>
            </a:r>
            <a:r>
              <a:rPr lang="en-US" altLang="zh-CN" sz="2000">
                <a:latin typeface="+mn-ea"/>
              </a:rPr>
              <a:t>+</a:t>
            </a:r>
            <a:r>
              <a:rPr lang="zh-CN" altLang="en-US" sz="2000">
                <a:latin typeface="+mn-ea"/>
              </a:rPr>
              <a:t>红色圣地</a:t>
            </a:r>
            <a:r>
              <a:rPr lang="en-US" altLang="zh-CN" sz="2000">
                <a:latin typeface="+mn-ea"/>
              </a:rPr>
              <a:t>+</a:t>
            </a:r>
            <a:r>
              <a:rPr lang="zh-CN" altLang="en-US" sz="2000">
                <a:latin typeface="+mn-ea"/>
              </a:rPr>
              <a:t>5A级红色旅游景区。</a:t>
            </a:r>
            <a:endParaRPr lang="zh-CN" altLang="en-US" sz="2000">
              <a:latin typeface="+mn-ea"/>
            </a:endParaRPr>
          </a:p>
          <a:p>
            <a:endParaRPr lang="zh-CN" altLang="en-US" sz="2000">
              <a:latin typeface="+mn-ea"/>
            </a:endParaRPr>
          </a:p>
          <a:p>
            <a:r>
              <a:rPr lang="zh-CN" altLang="en-US" sz="2000">
                <a:latin typeface="+mn-ea"/>
              </a:rPr>
              <a:t>建成“主席洞”“树槐堂”“鸿玉堂”，千米古田街、万米古田路、特色红军客栈、四季田园景观、畲族民俗体验小寨。</a:t>
            </a:r>
            <a:endParaRPr lang="zh-CN" altLang="en-US" sz="2000">
              <a:latin typeface="+mn-ea"/>
            </a:endParaRPr>
          </a:p>
          <a:p>
            <a:endParaRPr lang="zh-CN" altLang="en-US" sz="2000">
              <a:latin typeface="+mn-ea"/>
            </a:endParaRPr>
          </a:p>
          <a:p>
            <a:r>
              <a:rPr lang="zh-CN" altLang="en-US" sz="2000">
                <a:latin typeface="+mn-ea"/>
              </a:rPr>
              <a:t>以贵妃鸡养殖基地为基础打造绿色养殖体验研学基地</a:t>
            </a:r>
            <a:endParaRPr lang="zh-CN" altLang="en-US" sz="2000">
              <a:latin typeface="+mn-ea"/>
            </a:endParaRPr>
          </a:p>
          <a:p>
            <a:endParaRPr lang="zh-CN" altLang="en-US" sz="2000">
              <a:latin typeface="+mn-ea"/>
            </a:endParaRPr>
          </a:p>
          <a:p>
            <a:r>
              <a:rPr lang="zh-CN" altLang="en-US" sz="2000">
                <a:latin typeface="+mn-ea"/>
              </a:rPr>
              <a:t>以畲族风情为特点打造民俗旅游体验小寨</a:t>
            </a:r>
            <a:endParaRPr lang="zh-CN" altLang="en-US" sz="2000">
              <a:latin typeface="+mn-ea"/>
            </a:endParaRPr>
          </a:p>
          <a:p>
            <a:endParaRPr lang="zh-CN" altLang="en-US" sz="2000">
              <a:latin typeface="+mn-ea"/>
            </a:endParaRPr>
          </a:p>
          <a:p>
            <a:r>
              <a:rPr lang="zh-CN" altLang="en-US" sz="2000">
                <a:latin typeface="+mn-ea"/>
              </a:rPr>
              <a:t>以百香果等果蔬种植为产业打造采摘体验基地</a:t>
            </a:r>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a:p>
            <a:endParaRPr lang="zh-CN" altLang="en-US" sz="2000">
              <a:latin typeface="+mn-ea"/>
            </a:endParaRPr>
          </a:p>
        </p:txBody>
      </p:sp>
      <p:pic>
        <p:nvPicPr>
          <p:cNvPr id="102" name="图片 101"/>
          <p:cNvPicPr/>
          <p:nvPr/>
        </p:nvPicPr>
        <p:blipFill>
          <a:blip r:embed="rId2"/>
          <a:stretch>
            <a:fillRect/>
          </a:stretch>
        </p:blipFill>
        <p:spPr>
          <a:xfrm>
            <a:off x="0" y="0"/>
            <a:ext cx="5337175" cy="3665855"/>
          </a:xfrm>
          <a:prstGeom prst="rect">
            <a:avLst/>
          </a:prstGeom>
          <a:noFill/>
          <a:ln w="9525">
            <a:noFill/>
          </a:ln>
        </p:spPr>
      </p:pic>
      <p:pic>
        <p:nvPicPr>
          <p:cNvPr id="103" name="图片 102"/>
          <p:cNvPicPr/>
          <p:nvPr/>
        </p:nvPicPr>
        <p:blipFill>
          <a:blip r:embed="rId3"/>
          <a:stretch>
            <a:fillRect/>
          </a:stretch>
        </p:blipFill>
        <p:spPr>
          <a:xfrm>
            <a:off x="0" y="3665855"/>
            <a:ext cx="5337810" cy="319214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descr="p62625738.webp"/>
          <p:cNvPicPr>
            <a:picLocks noChangeAspect="1"/>
          </p:cNvPicPr>
          <p:nvPr/>
        </p:nvPicPr>
        <p:blipFill>
          <a:blip r:embed="rId2"/>
          <a:stretch>
            <a:fillRect/>
          </a:stretch>
        </p:blipFill>
        <p:spPr>
          <a:xfrm>
            <a:off x="0" y="0"/>
            <a:ext cx="5746750" cy="4572000"/>
          </a:xfrm>
          <a:prstGeom prst="rect">
            <a:avLst/>
          </a:prstGeom>
        </p:spPr>
      </p:pic>
      <p:pic>
        <p:nvPicPr>
          <p:cNvPr id="7" name="图片 6" descr="p62625800.webp"/>
          <p:cNvPicPr>
            <a:picLocks noChangeAspect="1"/>
          </p:cNvPicPr>
          <p:nvPr/>
        </p:nvPicPr>
        <p:blipFill>
          <a:blip r:embed="rId3"/>
          <a:stretch>
            <a:fillRect/>
          </a:stretch>
        </p:blipFill>
        <p:spPr>
          <a:xfrm>
            <a:off x="0" y="3524885"/>
            <a:ext cx="5746115" cy="3333115"/>
          </a:xfrm>
          <a:prstGeom prst="rect">
            <a:avLst/>
          </a:prstGeom>
        </p:spPr>
      </p:pic>
      <p:sp>
        <p:nvSpPr>
          <p:cNvPr id="5" name="文本框 4"/>
          <p:cNvSpPr txBox="1"/>
          <p:nvPr>
            <p:custDataLst>
              <p:tags r:id="rId4"/>
            </p:custDataLst>
          </p:nvPr>
        </p:nvSpPr>
        <p:spPr>
          <a:xfrm>
            <a:off x="6096000" y="229870"/>
            <a:ext cx="5729605" cy="5883910"/>
          </a:xfrm>
          <a:prstGeom prst="rect">
            <a:avLst/>
          </a:prstGeom>
          <a:noFill/>
        </p:spPr>
        <p:txBody>
          <a:bodyPr wrap="square" rtlCol="0">
            <a:noAutofit/>
          </a:bodyPr>
          <a:p>
            <a:r>
              <a:rPr lang="en-US" altLang="zh-CN" sz="2800">
                <a:latin typeface="+mn-ea"/>
              </a:rPr>
              <a:t>丰镇市隆盛庄镇</a:t>
            </a:r>
            <a:endParaRPr lang="en-US" altLang="zh-CN" sz="2800">
              <a:latin typeface="+mn-ea"/>
            </a:endParaRPr>
          </a:p>
          <a:p>
            <a:endParaRPr lang="en-US" altLang="zh-CN" sz="2800">
              <a:latin typeface="+mn-ea"/>
            </a:endParaRPr>
          </a:p>
          <a:p>
            <a:r>
              <a:rPr lang="zh-CN" altLang="en-US" sz="2000">
                <a:latin typeface="+mn-ea"/>
              </a:rPr>
              <a:t>位置：乌兰察布市丰镇市</a:t>
            </a:r>
            <a:r>
              <a:rPr lang="en-US" altLang="zh-CN" sz="2000">
                <a:latin typeface="+mn-ea"/>
                <a:sym typeface="+mn-ea"/>
              </a:rPr>
              <a:t>隆盛庄</a:t>
            </a:r>
            <a:endParaRPr lang="zh-CN" altLang="en-US" sz="2000">
              <a:latin typeface="+mn-ea"/>
            </a:endParaRPr>
          </a:p>
          <a:p>
            <a:endParaRPr lang="zh-CN" altLang="en-US" sz="2000">
              <a:latin typeface="+mn-ea"/>
            </a:endParaRPr>
          </a:p>
          <a:p>
            <a:r>
              <a:rPr lang="zh-CN" altLang="en-US" sz="2000">
                <a:latin typeface="+mn-ea"/>
                <a:sym typeface="+mn-ea"/>
              </a:rPr>
              <a:t>历史：清乾隆三十三年，清政府移民垦荒在此建庄，以兴隆、昌盛之意取名隆盛庄。</a:t>
            </a:r>
            <a:endParaRPr lang="zh-CN" altLang="en-US" sz="2000">
              <a:latin typeface="+mn-ea"/>
            </a:endParaRPr>
          </a:p>
          <a:p>
            <a:endParaRPr lang="zh-CN" altLang="en-US" sz="2000">
              <a:latin typeface="+mn-ea"/>
            </a:endParaRPr>
          </a:p>
          <a:p>
            <a:r>
              <a:rPr lang="zh-CN" altLang="en-US" sz="2000">
                <a:latin typeface="+mn-ea"/>
              </a:rPr>
              <a:t>定位：历史文化古镇。</a:t>
            </a:r>
            <a:r>
              <a:rPr lang="zh-CN" altLang="en-US" sz="2000">
                <a:latin typeface="+mn-ea"/>
                <a:sym typeface="+mn-ea"/>
              </a:rPr>
              <a:t>2014年3月，隆盛庄镇被国家住建部、文物局确定为第六批中国历史文化名镇。</a:t>
            </a:r>
            <a:endParaRPr lang="zh-CN" altLang="en-US" sz="2000">
              <a:latin typeface="+mn-ea"/>
              <a:sym typeface="+mn-ea"/>
            </a:endParaRPr>
          </a:p>
          <a:p>
            <a:endParaRPr lang="zh-CN" altLang="en-US" sz="2000">
              <a:latin typeface="+mn-ea"/>
            </a:endParaRPr>
          </a:p>
          <a:p>
            <a:r>
              <a:rPr lang="zh-CN" altLang="en-US" sz="2000">
                <a:latin typeface="+mn-ea"/>
              </a:rPr>
              <a:t>商贸古镇：从乾隆到嘉庆直至光绪年间商业发展到鼎盛时代，是当时由内地通往蒙古草原的重要交通枢纽。</a:t>
            </a:r>
            <a:endParaRPr lang="zh-CN" altLang="en-US" sz="2000">
              <a:latin typeface="+mn-ea"/>
            </a:endParaRPr>
          </a:p>
          <a:p>
            <a:endParaRPr lang="zh-CN" altLang="en-US" sz="2000">
              <a:latin typeface="+mn-ea"/>
            </a:endParaRPr>
          </a:p>
          <a:p>
            <a:r>
              <a:rPr lang="zh-CN" altLang="en-US" sz="2000">
                <a:latin typeface="+mn-ea"/>
              </a:rPr>
              <a:t>特色：</a:t>
            </a:r>
            <a:r>
              <a:rPr lang="zh-CN" altLang="en-US" sz="2000">
                <a:latin typeface="+mn-ea"/>
                <a:sym typeface="+mn-ea"/>
              </a:rPr>
              <a:t>传统民居</a:t>
            </a:r>
            <a:r>
              <a:rPr lang="en-US" altLang="zh-CN" sz="2000">
                <a:latin typeface="+mn-ea"/>
                <a:sym typeface="+mn-ea"/>
              </a:rPr>
              <a:t>+文物古迹+传统文化+</a:t>
            </a:r>
            <a:r>
              <a:rPr lang="zh-CN" altLang="en-US" sz="2000">
                <a:latin typeface="+mn-ea"/>
                <a:sym typeface="+mn-ea"/>
              </a:rPr>
              <a:t>月饼制作技艺</a:t>
            </a:r>
            <a:r>
              <a:rPr lang="en-US" altLang="zh-CN" sz="2000">
                <a:latin typeface="+mn-ea"/>
                <a:sym typeface="+mn-ea"/>
              </a:rPr>
              <a:t>+古店铺+古门阁+古寺庙</a:t>
            </a:r>
            <a:r>
              <a:rPr lang="zh-CN" altLang="en-US" sz="2000">
                <a:latin typeface="+mn-ea"/>
                <a:sym typeface="+mn-ea"/>
              </a:rPr>
              <a:t>。</a:t>
            </a:r>
            <a:endParaRPr lang="en-US" altLang="zh-CN" sz="2000">
              <a:latin typeface="+mn-ea"/>
              <a:sym typeface="+mn-ea"/>
            </a:endParaRPr>
          </a:p>
          <a:p>
            <a:endParaRPr lang="zh-CN" altLang="en-US" sz="2000">
              <a:latin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954405" y="697230"/>
            <a:ext cx="10675620" cy="4030980"/>
          </a:xfrm>
          <a:prstGeom prst="rect">
            <a:avLst/>
          </a:prstGeom>
          <a:noFill/>
        </p:spPr>
        <p:txBody>
          <a:bodyPr wrap="square" rtlCol="0">
            <a:spAutoFit/>
          </a:bodyPr>
          <a:p>
            <a:r>
              <a:rPr lang="zh-CN" altLang="en-US" sz="3200" b="1"/>
              <a:t>特色小城镇特点：</a:t>
            </a:r>
            <a:endParaRPr lang="zh-CN" altLang="en-US" sz="3200" b="1"/>
          </a:p>
          <a:p>
            <a:endParaRPr lang="zh-CN" altLang="en-US" sz="3200"/>
          </a:p>
          <a:p>
            <a:r>
              <a:rPr lang="en-US" altLang="zh-CN" sz="3200"/>
              <a:t>        </a:t>
            </a:r>
            <a:r>
              <a:rPr lang="zh-CN" altLang="en-US" sz="3200"/>
              <a:t>相对独立于市区，且有明确</a:t>
            </a:r>
            <a:r>
              <a:rPr lang="zh-CN" altLang="en-US" sz="3200">
                <a:solidFill>
                  <a:srgbClr val="FF0000"/>
                </a:solidFill>
              </a:rPr>
              <a:t>产业定位</a:t>
            </a:r>
            <a:r>
              <a:rPr lang="zh-CN" altLang="en-US" sz="3200"/>
              <a:t>、</a:t>
            </a:r>
            <a:r>
              <a:rPr lang="zh-CN" altLang="en-US" sz="3200">
                <a:solidFill>
                  <a:srgbClr val="FF0000"/>
                </a:solidFill>
              </a:rPr>
              <a:t>文化内涵</a:t>
            </a:r>
            <a:r>
              <a:rPr lang="zh-CN" altLang="en-US" sz="3200"/>
              <a:t>、</a:t>
            </a:r>
            <a:r>
              <a:rPr lang="zh-CN" altLang="en-US" sz="3200">
                <a:solidFill>
                  <a:srgbClr val="FF0000"/>
                </a:solidFill>
              </a:rPr>
              <a:t>旅游</a:t>
            </a:r>
            <a:r>
              <a:rPr lang="zh-CN" altLang="en-US" sz="3200"/>
              <a:t>和一定社区功能的空间平台，</a:t>
            </a:r>
            <a:r>
              <a:rPr lang="zh-CN" altLang="en-US" sz="3200">
                <a:sym typeface="+mn-ea"/>
              </a:rPr>
              <a:t>形成完成</a:t>
            </a:r>
            <a:r>
              <a:rPr lang="zh-CN" altLang="en-US" sz="3200">
                <a:solidFill>
                  <a:srgbClr val="FF0000"/>
                </a:solidFill>
                <a:sym typeface="+mn-ea"/>
              </a:rPr>
              <a:t>产业链</a:t>
            </a:r>
            <a:r>
              <a:rPr lang="zh-CN" altLang="en-US" sz="3200">
                <a:sym typeface="+mn-ea"/>
              </a:rPr>
              <a:t>。</a:t>
            </a:r>
            <a:endParaRPr lang="zh-CN" altLang="en-US" sz="3200"/>
          </a:p>
          <a:p>
            <a:endParaRPr lang="zh-CN" altLang="en-US" sz="3200"/>
          </a:p>
          <a:p>
            <a:r>
              <a:rPr lang="en-US" altLang="zh-CN" sz="3200"/>
              <a:t>        </a:t>
            </a:r>
            <a:r>
              <a:rPr lang="zh-CN" altLang="en-US" sz="3200"/>
              <a:t>概括：</a:t>
            </a:r>
            <a:r>
              <a:rPr lang="zh-CN" altLang="en-US" sz="3200">
                <a:solidFill>
                  <a:srgbClr val="FF0000"/>
                </a:solidFill>
              </a:rPr>
              <a:t>核心产业</a:t>
            </a:r>
            <a:r>
              <a:rPr lang="zh-CN" altLang="en-US" sz="3200"/>
              <a:t>+</a:t>
            </a:r>
            <a:r>
              <a:rPr lang="zh-CN" altLang="en-US" sz="3200">
                <a:solidFill>
                  <a:srgbClr val="FF0000"/>
                </a:solidFill>
              </a:rPr>
              <a:t>文旅生态</a:t>
            </a:r>
            <a:r>
              <a:rPr lang="zh-CN" altLang="en-US" sz="3200"/>
              <a:t>+</a:t>
            </a:r>
            <a:r>
              <a:rPr lang="zh-CN" altLang="en-US" sz="3200">
                <a:solidFill>
                  <a:srgbClr val="FF0000"/>
                </a:solidFill>
              </a:rPr>
              <a:t>研学康养</a:t>
            </a:r>
            <a:endParaRPr lang="zh-CN" altLang="en-US" sz="3200"/>
          </a:p>
          <a:p>
            <a:endParaRPr lang="zh-CN" altLang="en-US" sz="3200"/>
          </a:p>
          <a:p>
            <a:endParaRPr lang="zh-CN" altLang="en-US" sz="3200"/>
          </a:p>
        </p:txBody>
      </p:sp>
      <p:pic>
        <p:nvPicPr>
          <p:cNvPr id="3" name="图片 2" descr="岱海1"/>
          <p:cNvPicPr>
            <a:picLocks noChangeAspect="1"/>
          </p:cNvPicPr>
          <p:nvPr/>
        </p:nvPicPr>
        <p:blipFill>
          <a:blip r:embed="rId2"/>
          <a:stretch>
            <a:fillRect/>
          </a:stretch>
        </p:blipFill>
        <p:spPr>
          <a:xfrm>
            <a:off x="104140" y="4236720"/>
            <a:ext cx="2329815" cy="2329815"/>
          </a:xfrm>
          <a:prstGeom prst="rect">
            <a:avLst/>
          </a:prstGeom>
        </p:spPr>
      </p:pic>
      <p:pic>
        <p:nvPicPr>
          <p:cNvPr id="4" name="图片 3" descr="苏木山1"/>
          <p:cNvPicPr>
            <a:picLocks noChangeAspect="1"/>
          </p:cNvPicPr>
          <p:nvPr/>
        </p:nvPicPr>
        <p:blipFill>
          <a:blip r:embed="rId3"/>
          <a:stretch>
            <a:fillRect/>
          </a:stretch>
        </p:blipFill>
        <p:spPr>
          <a:xfrm>
            <a:off x="4929505" y="4236720"/>
            <a:ext cx="2332990" cy="2332990"/>
          </a:xfrm>
          <a:prstGeom prst="rect">
            <a:avLst/>
          </a:prstGeom>
        </p:spPr>
      </p:pic>
      <p:pic>
        <p:nvPicPr>
          <p:cNvPr id="5" name="图片 4" descr="辉腾锡勒1"/>
          <p:cNvPicPr>
            <a:picLocks noChangeAspect="1"/>
          </p:cNvPicPr>
          <p:nvPr/>
        </p:nvPicPr>
        <p:blipFill>
          <a:blip r:embed="rId4"/>
          <a:stretch>
            <a:fillRect/>
          </a:stretch>
        </p:blipFill>
        <p:spPr>
          <a:xfrm>
            <a:off x="2491740" y="4236720"/>
            <a:ext cx="2341245" cy="2341245"/>
          </a:xfrm>
          <a:prstGeom prst="rect">
            <a:avLst/>
          </a:prstGeom>
        </p:spPr>
      </p:pic>
      <p:pic>
        <p:nvPicPr>
          <p:cNvPr id="6" name="图片 5" descr="林胡古塞1"/>
          <p:cNvPicPr>
            <a:picLocks noChangeAspect="1"/>
          </p:cNvPicPr>
          <p:nvPr/>
        </p:nvPicPr>
        <p:blipFill>
          <a:blip r:embed="rId5"/>
          <a:stretch>
            <a:fillRect/>
          </a:stretch>
        </p:blipFill>
        <p:spPr>
          <a:xfrm>
            <a:off x="7359015" y="4248785"/>
            <a:ext cx="2329180" cy="2329180"/>
          </a:xfrm>
          <a:prstGeom prst="rect">
            <a:avLst/>
          </a:prstGeom>
        </p:spPr>
      </p:pic>
      <p:pic>
        <p:nvPicPr>
          <p:cNvPr id="7" name="图片 6" descr="乌兰哈达火山1"/>
          <p:cNvPicPr>
            <a:picLocks noChangeAspect="1"/>
          </p:cNvPicPr>
          <p:nvPr/>
        </p:nvPicPr>
        <p:blipFill>
          <a:blip r:embed="rId6"/>
          <a:stretch>
            <a:fillRect/>
          </a:stretch>
        </p:blipFill>
        <p:spPr>
          <a:xfrm>
            <a:off x="9758045" y="4248785"/>
            <a:ext cx="2340610" cy="23406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547370" y="374650"/>
            <a:ext cx="11097895" cy="5887720"/>
          </a:xfrm>
          <a:prstGeom prst="rect">
            <a:avLst/>
          </a:prstGeom>
          <a:noFill/>
          <a:ln w="9525">
            <a:noFill/>
          </a:ln>
        </p:spPr>
        <p:txBody>
          <a:bodyPr wrap="square">
            <a:spAutoFit/>
          </a:bodyPr>
          <a:p>
            <a:pPr indent="457200"/>
            <a:r>
              <a:rPr lang="zh-CN" sz="3600">
                <a:latin typeface="微软雅黑" panose="020B0503020204020204" charset="-122"/>
                <a:ea typeface="微软雅黑" panose="020B0503020204020204" charset="-122"/>
                <a:sym typeface="+mn-ea"/>
              </a:rPr>
              <a:t>五、</a:t>
            </a:r>
            <a:r>
              <a:rPr lang="zh-CN" altLang="en-US" sz="3600">
                <a:sym typeface="+mn-ea"/>
              </a:rPr>
              <a:t>小城镇的价值与意义</a:t>
            </a:r>
            <a:endParaRPr lang="zh-CN" altLang="en-US" sz="3600">
              <a:sym typeface="+mn-ea"/>
            </a:endParaRPr>
          </a:p>
          <a:p>
            <a:pPr indent="457200" fontAlgn="auto">
              <a:lnSpc>
                <a:spcPts val="2000"/>
              </a:lnSpc>
            </a:pPr>
            <a:endParaRPr lang="zh-CN" altLang="en-US" sz="4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党的二十大报告：推进以人为核心的新型城镇化，加快农业转移人口市民化。以城市群、都市圈为依托构建大中小城市协调发展格局，推进以县城为重要载体的城镇化建设</a:t>
            </a:r>
            <a:r>
              <a:rPr lang="zh-CN" altLang="en-US" sz="2400">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小城镇是城镇化的重要载体</a:t>
            </a:r>
            <a:endParaRPr lang="zh-CN" altLang="en-US"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2.小城镇</a:t>
            </a:r>
            <a:r>
              <a:rPr lang="zh-CN" altLang="en-US" sz="2400">
                <a:latin typeface="微软雅黑" panose="020B0503020204020204" charset="-122"/>
                <a:ea typeface="微软雅黑" panose="020B0503020204020204" charset="-122"/>
              </a:rPr>
              <a:t>是实现乡村振兴的重要</a:t>
            </a:r>
            <a:r>
              <a:rPr lang="zh-CN" altLang="en-US" sz="2400">
                <a:latin typeface="微软雅黑" panose="020B0503020204020204" charset="-122"/>
                <a:ea typeface="微软雅黑" panose="020B0503020204020204" charset="-122"/>
                <a:sym typeface="+mn-ea"/>
              </a:rPr>
              <a:t>载体</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sym typeface="+mn-ea"/>
              </a:rPr>
              <a:t>3.</a:t>
            </a:r>
            <a:r>
              <a:rPr lang="zh-CN" altLang="en-US" sz="2400">
                <a:latin typeface="微软雅黑" panose="020B0503020204020204" charset="-122"/>
                <a:ea typeface="微软雅黑" panose="020B0503020204020204" charset="-122"/>
                <a:sym typeface="+mn-ea"/>
              </a:rPr>
              <a:t>小城镇是推动城乡一体化的重要纽带</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4.</a:t>
            </a:r>
            <a:r>
              <a:rPr lang="zh-CN" altLang="en-US" sz="2400">
                <a:latin typeface="微软雅黑" panose="020B0503020204020204" charset="-122"/>
                <a:ea typeface="微软雅黑" panose="020B0503020204020204" charset="-122"/>
              </a:rPr>
              <a:t>小城镇有利于协调发展</a:t>
            </a:r>
            <a:endParaRPr lang="zh-CN" altLang="en-US"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5.小城镇有绿色发展优势</a:t>
            </a:r>
            <a:endParaRPr lang="en-US" altLang="zh-CN" sz="2400">
              <a:latin typeface="微软雅黑" panose="020B0503020204020204" charset="-122"/>
              <a:ea typeface="微软雅黑" panose="020B0503020204020204" charset="-122"/>
            </a:endParaRPr>
          </a:p>
          <a:p>
            <a:pPr indent="457200" fontAlgn="auto">
              <a:lnSpc>
                <a:spcPct val="150000"/>
              </a:lnSpc>
            </a:pPr>
            <a:r>
              <a:rPr lang="en-US" altLang="zh-CN" sz="2400">
                <a:latin typeface="微软雅黑" panose="020B0503020204020204" charset="-122"/>
                <a:ea typeface="微软雅黑" panose="020B0503020204020204" charset="-122"/>
              </a:rPr>
              <a:t>6.小城镇让中国更具特色</a:t>
            </a:r>
            <a:endParaRPr lang="en-US" altLang="zh-CN" sz="2400">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副标题 2"/>
          <p:cNvSpPr>
            <a:spLocks noGrp="1"/>
          </p:cNvSpPr>
          <p:nvPr>
            <p:ph type="subTitle" idx="1"/>
          </p:nvPr>
        </p:nvSpPr>
        <p:spPr>
          <a:xfrm>
            <a:off x="785495" y="364490"/>
            <a:ext cx="10197465" cy="1387475"/>
          </a:xfrm>
        </p:spPr>
        <p:txBody>
          <a:bodyPr>
            <a:normAutofit/>
          </a:bodyPr>
          <a:p>
            <a:pPr marL="0" indent="0" algn="ctr">
              <a:buNone/>
            </a:pPr>
            <a:r>
              <a:rPr lang="zh-CN" altLang="en-US" sz="6600">
                <a:latin typeface="微软雅黑" panose="020B0503020204020204" charset="-122"/>
                <a:ea typeface="微软雅黑" panose="020B0503020204020204" charset="-122"/>
                <a:cs typeface="微软雅黑" panose="020B0503020204020204" charset="-122"/>
              </a:rPr>
              <a:t> 教</a:t>
            </a:r>
            <a:r>
              <a:rPr lang="en-US" altLang="zh-CN" sz="6600">
                <a:latin typeface="微软雅黑" panose="020B0503020204020204" charset="-122"/>
                <a:ea typeface="微软雅黑" panose="020B0503020204020204" charset="-122"/>
                <a:cs typeface="微软雅黑" panose="020B0503020204020204" charset="-122"/>
              </a:rPr>
              <a:t>    </a:t>
            </a:r>
            <a:r>
              <a:rPr lang="zh-CN" altLang="en-US" sz="6600">
                <a:latin typeface="微软雅黑" panose="020B0503020204020204" charset="-122"/>
                <a:ea typeface="微软雅黑" panose="020B0503020204020204" charset="-122"/>
                <a:cs typeface="微软雅黑" panose="020B0503020204020204" charset="-122"/>
              </a:rPr>
              <a:t>学</a:t>
            </a:r>
            <a:r>
              <a:rPr lang="en-US" altLang="zh-CN" sz="6600">
                <a:latin typeface="微软雅黑" panose="020B0503020204020204" charset="-122"/>
                <a:ea typeface="微软雅黑" panose="020B0503020204020204" charset="-122"/>
                <a:cs typeface="微软雅黑" panose="020B0503020204020204" charset="-122"/>
              </a:rPr>
              <a:t>    </a:t>
            </a:r>
            <a:r>
              <a:rPr lang="zh-CN" altLang="en-US" sz="6600">
                <a:latin typeface="微软雅黑" panose="020B0503020204020204" charset="-122"/>
                <a:ea typeface="微软雅黑" panose="020B0503020204020204" charset="-122"/>
                <a:cs typeface="微软雅黑" panose="020B0503020204020204" charset="-122"/>
              </a:rPr>
              <a:t>内</a:t>
            </a:r>
            <a:r>
              <a:rPr lang="en-US" altLang="zh-CN" sz="6600">
                <a:latin typeface="微软雅黑" panose="020B0503020204020204" charset="-122"/>
                <a:ea typeface="微软雅黑" panose="020B0503020204020204" charset="-122"/>
                <a:cs typeface="微软雅黑" panose="020B0503020204020204" charset="-122"/>
              </a:rPr>
              <a:t>    </a:t>
            </a:r>
            <a:r>
              <a:rPr lang="zh-CN" altLang="en-US" sz="6600">
                <a:latin typeface="微软雅黑" panose="020B0503020204020204" charset="-122"/>
                <a:ea typeface="微软雅黑" panose="020B0503020204020204" charset="-122"/>
                <a:cs typeface="微软雅黑" panose="020B0503020204020204" charset="-122"/>
              </a:rPr>
              <a:t>容</a:t>
            </a:r>
            <a:endParaRPr lang="zh-CN" altLang="en-US" sz="6600">
              <a:latin typeface="微软雅黑" panose="020B0503020204020204" charset="-122"/>
              <a:ea typeface="微软雅黑" panose="020B0503020204020204" charset="-122"/>
              <a:cs typeface="微软雅黑" panose="020B0503020204020204" charset="-122"/>
              <a:sym typeface="+mn-ea"/>
            </a:endParaRPr>
          </a:p>
        </p:txBody>
      </p:sp>
      <p:sp>
        <p:nvSpPr>
          <p:cNvPr id="4" name="副标题 2"/>
          <p:cNvSpPr>
            <a:spLocks noGrp="1"/>
          </p:cNvSpPr>
          <p:nvPr/>
        </p:nvSpPr>
        <p:spPr>
          <a:xfrm>
            <a:off x="1054100" y="1659890"/>
            <a:ext cx="10189210"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3600"/>
              <a:t>          </a:t>
            </a:r>
            <a:r>
              <a:rPr lang="zh-CN" altLang="en-US" sz="3600"/>
              <a:t>一    小城镇的概念</a:t>
            </a:r>
            <a:endParaRPr lang="zh-CN" altLang="en-US" sz="3600"/>
          </a:p>
        </p:txBody>
      </p:sp>
      <p:sp>
        <p:nvSpPr>
          <p:cNvPr id="5" name="副标题 2"/>
          <p:cNvSpPr>
            <a:spLocks noGrp="1"/>
          </p:cNvSpPr>
          <p:nvPr/>
        </p:nvSpPr>
        <p:spPr>
          <a:xfrm>
            <a:off x="1054100" y="2558415"/>
            <a:ext cx="9519285" cy="1120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3600"/>
              <a:t>          </a:t>
            </a:r>
            <a:r>
              <a:rPr lang="zh-CN" altLang="en-US" sz="3600"/>
              <a:t>二    </a:t>
            </a:r>
            <a:r>
              <a:rPr lang="zh-CN" altLang="en-US" sz="3600">
                <a:sym typeface="+mn-ea"/>
              </a:rPr>
              <a:t>小城镇的特点</a:t>
            </a:r>
            <a:endParaRPr lang="zh-CN" altLang="en-US" sz="3600"/>
          </a:p>
          <a:p>
            <a:pPr marL="0" indent="0" algn="l">
              <a:buNone/>
            </a:pPr>
            <a:endParaRPr lang="zh-CN" altLang="en-US" sz="3600"/>
          </a:p>
        </p:txBody>
      </p:sp>
      <p:sp>
        <p:nvSpPr>
          <p:cNvPr id="6" name="副标题 2"/>
          <p:cNvSpPr>
            <a:spLocks noGrp="1"/>
          </p:cNvSpPr>
          <p:nvPr/>
        </p:nvSpPr>
        <p:spPr>
          <a:xfrm>
            <a:off x="1045845" y="4397375"/>
            <a:ext cx="10197465" cy="1134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3600"/>
              <a:t>          </a:t>
            </a:r>
            <a:r>
              <a:rPr lang="zh-CN" altLang="en-US" sz="3600"/>
              <a:t>四    </a:t>
            </a:r>
            <a:r>
              <a:rPr lang="zh-CN" altLang="en-US" sz="3600">
                <a:sym typeface="+mn-ea"/>
              </a:rPr>
              <a:t>小城镇</a:t>
            </a:r>
            <a:r>
              <a:rPr lang="zh-CN" altLang="en-US" sz="3600">
                <a:sym typeface="+mn-ea"/>
              </a:rPr>
              <a:t>案例解读</a:t>
            </a:r>
            <a:endParaRPr lang="zh-CN" altLang="en-US" sz="3600">
              <a:sym typeface="+mn-ea"/>
            </a:endParaRPr>
          </a:p>
        </p:txBody>
      </p:sp>
      <p:sp>
        <p:nvSpPr>
          <p:cNvPr id="2" name="副标题 2"/>
          <p:cNvSpPr>
            <a:spLocks noGrp="1"/>
          </p:cNvSpPr>
          <p:nvPr/>
        </p:nvSpPr>
        <p:spPr>
          <a:xfrm>
            <a:off x="1054100" y="3439160"/>
            <a:ext cx="10197465" cy="1134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3600"/>
              <a:t>          </a:t>
            </a:r>
            <a:r>
              <a:rPr lang="zh-CN" altLang="en-US" sz="3600"/>
              <a:t>三    </a:t>
            </a:r>
            <a:r>
              <a:rPr lang="zh-CN" altLang="en-US" sz="3600">
                <a:sym typeface="+mn-ea"/>
              </a:rPr>
              <a:t>小城镇的分类</a:t>
            </a:r>
            <a:endParaRPr lang="zh-CN" altLang="en-US" sz="3600">
              <a:sym typeface="+mn-ea"/>
            </a:endParaRPr>
          </a:p>
          <a:p>
            <a:pPr marL="0" indent="0" algn="l">
              <a:buNone/>
            </a:pPr>
            <a:endParaRPr lang="zh-CN" altLang="en-US" sz="3600">
              <a:sym typeface="+mn-ea"/>
            </a:endParaRPr>
          </a:p>
        </p:txBody>
      </p:sp>
      <p:sp>
        <p:nvSpPr>
          <p:cNvPr id="7" name="副标题 2"/>
          <p:cNvSpPr>
            <a:spLocks noGrp="1"/>
          </p:cNvSpPr>
          <p:nvPr>
            <p:custDataLst>
              <p:tags r:id="rId2"/>
            </p:custDataLst>
          </p:nvPr>
        </p:nvSpPr>
        <p:spPr>
          <a:xfrm>
            <a:off x="1054100" y="5410835"/>
            <a:ext cx="10197465" cy="1134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3600"/>
              <a:t>          </a:t>
            </a:r>
            <a:r>
              <a:rPr lang="zh-CN" altLang="en-US" sz="3600"/>
              <a:t>五    </a:t>
            </a:r>
            <a:r>
              <a:rPr lang="zh-CN" altLang="en-US" sz="3600">
                <a:sym typeface="+mn-ea"/>
              </a:rPr>
              <a:t>小城镇的价值与意义</a:t>
            </a:r>
            <a:endParaRPr lang="zh-CN" altLang="en-US" sz="36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副标题 2"/>
          <p:cNvSpPr>
            <a:spLocks noGrp="1"/>
          </p:cNvSpPr>
          <p:nvPr/>
        </p:nvSpPr>
        <p:spPr>
          <a:xfrm>
            <a:off x="137160" y="130175"/>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5400"/>
              <a:t>一、</a:t>
            </a:r>
            <a:r>
              <a:rPr lang="zh-CN" altLang="en-US" sz="5400">
                <a:sym typeface="+mn-ea"/>
              </a:rPr>
              <a:t>小城镇的概念</a:t>
            </a:r>
            <a:endParaRPr lang="zh-CN" altLang="en-US" sz="5400"/>
          </a:p>
        </p:txBody>
      </p:sp>
      <p:sp>
        <p:nvSpPr>
          <p:cNvPr id="2" name="副标题 2"/>
          <p:cNvSpPr>
            <a:spLocks noGrp="1"/>
          </p:cNvSpPr>
          <p:nvPr/>
        </p:nvSpPr>
        <p:spPr>
          <a:xfrm>
            <a:off x="871220" y="1442085"/>
            <a:ext cx="10197465" cy="51955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4000"/>
              <a:t>      </a:t>
            </a:r>
            <a:r>
              <a:rPr lang="en-US" altLang="zh-CN" sz="4000"/>
              <a:t>    </a:t>
            </a:r>
            <a:r>
              <a:rPr lang="zh-CN" altLang="en-US" sz="4000">
                <a:sym typeface="+mn-ea"/>
              </a:rPr>
              <a:t>城</a:t>
            </a:r>
            <a:r>
              <a:rPr lang="en-US" altLang="zh-CN" sz="4000">
                <a:sym typeface="+mn-ea"/>
              </a:rPr>
              <a:t>    </a:t>
            </a:r>
            <a:r>
              <a:rPr lang="zh-CN" altLang="en-US" sz="4000">
                <a:sym typeface="+mn-ea"/>
              </a:rPr>
              <a:t>市</a:t>
            </a:r>
            <a:endParaRPr lang="zh-CN" altLang="en-US" sz="4000"/>
          </a:p>
          <a:p>
            <a:pPr marL="0" indent="0" algn="l">
              <a:buNone/>
            </a:pPr>
            <a:endParaRPr lang="zh-CN" altLang="en-US" sz="3600">
              <a:sym typeface="+mn-ea"/>
            </a:endParaRPr>
          </a:p>
          <a:p>
            <a:pPr marL="0" indent="0" algn="l">
              <a:buNone/>
            </a:pPr>
            <a:r>
              <a:rPr lang="en-US" altLang="zh-CN" sz="3600">
                <a:sym typeface="+mn-ea"/>
              </a:rPr>
              <a:t>           </a:t>
            </a:r>
            <a:r>
              <a:rPr lang="zh-CN" altLang="en-US" sz="4000">
                <a:sym typeface="+mn-ea"/>
              </a:rPr>
              <a:t>乡</a:t>
            </a:r>
            <a:r>
              <a:rPr lang="en-US" altLang="zh-CN" sz="4000">
                <a:sym typeface="+mn-ea"/>
              </a:rPr>
              <a:t>    </a:t>
            </a:r>
            <a:r>
              <a:rPr lang="zh-CN" altLang="en-US" sz="4000">
                <a:sym typeface="+mn-ea"/>
              </a:rPr>
              <a:t>村</a:t>
            </a:r>
            <a:endParaRPr lang="zh-CN" altLang="en-US" sz="4000"/>
          </a:p>
          <a:p>
            <a:pPr marL="0" indent="0" algn="l">
              <a:buNone/>
            </a:pPr>
            <a:endParaRPr lang="zh-CN" altLang="en-US" sz="4000">
              <a:sym typeface="+mn-ea"/>
            </a:endParaRPr>
          </a:p>
          <a:p>
            <a:pPr marL="0" indent="0" algn="l">
              <a:buNone/>
            </a:pPr>
            <a:r>
              <a:rPr lang="en-US" altLang="zh-CN" sz="4000">
                <a:sym typeface="+mn-ea"/>
              </a:rPr>
              <a:t>          </a:t>
            </a:r>
            <a:r>
              <a:rPr lang="zh-CN" altLang="en-US" sz="4000">
                <a:sym typeface="+mn-ea"/>
              </a:rPr>
              <a:t>建制镇</a:t>
            </a:r>
            <a:endParaRPr lang="zh-CN" altLang="en-US" sz="4000"/>
          </a:p>
          <a:p>
            <a:pPr marL="0" indent="0" algn="l">
              <a:buNone/>
            </a:pPr>
            <a:endParaRPr lang="zh-CN" altLang="en-US" sz="4000">
              <a:sym typeface="+mn-ea"/>
            </a:endParaRPr>
          </a:p>
          <a:p>
            <a:pPr marL="0" indent="0" algn="l">
              <a:buNone/>
            </a:pPr>
            <a:r>
              <a:rPr lang="zh-CN" altLang="en-US" sz="4000">
                <a:sym typeface="+mn-ea"/>
              </a:rPr>
              <a:t> </a:t>
            </a:r>
            <a:r>
              <a:rPr lang="en-US" altLang="zh-CN" sz="4000">
                <a:sym typeface="+mn-ea"/>
              </a:rPr>
              <a:t>         </a:t>
            </a:r>
            <a:r>
              <a:rPr lang="zh-CN" altLang="en-US" sz="4000">
                <a:sym typeface="+mn-ea"/>
              </a:rPr>
              <a:t>非建制镇（集镇）</a:t>
            </a:r>
            <a:endParaRPr lang="zh-CN" altLang="en-US" sz="4000">
              <a:sym typeface="+mn-ea"/>
            </a:endParaRPr>
          </a:p>
        </p:txBody>
      </p:sp>
      <p:sp>
        <p:nvSpPr>
          <p:cNvPr id="3" name="圆角矩形 2"/>
          <p:cNvSpPr/>
          <p:nvPr/>
        </p:nvSpPr>
        <p:spPr>
          <a:xfrm>
            <a:off x="1313180" y="158051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13180" y="273304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313180" y="392874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1313180" y="525145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471805" y="1566545"/>
            <a:ext cx="11231880" cy="1938020"/>
          </a:xfrm>
          <a:prstGeom prst="rect">
            <a:avLst/>
          </a:prstGeom>
          <a:noFill/>
          <a:ln w="9525">
            <a:noFill/>
          </a:ln>
        </p:spPr>
        <p:txBody>
          <a:bodyPr wrap="square">
            <a:spAutoFit/>
          </a:bodyPr>
          <a:p>
            <a:pPr marL="0" algn="l">
              <a:buClrTx/>
              <a:buSzTx/>
              <a:buNone/>
            </a:pPr>
            <a:r>
              <a:rPr lang="en-US" altLang="zh-CN" sz="4000" b="0"/>
              <a:t> </a:t>
            </a:r>
            <a:r>
              <a:rPr lang="zh-CN" altLang="en-US" sz="4000" b="0"/>
              <a:t> </a:t>
            </a:r>
            <a:r>
              <a:rPr lang="zh-CN" altLang="en-US" sz="4000"/>
              <a:t>  </a:t>
            </a:r>
            <a:r>
              <a:rPr lang="zh-CN" altLang="en-US" sz="4000">
                <a:sym typeface="+mn-ea"/>
              </a:rPr>
              <a:t>"城"为行政地域的概念，即人口的集聚地;</a:t>
            </a:r>
            <a:endParaRPr lang="zh-CN" altLang="en-US" sz="4000">
              <a:sym typeface="+mn-ea"/>
            </a:endParaRPr>
          </a:p>
          <a:p>
            <a:pPr marL="0" algn="l">
              <a:buClrTx/>
              <a:buSzTx/>
              <a:buNone/>
            </a:pPr>
            <a:r>
              <a:rPr lang="zh-CN" altLang="en-US" sz="4000">
                <a:sym typeface="+mn-ea"/>
              </a:rPr>
              <a:t>   </a:t>
            </a:r>
            <a:endParaRPr lang="zh-CN" altLang="en-US" sz="4000">
              <a:sym typeface="+mn-ea"/>
            </a:endParaRPr>
          </a:p>
          <a:p>
            <a:pPr marL="0" algn="l">
              <a:buClrTx/>
              <a:buSzTx/>
              <a:buNone/>
            </a:pPr>
            <a:r>
              <a:rPr lang="zh-CN" altLang="en-US" sz="4000">
                <a:sym typeface="+mn-ea"/>
              </a:rPr>
              <a:t> </a:t>
            </a:r>
            <a:r>
              <a:rPr lang="en-US" altLang="zh-CN" sz="4000">
                <a:sym typeface="+mn-ea"/>
              </a:rPr>
              <a:t>  </a:t>
            </a:r>
            <a:r>
              <a:rPr lang="zh-CN" altLang="en-US" sz="4000">
                <a:sym typeface="+mn-ea"/>
              </a:rPr>
              <a:t> "市"为商业的概念，即商品交换的场所。</a:t>
            </a:r>
            <a:endParaRPr lang="zh-CN" altLang="en-US" sz="4000">
              <a:sym typeface="+mn-ea"/>
            </a:endParaRPr>
          </a:p>
        </p:txBody>
      </p:sp>
      <p:sp>
        <p:nvSpPr>
          <p:cNvPr id="4" name="副标题 2"/>
          <p:cNvSpPr>
            <a:spLocks noGrp="1"/>
          </p:cNvSpPr>
          <p:nvPr/>
        </p:nvSpPr>
        <p:spPr>
          <a:xfrm>
            <a:off x="334645" y="423545"/>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5400"/>
              <a:t>           </a:t>
            </a:r>
            <a:r>
              <a:rPr lang="zh-CN" altLang="en-US" sz="5400"/>
              <a:t>城</a:t>
            </a:r>
            <a:r>
              <a:rPr lang="en-US" altLang="zh-CN" sz="5400"/>
              <a:t>    </a:t>
            </a:r>
            <a:r>
              <a:rPr lang="zh-CN" altLang="en-US" sz="5400"/>
              <a:t>市</a:t>
            </a:r>
            <a:endParaRPr lang="zh-CN" altLang="en-US" sz="5400"/>
          </a:p>
        </p:txBody>
      </p:sp>
      <p:sp>
        <p:nvSpPr>
          <p:cNvPr id="3" name="文本框 2"/>
          <p:cNvSpPr txBox="1"/>
          <p:nvPr/>
        </p:nvSpPr>
        <p:spPr>
          <a:xfrm>
            <a:off x="471805" y="3712845"/>
            <a:ext cx="11135995" cy="2553335"/>
          </a:xfrm>
          <a:prstGeom prst="rect">
            <a:avLst/>
          </a:prstGeom>
          <a:noFill/>
          <a:ln w="9525">
            <a:noFill/>
          </a:ln>
        </p:spPr>
        <p:txBody>
          <a:bodyPr wrap="square">
            <a:spAutoFit/>
          </a:bodyPr>
          <a:p>
            <a:pPr indent="0"/>
            <a:r>
              <a:rPr lang="en-US" altLang="zh-CN" sz="4000" b="0"/>
              <a:t>       </a:t>
            </a:r>
            <a:r>
              <a:rPr lang="zh-CN" altLang="en-US" sz="4000" b="0"/>
              <a:t>（1）经济学</a:t>
            </a:r>
            <a:endParaRPr lang="zh-CN" altLang="en-US" sz="4000" b="0"/>
          </a:p>
          <a:p>
            <a:pPr indent="0"/>
            <a:r>
              <a:rPr lang="en-US" altLang="zh-CN" sz="4000" b="0"/>
              <a:t>         </a:t>
            </a:r>
            <a:r>
              <a:rPr lang="zh-CN" altLang="en-US" sz="4000" b="0"/>
              <a:t>城市是具有相当面积、经济活动和住户集中，以致在私人企业和公共部门产生规模经济的连片地理区域。</a:t>
            </a:r>
            <a:endParaRPr lang="zh-CN" altLang="en-US" sz="4000" b="0"/>
          </a:p>
        </p:txBody>
      </p:sp>
      <p:sp>
        <p:nvSpPr>
          <p:cNvPr id="2" name="圆角矩形 1"/>
          <p:cNvSpPr/>
          <p:nvPr/>
        </p:nvSpPr>
        <p:spPr>
          <a:xfrm>
            <a:off x="1298575" y="64897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235710" y="1457325"/>
            <a:ext cx="9703435" cy="1938020"/>
          </a:xfrm>
          <a:prstGeom prst="rect">
            <a:avLst/>
          </a:prstGeom>
          <a:noFill/>
          <a:ln w="9525">
            <a:noFill/>
          </a:ln>
        </p:spPr>
        <p:txBody>
          <a:bodyPr wrap="square">
            <a:spAutoFit/>
          </a:bodyPr>
          <a:p>
            <a:pPr indent="457200"/>
            <a:r>
              <a:rPr lang="en-US" altLang="zh-CN" sz="4000">
                <a:latin typeface="+mn-ea"/>
                <a:cs typeface="+mn-ea"/>
                <a:sym typeface="+mn-ea"/>
              </a:rPr>
              <a:t> </a:t>
            </a:r>
            <a:r>
              <a:rPr lang="zh-CN" sz="4000">
                <a:latin typeface="+mn-ea"/>
                <a:cs typeface="+mn-ea"/>
                <a:sym typeface="+mn-ea"/>
              </a:rPr>
              <a:t>人口相对比较多，密集居住，</a:t>
            </a:r>
            <a:r>
              <a:rPr lang="zh-CN" sz="4000" b="0">
                <a:latin typeface="+mn-ea"/>
                <a:cs typeface="+mn-ea"/>
              </a:rPr>
              <a:t>具有某些特征的、在地理上有界的社会组织形式。</a:t>
            </a:r>
            <a:endParaRPr lang="zh-CN" sz="4000" b="0">
              <a:latin typeface="+mn-ea"/>
              <a:cs typeface="+mn-ea"/>
            </a:endParaRPr>
          </a:p>
          <a:p>
            <a:pPr indent="457200"/>
            <a:endParaRPr lang="zh-CN" sz="4000" b="0">
              <a:latin typeface="+mn-ea"/>
              <a:cs typeface="+mn-ea"/>
            </a:endParaRPr>
          </a:p>
        </p:txBody>
      </p:sp>
      <p:sp>
        <p:nvSpPr>
          <p:cNvPr id="4" name="副标题 2"/>
          <p:cNvSpPr>
            <a:spLocks noGrp="1"/>
          </p:cNvSpPr>
          <p:nvPr/>
        </p:nvSpPr>
        <p:spPr>
          <a:xfrm>
            <a:off x="137160" y="130175"/>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5400"/>
              <a:t>      </a:t>
            </a:r>
            <a:r>
              <a:rPr lang="en-US" altLang="zh-CN" sz="4000"/>
              <a:t>    </a:t>
            </a:r>
            <a:r>
              <a:rPr lang="zh-CN" altLang="en-US" sz="4000"/>
              <a:t>（2）社会学</a:t>
            </a:r>
            <a:endParaRPr lang="zh-CN" altLang="en-US" sz="4000"/>
          </a:p>
        </p:txBody>
      </p:sp>
      <p:sp>
        <p:nvSpPr>
          <p:cNvPr id="2" name="文本框 1"/>
          <p:cNvSpPr txBox="1"/>
          <p:nvPr/>
        </p:nvSpPr>
        <p:spPr>
          <a:xfrm>
            <a:off x="1082675" y="3395345"/>
            <a:ext cx="9703435" cy="2553335"/>
          </a:xfrm>
          <a:prstGeom prst="rect">
            <a:avLst/>
          </a:prstGeom>
          <a:noFill/>
          <a:ln w="9525">
            <a:noFill/>
          </a:ln>
        </p:spPr>
        <p:txBody>
          <a:bodyPr wrap="square">
            <a:spAutoFit/>
          </a:bodyPr>
          <a:p>
            <a:pPr indent="457200"/>
            <a:r>
              <a:rPr lang="zh-CN" sz="4000">
                <a:latin typeface="+mn-ea"/>
                <a:cs typeface="+mn-ea"/>
              </a:rPr>
              <a:t>（</a:t>
            </a:r>
            <a:r>
              <a:rPr lang="en-US" altLang="zh-CN" sz="4000">
                <a:latin typeface="+mn-ea"/>
                <a:cs typeface="+mn-ea"/>
              </a:rPr>
              <a:t>3</a:t>
            </a:r>
            <a:r>
              <a:rPr lang="zh-CN" sz="4000">
                <a:latin typeface="+mn-ea"/>
                <a:cs typeface="+mn-ea"/>
              </a:rPr>
              <a:t>）地理学</a:t>
            </a:r>
            <a:endParaRPr lang="zh-CN" sz="4000">
              <a:latin typeface="+mn-ea"/>
              <a:cs typeface="+mn-ea"/>
            </a:endParaRPr>
          </a:p>
          <a:p>
            <a:pPr indent="457200"/>
            <a:r>
              <a:rPr lang="en-US" altLang="zh-CN" sz="4000">
                <a:latin typeface="+mn-ea"/>
                <a:cs typeface="+mn-ea"/>
              </a:rPr>
              <a:t>   </a:t>
            </a:r>
            <a:endParaRPr lang="en-US" altLang="zh-CN" sz="4000">
              <a:latin typeface="+mn-ea"/>
              <a:cs typeface="+mn-ea"/>
            </a:endParaRPr>
          </a:p>
          <a:p>
            <a:pPr indent="457200"/>
            <a:r>
              <a:rPr lang="en-US" altLang="zh-CN" sz="4000">
                <a:latin typeface="+mn-ea"/>
                <a:cs typeface="+mn-ea"/>
              </a:rPr>
              <a:t> </a:t>
            </a:r>
            <a:r>
              <a:rPr lang="zh-CN" sz="4000">
                <a:latin typeface="+mn-ea"/>
                <a:cs typeface="+mn-ea"/>
              </a:rPr>
              <a:t>是指地处交通方便环境的、且覆盖有一定面积的人群和房屋的密集结合体。</a:t>
            </a:r>
            <a:endParaRPr lang="zh-CN" sz="4000">
              <a:latin typeface="+mn-ea"/>
              <a:cs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670560" y="756285"/>
            <a:ext cx="10535920" cy="1938020"/>
          </a:xfrm>
          <a:prstGeom prst="rect">
            <a:avLst/>
          </a:prstGeom>
          <a:noFill/>
          <a:ln w="9525">
            <a:noFill/>
          </a:ln>
        </p:spPr>
        <p:txBody>
          <a:bodyPr wrap="square">
            <a:spAutoFit/>
          </a:bodyPr>
          <a:p>
            <a:pPr indent="457200"/>
            <a:r>
              <a:rPr lang="en-US" altLang="zh-CN" sz="4000" b="0">
                <a:latin typeface="+mn-ea"/>
                <a:cs typeface="+mn-ea"/>
              </a:rPr>
              <a:t>  </a:t>
            </a:r>
            <a:r>
              <a:rPr lang="zh-CN" altLang="en-US" sz="4000" b="0">
                <a:latin typeface="+mn-ea"/>
                <a:cs typeface="+mn-ea"/>
              </a:rPr>
              <a:t>（</a:t>
            </a:r>
            <a:r>
              <a:rPr lang="en-US" altLang="zh-CN" sz="4000" b="0">
                <a:latin typeface="+mn-ea"/>
                <a:cs typeface="+mn-ea"/>
              </a:rPr>
              <a:t>4</a:t>
            </a:r>
            <a:r>
              <a:rPr lang="zh-CN" altLang="en-US" sz="4000" b="0">
                <a:latin typeface="+mn-ea"/>
                <a:cs typeface="+mn-ea"/>
              </a:rPr>
              <a:t>）</a:t>
            </a:r>
            <a:r>
              <a:rPr lang="zh-CN" sz="4000" b="0">
                <a:latin typeface="+mn-ea"/>
                <a:cs typeface="+mn-ea"/>
              </a:rPr>
              <a:t>城市规划学</a:t>
            </a:r>
            <a:endParaRPr lang="zh-CN" sz="4000" b="0">
              <a:latin typeface="+mn-ea"/>
              <a:cs typeface="+mn-ea"/>
            </a:endParaRPr>
          </a:p>
          <a:p>
            <a:pPr indent="457200"/>
            <a:r>
              <a:rPr lang="en-US" altLang="zh-CN" sz="4000" b="0">
                <a:latin typeface="+mn-ea"/>
                <a:cs typeface="+mn-ea"/>
              </a:rPr>
              <a:t>   </a:t>
            </a:r>
            <a:endParaRPr lang="en-US" altLang="zh-CN" sz="4000" b="0">
              <a:latin typeface="+mn-ea"/>
              <a:cs typeface="+mn-ea"/>
            </a:endParaRPr>
          </a:p>
          <a:p>
            <a:pPr indent="457200"/>
            <a:r>
              <a:rPr lang="zh-CN" sz="4000" b="0">
                <a:latin typeface="+mn-ea"/>
                <a:cs typeface="+mn-ea"/>
              </a:rPr>
              <a:t>非农牧业，以二、三级产业人口为主要居民</a:t>
            </a:r>
            <a:endParaRPr lang="zh-CN" sz="4000" b="0">
              <a:latin typeface="+mn-ea"/>
              <a:cs typeface="+mn-ea"/>
            </a:endParaRPr>
          </a:p>
        </p:txBody>
      </p:sp>
      <p:sp>
        <p:nvSpPr>
          <p:cNvPr id="8" name="文本框 7"/>
          <p:cNvSpPr txBox="1"/>
          <p:nvPr/>
        </p:nvSpPr>
        <p:spPr>
          <a:xfrm>
            <a:off x="670560" y="3564255"/>
            <a:ext cx="10535920" cy="2553335"/>
          </a:xfrm>
          <a:prstGeom prst="rect">
            <a:avLst/>
          </a:prstGeom>
          <a:noFill/>
          <a:ln w="9525">
            <a:noFill/>
          </a:ln>
        </p:spPr>
        <p:txBody>
          <a:bodyPr wrap="square">
            <a:spAutoFit/>
          </a:bodyPr>
          <a:p>
            <a:pPr indent="457200"/>
            <a:r>
              <a:rPr lang="en-US" altLang="zh-CN" sz="4000" b="0">
                <a:latin typeface="+mn-ea"/>
                <a:cs typeface="+mn-ea"/>
              </a:rPr>
              <a:t>  </a:t>
            </a:r>
            <a:r>
              <a:rPr lang="zh-CN" altLang="en-US" sz="4000" b="0">
                <a:latin typeface="+mn-ea"/>
                <a:cs typeface="+mn-ea"/>
              </a:rPr>
              <a:t>（</a:t>
            </a:r>
            <a:r>
              <a:rPr lang="en-US" altLang="zh-CN" sz="4000" b="0">
                <a:latin typeface="+mn-ea"/>
                <a:cs typeface="+mn-ea"/>
              </a:rPr>
              <a:t>5</a:t>
            </a:r>
            <a:r>
              <a:rPr lang="zh-CN" altLang="en-US" sz="4000" b="0">
                <a:latin typeface="+mn-ea"/>
                <a:cs typeface="+mn-ea"/>
              </a:rPr>
              <a:t>）</a:t>
            </a:r>
            <a:r>
              <a:rPr lang="zh-CN" sz="4000">
                <a:latin typeface="+mn-ea"/>
                <a:cs typeface="+mn-ea"/>
                <a:sym typeface="+mn-ea"/>
              </a:rPr>
              <a:t>辞源</a:t>
            </a:r>
            <a:r>
              <a:rPr lang="en-US" altLang="zh-CN" sz="4000" b="0">
                <a:latin typeface="+mn-ea"/>
                <a:cs typeface="+mn-ea"/>
              </a:rPr>
              <a:t>   </a:t>
            </a:r>
            <a:endParaRPr lang="en-US" altLang="zh-CN" sz="4000" b="0">
              <a:latin typeface="+mn-ea"/>
              <a:cs typeface="+mn-ea"/>
            </a:endParaRPr>
          </a:p>
          <a:p>
            <a:pPr indent="457200"/>
            <a:endParaRPr lang="zh-CN" sz="4000" b="0">
              <a:latin typeface="+mn-ea"/>
              <a:cs typeface="+mn-ea"/>
            </a:endParaRPr>
          </a:p>
          <a:p>
            <a:pPr indent="457200"/>
            <a:r>
              <a:rPr lang="zh-CN" sz="4000" b="0">
                <a:latin typeface="+mn-ea"/>
                <a:cs typeface="+mn-ea"/>
              </a:rPr>
              <a:t>《辞源》一书中，城市被解释为人口密集、工商业发达的地方。</a:t>
            </a:r>
            <a:endParaRPr lang="zh-CN" sz="4000" b="0">
              <a:latin typeface="+mn-ea"/>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742315" y="499745"/>
            <a:ext cx="10381615" cy="5354320"/>
          </a:xfrm>
          <a:prstGeom prst="rect">
            <a:avLst/>
          </a:prstGeom>
          <a:noFill/>
          <a:ln w="9525">
            <a:noFill/>
          </a:ln>
        </p:spPr>
        <p:txBody>
          <a:bodyPr wrap="square">
            <a:spAutoFit/>
          </a:bodyPr>
          <a:p>
            <a:pPr indent="457200"/>
            <a:r>
              <a:rPr lang="zh-CN" sz="3600" b="0">
                <a:latin typeface="+mn-ea"/>
              </a:rPr>
              <a:t> </a:t>
            </a:r>
            <a:r>
              <a:rPr lang="zh-CN" sz="5400" b="0">
                <a:latin typeface="+mn-ea"/>
              </a:rPr>
              <a:t>城市的特点：</a:t>
            </a:r>
            <a:endParaRPr lang="zh-CN" sz="5400" b="0">
              <a:latin typeface="+mn-ea"/>
            </a:endParaRPr>
          </a:p>
          <a:p>
            <a:pPr indent="457200"/>
            <a:r>
              <a:rPr lang="zh-CN" sz="3600" b="0">
                <a:latin typeface="+mn-ea"/>
              </a:rPr>
              <a:t> </a:t>
            </a:r>
            <a:endParaRPr lang="zh-CN" sz="3600" b="0">
              <a:latin typeface="+mn-ea"/>
            </a:endParaRPr>
          </a:p>
          <a:p>
            <a:pPr indent="457200"/>
            <a:r>
              <a:rPr lang="zh-CN" sz="3600" b="0">
                <a:latin typeface="+mn-ea"/>
              </a:rPr>
              <a:t> </a:t>
            </a:r>
            <a:r>
              <a:rPr lang="en-US" altLang="zh-CN" sz="3600" b="0">
                <a:latin typeface="+mn-ea"/>
              </a:rPr>
              <a:t>1.</a:t>
            </a:r>
            <a:r>
              <a:rPr lang="zh-CN" sz="3600" b="0">
                <a:latin typeface="+mn-ea"/>
              </a:rPr>
              <a:t>有相当面积；</a:t>
            </a:r>
            <a:r>
              <a:rPr lang="en-US" altLang="zh-CN" sz="3600" b="0">
                <a:latin typeface="+mn-ea"/>
              </a:rPr>
              <a:t>2.</a:t>
            </a:r>
            <a:r>
              <a:rPr lang="zh-CN" sz="3600" b="0">
                <a:latin typeface="+mn-ea"/>
              </a:rPr>
              <a:t>有经济活动；</a:t>
            </a:r>
            <a:r>
              <a:rPr lang="en-US" altLang="zh-CN" sz="3600" b="0">
                <a:latin typeface="+mn-ea"/>
              </a:rPr>
              <a:t>3.</a:t>
            </a:r>
            <a:r>
              <a:rPr lang="zh-CN" sz="3600" b="0">
                <a:latin typeface="+mn-ea"/>
              </a:rPr>
              <a:t>人口密集；</a:t>
            </a:r>
            <a:endParaRPr lang="zh-CN" sz="3600" b="0">
              <a:latin typeface="+mn-ea"/>
            </a:endParaRPr>
          </a:p>
          <a:p>
            <a:pPr indent="457200"/>
            <a:r>
              <a:rPr lang="en-US" altLang="zh-CN" sz="3600" b="0">
                <a:latin typeface="+mn-ea"/>
              </a:rPr>
              <a:t> </a:t>
            </a:r>
            <a:endParaRPr lang="en-US" altLang="zh-CN" sz="3600" b="0">
              <a:latin typeface="+mn-ea"/>
            </a:endParaRPr>
          </a:p>
          <a:p>
            <a:pPr indent="457200"/>
            <a:r>
              <a:rPr lang="en-US" altLang="zh-CN" sz="3600" b="0">
                <a:latin typeface="+mn-ea"/>
              </a:rPr>
              <a:t> 4.</a:t>
            </a:r>
            <a:r>
              <a:rPr lang="zh-CN" sz="3600" b="0">
                <a:latin typeface="+mn-ea"/>
              </a:rPr>
              <a:t>工商业发达；</a:t>
            </a:r>
            <a:r>
              <a:rPr lang="en-US" altLang="zh-CN" sz="3600" b="0">
                <a:latin typeface="+mn-ea"/>
              </a:rPr>
              <a:t>5.</a:t>
            </a:r>
            <a:r>
              <a:rPr lang="zh-CN" sz="3600" b="0">
                <a:latin typeface="+mn-ea"/>
              </a:rPr>
              <a:t>交通便利；</a:t>
            </a:r>
            <a:r>
              <a:rPr lang="en-US" altLang="zh-CN" sz="3600" b="0">
                <a:latin typeface="+mn-ea"/>
              </a:rPr>
              <a:t>6.</a:t>
            </a:r>
            <a:r>
              <a:rPr lang="zh-CN" sz="3600" b="0">
                <a:latin typeface="+mn-ea"/>
              </a:rPr>
              <a:t>非农牧业；</a:t>
            </a:r>
            <a:endParaRPr lang="zh-CN" sz="3600" b="0">
              <a:latin typeface="+mn-ea"/>
            </a:endParaRPr>
          </a:p>
          <a:p>
            <a:pPr indent="457200"/>
            <a:endParaRPr lang="zh-CN" sz="3600" b="0">
              <a:latin typeface="+mn-ea"/>
            </a:endParaRPr>
          </a:p>
          <a:p>
            <a:pPr indent="457200"/>
            <a:r>
              <a:rPr lang="en-US" altLang="zh-CN" sz="3600" b="0">
                <a:latin typeface="+mn-ea"/>
              </a:rPr>
              <a:t> 7.</a:t>
            </a:r>
            <a:r>
              <a:rPr lang="zh-CN" sz="3600" b="0">
                <a:latin typeface="+mn-ea"/>
              </a:rPr>
              <a:t>以二、三级产业为主；</a:t>
            </a:r>
            <a:endParaRPr lang="zh-CN" sz="3600" b="0">
              <a:latin typeface="+mn-ea"/>
            </a:endParaRPr>
          </a:p>
          <a:p>
            <a:pPr indent="457200"/>
            <a:endParaRPr lang="zh-CN" sz="3600" b="0">
              <a:latin typeface="+mn-ea"/>
            </a:endParaRPr>
          </a:p>
          <a:p>
            <a:pPr indent="457200"/>
            <a:r>
              <a:rPr lang="en-US" altLang="zh-CN" sz="3600" b="0">
                <a:latin typeface="+mn-ea"/>
              </a:rPr>
              <a:t> 8.</a:t>
            </a:r>
            <a:r>
              <a:rPr lang="zh-CN" sz="3600" b="0">
                <a:latin typeface="+mn-ea"/>
              </a:rPr>
              <a:t>非农业产业和非农业人口为主。 </a:t>
            </a:r>
            <a:endParaRPr lang="zh-CN" sz="3600" b="0">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707390" y="198120"/>
            <a:ext cx="10393045" cy="5815965"/>
          </a:xfrm>
          <a:prstGeom prst="rect">
            <a:avLst/>
          </a:prstGeom>
          <a:noFill/>
          <a:ln w="9525">
            <a:noFill/>
          </a:ln>
        </p:spPr>
        <p:txBody>
          <a:bodyPr wrap="square">
            <a:spAutoFit/>
          </a:bodyPr>
          <a:p>
            <a:pPr indent="457200" algn="l"/>
            <a:r>
              <a:rPr lang="zh-CN" sz="4400" b="0">
                <a:latin typeface="+mn-ea"/>
              </a:rPr>
              <a:t>城市含义：</a:t>
            </a:r>
            <a:endParaRPr lang="zh-CN" sz="4400" b="0">
              <a:latin typeface="+mn-ea"/>
            </a:endParaRPr>
          </a:p>
          <a:p>
            <a:pPr indent="457200"/>
            <a:r>
              <a:rPr lang="en-US" altLang="zh-CN" sz="4000" b="0">
                <a:latin typeface="+mn-ea"/>
              </a:rPr>
              <a:t>  </a:t>
            </a:r>
            <a:r>
              <a:rPr lang="en-US" altLang="zh-CN" sz="3600" b="0">
                <a:latin typeface="+mn-ea"/>
              </a:rPr>
              <a:t>  </a:t>
            </a:r>
            <a:endParaRPr lang="en-US" altLang="zh-CN" sz="3600" b="0">
              <a:latin typeface="+mn-ea"/>
            </a:endParaRPr>
          </a:p>
          <a:p>
            <a:pPr indent="457200"/>
            <a:r>
              <a:rPr lang="en-US" altLang="zh-CN" sz="3600" b="0">
                <a:latin typeface="+mn-ea"/>
              </a:rPr>
              <a:t>   </a:t>
            </a:r>
            <a:r>
              <a:rPr lang="zh-CN" sz="3600" b="0">
                <a:latin typeface="+mn-ea"/>
              </a:rPr>
              <a:t>城市也叫城市聚落，</a:t>
            </a:r>
            <a:r>
              <a:rPr lang="zh-CN" sz="3600">
                <a:latin typeface="+mn-ea"/>
                <a:sym typeface="+mn-ea"/>
              </a:rPr>
              <a:t>工商业发达，</a:t>
            </a:r>
            <a:r>
              <a:rPr lang="zh-CN" sz="3600" b="0">
                <a:latin typeface="+mn-ea"/>
              </a:rPr>
              <a:t>以非农业生产和非农业人口集聚形成的较大居民点。</a:t>
            </a:r>
            <a:endParaRPr lang="zh-CN" sz="3600" b="0">
              <a:latin typeface="+mn-ea"/>
            </a:endParaRPr>
          </a:p>
          <a:p>
            <a:pPr indent="457200"/>
            <a:r>
              <a:rPr lang="zh-CN" sz="3600" b="0">
                <a:latin typeface="+mn-ea"/>
              </a:rPr>
              <a:t> </a:t>
            </a:r>
            <a:r>
              <a:rPr lang="en-US" altLang="zh-CN" sz="3600" b="0">
                <a:latin typeface="+mn-ea"/>
              </a:rPr>
              <a:t>   </a:t>
            </a:r>
            <a:endParaRPr lang="en-US" altLang="zh-CN" sz="3600" b="0">
              <a:latin typeface="+mn-ea"/>
            </a:endParaRPr>
          </a:p>
          <a:p>
            <a:pPr indent="457200"/>
            <a:r>
              <a:rPr lang="en-US" altLang="zh-CN" sz="3600" b="0">
                <a:latin typeface="+mn-ea"/>
              </a:rPr>
              <a:t>    </a:t>
            </a:r>
            <a:r>
              <a:rPr lang="zh-CN" sz="3600" b="0">
                <a:latin typeface="+mn-ea"/>
              </a:rPr>
              <a:t>一般包括了住宅区、工业区和商业区并且具备行政管辖功能。</a:t>
            </a:r>
            <a:endParaRPr lang="zh-CN" sz="3600" b="0">
              <a:latin typeface="+mn-ea"/>
            </a:endParaRPr>
          </a:p>
          <a:p>
            <a:pPr indent="457200"/>
            <a:endParaRPr lang="zh-CN" sz="3600" b="0">
              <a:latin typeface="+mn-ea"/>
            </a:endParaRPr>
          </a:p>
          <a:p>
            <a:pPr indent="457200"/>
            <a:r>
              <a:rPr lang="zh-CN" sz="3600" b="0">
                <a:latin typeface="+mn-ea"/>
              </a:rPr>
              <a:t> </a:t>
            </a:r>
            <a:r>
              <a:rPr lang="en-US" altLang="zh-CN" sz="3600" b="0">
                <a:latin typeface="+mn-ea"/>
              </a:rPr>
              <a:t>  </a:t>
            </a:r>
            <a:r>
              <a:rPr lang="zh-CN" sz="3600" b="0">
                <a:latin typeface="+mn-ea"/>
              </a:rPr>
              <a:t>其中有居民区、街道、医院、学校、公共绿地、写字楼、商业卖场、广场、公园等公共设施。</a:t>
            </a:r>
            <a:endParaRPr lang="zh-CN" sz="3600" b="0">
              <a:latin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commondata" val="eyJoZGlkIjoiN2Q5ZmM5OGI4Y2M4YWNiMDA2ZjA1MGQzNmU5MGM4OG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3895</Words>
  <Application>WPS 演示</Application>
  <PresentationFormat>宽屏</PresentationFormat>
  <Paragraphs>307</Paragraphs>
  <Slides>29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李鹏爱</cp:lastModifiedBy>
  <cp:revision>37</cp:revision>
  <dcterms:created xsi:type="dcterms:W3CDTF">2020-12-20T10:47:00Z</dcterms:created>
  <dcterms:modified xsi:type="dcterms:W3CDTF">2024-05-31T09:28:54Z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F96FA4661613425CBDCE7D041999536E</vt:lpwstr>
  </property>
</Properties>
</file>