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74" r:id="rId7"/>
    <p:sldId id="296" r:id="rId8"/>
    <p:sldId id="298" r:id="rId9"/>
    <p:sldId id="261" r:id="rId10"/>
    <p:sldId id="299" r:id="rId11"/>
    <p:sldId id="297" r:id="rId12"/>
    <p:sldId id="283" r:id="rId13"/>
    <p:sldId id="284" r:id="rId14"/>
    <p:sldId id="287" r:id="rId15"/>
    <p:sldId id="295" r:id="rId16"/>
    <p:sldId id="280" r:id="rId17"/>
    <p:sldId id="273" r:id="rId18"/>
    <p:sldId id="291" r:id="rId19"/>
    <p:sldId id="293" r:id="rId20"/>
    <p:sldId id="292" r:id="rId21"/>
    <p:sldId id="294" r:id="rId22"/>
  </p:sldIdLst>
  <p:sldSz cx="24384000" cy="13716000"/>
  <p:notesSz cx="5143500" cy="9144000"/>
  <p:embeddedFontLst>
    <p:embeddedFont>
      <p:font typeface="OPPOSans-H" panose="02010600030101010101" charset="-122"/>
      <p:regular r:id="rId24"/>
    </p:embeddedFont>
    <p:embeddedFont>
      <p:font typeface="OPPOSans-M" panose="02010600030101010101" charset="-122"/>
      <p:regular r:id="rId25"/>
    </p:embeddedFont>
    <p:embeddedFont>
      <p:font typeface="OPPOSans-R" panose="02010600030101010101" charset="-122"/>
      <p:regular r:id="rId26"/>
    </p:embeddedFont>
    <p:embeddedFont>
      <p:font typeface="SourceHanSansSC-Medium" panose="02010600030101010101" charset="-122"/>
      <p:regular r:id="rId27"/>
    </p:embeddedFont>
    <p:embeddedFont>
      <p:font typeface="等线" panose="02010600030101010101" pitchFamily="2" charset="-122"/>
      <p:regular r:id="rId28"/>
      <p:bold r:id="rId29"/>
    </p:embeddedFont>
    <p:embeddedFont>
      <p:font typeface="黑体" panose="02010609060101010101" pitchFamily="49" charset="-122"/>
      <p:regular r:id="rId30"/>
    </p:embeddedFont>
    <p:embeddedFont>
      <p:font typeface="楷体" panose="02010609060101010101" pitchFamily="49" charset="-122"/>
      <p:regular r:id="rId31"/>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liying chenliiyng" initials="cc" lastIdx="3" clrIdx="0">
    <p:extLst>
      <p:ext uri="{19B8F6BF-5375-455C-9EA6-DF929625EA0E}">
        <p15:presenceInfo xmlns:p15="http://schemas.microsoft.com/office/powerpoint/2012/main" userId="630d361ca7e927ec" providerId="Windows Live"/>
      </p:ext>
    </p:extLst>
  </p:cmAuthor>
  <p:cmAuthor id="2" name="Administra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034" autoAdjust="0"/>
  </p:normalViewPr>
  <p:slideViewPr>
    <p:cSldViewPr snapToGrid="0" snapToObjects="1">
      <p:cViewPr varScale="1">
        <p:scale>
          <a:sx n="43" d="100"/>
          <a:sy n="43" d="100"/>
        </p:scale>
        <p:origin x="1314" y="6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913063" y="0"/>
            <a:ext cx="2228850" cy="458788"/>
          </a:xfrm>
          <a:prstGeom prst="rect">
            <a:avLst/>
          </a:prstGeom>
        </p:spPr>
        <p:txBody>
          <a:bodyPr vert="horz" lIns="91440" tIns="45720" rIns="91440" bIns="45720" rtlCol="0"/>
          <a:lstStyle>
            <a:lvl1pPr algn="r">
              <a:defRPr sz="1200"/>
            </a:lvl1pPr>
          </a:lstStyle>
          <a:p>
            <a:fld id="{FC2B9425-318E-4E46-B27B-7B5A30A63E5D}" type="datetimeFigureOut">
              <a:rPr lang="zh-CN" altLang="en-US" smtClean="0"/>
              <a:pPr/>
              <a:t>2024/9/9</a:t>
            </a:fld>
            <a:endParaRPr lang="zh-CN" altLang="en-US"/>
          </a:p>
        </p:txBody>
      </p:sp>
      <p:sp>
        <p:nvSpPr>
          <p:cNvPr id="4" name="幻灯片图像占位符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913063" y="8685213"/>
            <a:ext cx="2228850" cy="458787"/>
          </a:xfrm>
          <a:prstGeom prst="rect">
            <a:avLst/>
          </a:prstGeom>
        </p:spPr>
        <p:txBody>
          <a:bodyPr vert="horz" lIns="91440" tIns="45720" rIns="91440" bIns="45720" rtlCol="0" anchor="b"/>
          <a:lstStyle>
            <a:lvl1pPr algn="r">
              <a:defRPr sz="1200"/>
            </a:lvl1pPr>
          </a:lstStyle>
          <a:p>
            <a:fld id="{BD15CEAA-F8B9-4B05-A55D-4FAB84B5B1DD}" type="slidenum">
              <a:rPr lang="zh-CN" altLang="en-US" smtClean="0"/>
              <a:pPr/>
              <a:t>‹#›</a:t>
            </a:fld>
            <a:endParaRPr lang="zh-CN" altLang="en-US"/>
          </a:p>
        </p:txBody>
      </p:sp>
    </p:spTree>
    <p:extLst>
      <p:ext uri="{BB962C8B-B14F-4D97-AF65-F5344CB8AC3E}">
        <p14:creationId xmlns:p14="http://schemas.microsoft.com/office/powerpoint/2010/main" val="302870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a:t>
            </a:fld>
            <a:endParaRPr lang="zh-CN" altLang="en-US"/>
          </a:p>
        </p:txBody>
      </p:sp>
    </p:spTree>
    <p:extLst>
      <p:ext uri="{BB962C8B-B14F-4D97-AF65-F5344CB8AC3E}">
        <p14:creationId xmlns:p14="http://schemas.microsoft.com/office/powerpoint/2010/main" val="49454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的。</a:t>
            </a:r>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10</a:t>
            </a:fld>
            <a:endParaRPr lang="zh-CN" altLang="en-US"/>
          </a:p>
        </p:txBody>
      </p:sp>
    </p:spTree>
    <p:extLst>
      <p:ext uri="{BB962C8B-B14F-4D97-AF65-F5344CB8AC3E}">
        <p14:creationId xmlns:p14="http://schemas.microsoft.com/office/powerpoint/2010/main" val="138641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11</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12</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13</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14</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15</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16</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D15CEAA-F8B9-4B05-A55D-4FAB84B5B1DD}"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D15CEAA-F8B9-4B05-A55D-4FAB84B5B1DD}"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D15CEAA-F8B9-4B05-A55D-4FAB84B5B1DD}"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2</a:t>
            </a:fld>
            <a:endParaRPr lang="zh-CN" altLang="en-US"/>
          </a:p>
        </p:txBody>
      </p:sp>
    </p:spTree>
    <p:extLst>
      <p:ext uri="{BB962C8B-B14F-4D97-AF65-F5344CB8AC3E}">
        <p14:creationId xmlns:p14="http://schemas.microsoft.com/office/powerpoint/2010/main" val="101963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D15CEAA-F8B9-4B05-A55D-4FAB84B5B1DD}" type="slidenum">
              <a:rPr lang="zh-CN" altLang="en-US" smtClean="0"/>
              <a:pPr/>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3</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4</a:t>
            </a:fld>
            <a:endParaRPr lang="zh-CN" altLang="en-US"/>
          </a:p>
        </p:txBody>
      </p:sp>
    </p:spTree>
    <p:extLst>
      <p:ext uri="{BB962C8B-B14F-4D97-AF65-F5344CB8AC3E}">
        <p14:creationId xmlns:p14="http://schemas.microsoft.com/office/powerpoint/2010/main" val="14576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5</a:t>
            </a:fld>
            <a:endParaRPr lang="zh-CN" altLang="en-US"/>
          </a:p>
        </p:txBody>
      </p:sp>
    </p:spTree>
    <p:extLst>
      <p:ext uri="{BB962C8B-B14F-4D97-AF65-F5344CB8AC3E}">
        <p14:creationId xmlns:p14="http://schemas.microsoft.com/office/powerpoint/2010/main" val="6367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6</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7</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8</a:t>
            </a:fld>
            <a:endParaRPr lang="zh-CN" altLang="en-US"/>
          </a:p>
        </p:txBody>
      </p:sp>
    </p:spTree>
    <p:extLst>
      <p:ext uri="{BB962C8B-B14F-4D97-AF65-F5344CB8AC3E}">
        <p14:creationId xmlns:p14="http://schemas.microsoft.com/office/powerpoint/2010/main" val="124690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15CEAA-F8B9-4B05-A55D-4FAB84B5B1DD}" type="slidenum">
              <a:rPr lang="zh-CN" altLang="en-US" smtClean="0"/>
              <a:pPr/>
              <a:t>9</a:t>
            </a:fld>
            <a:endParaRPr lang="zh-CN" altLang="en-US"/>
          </a:p>
        </p:txBody>
      </p:sp>
    </p:spTree>
    <p:extLst>
      <p:ext uri="{BB962C8B-B14F-4D97-AF65-F5344CB8AC3E}">
        <p14:creationId xmlns:p14="http://schemas.microsoft.com/office/powerpoint/2010/main" val="138641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7.png"/><Relationship Id="rId7"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6.png"/><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64.png"/><Relationship Id="rId5" Type="http://schemas.openxmlformats.org/officeDocument/2006/relationships/image" Target="../media/image10.pn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62.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0.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9101" name="image 101"/>
          <p:cNvPicPr>
            <a:picLocks noChangeAspect="1"/>
          </p:cNvPicPr>
          <p:nvPr/>
        </p:nvPicPr>
        <p:blipFill>
          <a:blip r:embed="rId3"/>
          <a:srcRect/>
          <a:stretch>
            <a:fillRect/>
          </a:stretch>
        </p:blipFill>
        <p:spPr>
          <a:xfrm>
            <a:off x="-12700" y="0"/>
            <a:ext cx="24409399" cy="13715997"/>
          </a:xfrm>
          <a:prstGeom prst="rect">
            <a:avLst/>
          </a:prstGeom>
        </p:spPr>
      </p:pic>
      <p:pic>
        <p:nvPicPr>
          <p:cNvPr id="9102" name="image 102"/>
          <p:cNvPicPr>
            <a:picLocks noChangeAspect="1"/>
          </p:cNvPicPr>
          <p:nvPr/>
        </p:nvPicPr>
        <p:blipFill>
          <a:blip r:embed="rId4"/>
          <a:srcRect/>
          <a:stretch>
            <a:fillRect/>
          </a:stretch>
        </p:blipFill>
        <p:spPr>
          <a:xfrm>
            <a:off x="-4912282" y="4483097"/>
            <a:ext cx="7619994" cy="7620000"/>
          </a:xfrm>
          <a:prstGeom prst="rect">
            <a:avLst/>
          </a:prstGeom>
        </p:spPr>
      </p:pic>
      <p:pic>
        <p:nvPicPr>
          <p:cNvPr id="9103" name="image 103"/>
          <p:cNvPicPr>
            <a:picLocks noChangeAspect="1"/>
          </p:cNvPicPr>
          <p:nvPr/>
        </p:nvPicPr>
        <p:blipFill>
          <a:blip r:embed="rId5">
            <a:alphaModFix amt="50196"/>
          </a:blip>
          <a:srcRect/>
          <a:stretch>
            <a:fillRect/>
          </a:stretch>
        </p:blipFill>
        <p:spPr>
          <a:xfrm>
            <a:off x="4190997" y="11563347"/>
            <a:ext cx="5232401" cy="5232399"/>
          </a:xfrm>
          <a:prstGeom prst="rect">
            <a:avLst/>
          </a:prstGeom>
        </p:spPr>
      </p:pic>
      <p:pic>
        <p:nvPicPr>
          <p:cNvPr id="9104" name="image 104"/>
          <p:cNvPicPr>
            <a:picLocks noChangeAspect="1"/>
          </p:cNvPicPr>
          <p:nvPr/>
        </p:nvPicPr>
        <p:blipFill>
          <a:blip r:embed="rId6">
            <a:alphaModFix amt="80000"/>
          </a:blip>
          <a:srcRect/>
          <a:stretch>
            <a:fillRect/>
          </a:stretch>
        </p:blipFill>
        <p:spPr>
          <a:xfrm>
            <a:off x="22631395" y="9207497"/>
            <a:ext cx="4711702" cy="4711701"/>
          </a:xfrm>
          <a:prstGeom prst="rect">
            <a:avLst/>
          </a:prstGeom>
        </p:spPr>
      </p:pic>
      <p:pic>
        <p:nvPicPr>
          <p:cNvPr id="9105" name="image 105"/>
          <p:cNvPicPr>
            <a:picLocks noChangeAspect="1"/>
          </p:cNvPicPr>
          <p:nvPr/>
        </p:nvPicPr>
        <p:blipFill>
          <a:blip r:embed="rId7">
            <a:alphaModFix amt="30196"/>
          </a:blip>
          <a:srcRect/>
          <a:stretch>
            <a:fillRect/>
          </a:stretch>
        </p:blipFill>
        <p:spPr>
          <a:xfrm>
            <a:off x="16344899" y="11823695"/>
            <a:ext cx="888996" cy="889000"/>
          </a:xfrm>
          <a:prstGeom prst="rect">
            <a:avLst/>
          </a:prstGeom>
        </p:spPr>
      </p:pic>
      <p:pic>
        <p:nvPicPr>
          <p:cNvPr id="9106" name="image 106"/>
          <p:cNvPicPr>
            <a:picLocks noChangeAspect="1"/>
          </p:cNvPicPr>
          <p:nvPr/>
        </p:nvPicPr>
        <p:blipFill>
          <a:blip r:embed="rId8">
            <a:alphaModFix amt="30196"/>
          </a:blip>
          <a:srcRect/>
          <a:stretch>
            <a:fillRect/>
          </a:stretch>
        </p:blipFill>
        <p:spPr>
          <a:xfrm>
            <a:off x="20548597" y="2120897"/>
            <a:ext cx="889000" cy="889000"/>
          </a:xfrm>
          <a:prstGeom prst="rect">
            <a:avLst/>
          </a:prstGeom>
        </p:spPr>
      </p:pic>
      <p:pic>
        <p:nvPicPr>
          <p:cNvPr id="9107" name="image 107"/>
          <p:cNvPicPr>
            <a:picLocks noChangeAspect="1"/>
          </p:cNvPicPr>
          <p:nvPr/>
        </p:nvPicPr>
        <p:blipFill>
          <a:blip r:embed="rId9">
            <a:alphaModFix amt="45098"/>
          </a:blip>
          <a:srcRect/>
          <a:stretch>
            <a:fillRect/>
          </a:stretch>
        </p:blipFill>
        <p:spPr>
          <a:xfrm>
            <a:off x="2425700" y="4572000"/>
            <a:ext cx="850900" cy="838200"/>
          </a:xfrm>
          <a:prstGeom prst="rect">
            <a:avLst/>
          </a:prstGeom>
        </p:spPr>
      </p:pic>
      <p:pic>
        <p:nvPicPr>
          <p:cNvPr id="9108" name="image 108"/>
          <p:cNvPicPr>
            <a:picLocks noChangeAspect="1"/>
          </p:cNvPicPr>
          <p:nvPr/>
        </p:nvPicPr>
        <p:blipFill>
          <a:blip r:embed="rId10">
            <a:alphaModFix amt="20000"/>
          </a:blip>
          <a:srcRect/>
          <a:stretch>
            <a:fillRect/>
          </a:stretch>
        </p:blipFill>
        <p:spPr>
          <a:xfrm>
            <a:off x="5334000" y="10096500"/>
            <a:ext cx="787400" cy="787400"/>
          </a:xfrm>
          <a:prstGeom prst="rect">
            <a:avLst/>
          </a:prstGeom>
        </p:spPr>
      </p:pic>
      <p:pic>
        <p:nvPicPr>
          <p:cNvPr id="9109" name="image 109"/>
          <p:cNvPicPr>
            <a:picLocks noChangeAspect="1"/>
          </p:cNvPicPr>
          <p:nvPr/>
        </p:nvPicPr>
        <p:blipFill>
          <a:blip r:embed="rId11">
            <a:alphaModFix amt="20000"/>
          </a:blip>
          <a:srcRect/>
          <a:stretch>
            <a:fillRect/>
          </a:stretch>
        </p:blipFill>
        <p:spPr>
          <a:xfrm>
            <a:off x="21875745" y="-458779"/>
            <a:ext cx="1511300" cy="1511300"/>
          </a:xfrm>
          <a:prstGeom prst="rect">
            <a:avLst/>
          </a:prstGeom>
        </p:spPr>
      </p:pic>
      <p:pic>
        <p:nvPicPr>
          <p:cNvPr id="91010" name="image 1010"/>
          <p:cNvPicPr>
            <a:picLocks noChangeAspect="1"/>
          </p:cNvPicPr>
          <p:nvPr/>
        </p:nvPicPr>
        <p:blipFill>
          <a:blip r:embed="rId12"/>
          <a:srcRect/>
          <a:stretch>
            <a:fillRect/>
          </a:stretch>
        </p:blipFill>
        <p:spPr>
          <a:xfrm>
            <a:off x="21285200" y="5740400"/>
            <a:ext cx="292100" cy="292100"/>
          </a:xfrm>
          <a:prstGeom prst="rect">
            <a:avLst/>
          </a:prstGeom>
        </p:spPr>
      </p:pic>
      <p:pic>
        <p:nvPicPr>
          <p:cNvPr id="91011" name="image 1011"/>
          <p:cNvPicPr>
            <a:picLocks noChangeAspect="1"/>
          </p:cNvPicPr>
          <p:nvPr/>
        </p:nvPicPr>
        <p:blipFill>
          <a:blip r:embed="rId13">
            <a:alphaModFix amt="50196"/>
          </a:blip>
          <a:srcRect/>
          <a:stretch>
            <a:fillRect/>
          </a:stretch>
        </p:blipFill>
        <p:spPr>
          <a:xfrm>
            <a:off x="22263100" y="6667500"/>
            <a:ext cx="1320800" cy="850900"/>
          </a:xfrm>
          <a:prstGeom prst="rect">
            <a:avLst/>
          </a:prstGeom>
        </p:spPr>
      </p:pic>
      <p:pic>
        <p:nvPicPr>
          <p:cNvPr id="91012" name="image 1012"/>
          <p:cNvPicPr>
            <a:picLocks noChangeAspect="1"/>
          </p:cNvPicPr>
          <p:nvPr/>
        </p:nvPicPr>
        <p:blipFill>
          <a:blip r:embed="rId14"/>
          <a:srcRect/>
          <a:stretch>
            <a:fillRect/>
          </a:stretch>
        </p:blipFill>
        <p:spPr>
          <a:xfrm>
            <a:off x="17780000" y="3086100"/>
            <a:ext cx="292100" cy="292100"/>
          </a:xfrm>
          <a:prstGeom prst="rect">
            <a:avLst/>
          </a:prstGeom>
        </p:spPr>
      </p:pic>
      <p:sp>
        <p:nvSpPr>
          <p:cNvPr id="1013" name="Object 1013"/>
          <p:cNvSpPr txBox="1"/>
          <p:nvPr/>
        </p:nvSpPr>
        <p:spPr>
          <a:xfrm>
            <a:off x="4121150" y="4572000"/>
            <a:ext cx="16154410" cy="1982760"/>
          </a:xfrm>
          <a:prstGeom prst="rect">
            <a:avLst/>
          </a:prstGeom>
        </p:spPr>
        <p:txBody>
          <a:bodyPr vert="horz" lIns="0" tIns="0" rIns="0" bIns="0" rtlCol="0" anchor="t" anchorCtr="0">
            <a:noAutofit/>
          </a:bodyPr>
          <a:lstStyle/>
          <a:p>
            <a:pPr algn="ctr">
              <a:lnSpc>
                <a:spcPct val="100000"/>
              </a:lnSpc>
            </a:pPr>
            <a:r>
              <a:rPr lang="zh-CN" altLang="en-US" sz="13000" spc="130" dirty="0">
                <a:solidFill>
                  <a:srgbClr val="FFFFFF"/>
                </a:solidFill>
                <a:latin typeface="OPPOSans-H"/>
                <a:ea typeface="OPPOSans-H"/>
              </a:rPr>
              <a:t>操作</a:t>
            </a:r>
            <a:r>
              <a:rPr lang="zh-CN" sz="13000" b="0" i="0" spc="130" dirty="0">
                <a:solidFill>
                  <a:srgbClr val="FFFFFF"/>
                </a:solidFill>
                <a:latin typeface="OPPOSans-H"/>
                <a:ea typeface="OPPOSans-H"/>
              </a:rPr>
              <a:t>系统</a:t>
            </a:r>
            <a:endParaRPr lang="zh-CN" altLang="en-US" dirty="0"/>
          </a:p>
        </p:txBody>
      </p:sp>
      <p:sp>
        <p:nvSpPr>
          <p:cNvPr id="1014" name="Object 1014"/>
          <p:cNvSpPr txBox="1"/>
          <p:nvPr/>
        </p:nvSpPr>
        <p:spPr>
          <a:xfrm>
            <a:off x="4127500" y="6541114"/>
            <a:ext cx="16141700" cy="1359970"/>
          </a:xfrm>
          <a:prstGeom prst="rect">
            <a:avLst/>
          </a:prstGeom>
        </p:spPr>
        <p:txBody>
          <a:bodyPr vert="horz" lIns="0" tIns="0" rIns="0" bIns="0" rtlCol="0" anchor="t" anchorCtr="0">
            <a:noAutofit/>
          </a:bodyPr>
          <a:lstStyle/>
          <a:p>
            <a:pPr algn="ctr">
              <a:lnSpc>
                <a:spcPct val="198333"/>
              </a:lnSpc>
            </a:pPr>
            <a:r>
              <a:rPr lang="zh-CN" sz="4500" b="0" i="0" spc="45" dirty="0">
                <a:solidFill>
                  <a:srgbClr val="FFFFFF"/>
                </a:solidFill>
                <a:latin typeface="OPPOSans-R"/>
                <a:ea typeface="OPPOSans-R"/>
              </a:rPr>
              <a:t>辅导教师：陈丽颖</a:t>
            </a:r>
            <a:endParaRPr lang="zh-CN" altLang="en-US"/>
          </a:p>
        </p:txBody>
      </p:sp>
      <p:pic>
        <p:nvPicPr>
          <p:cNvPr id="91015" name="image 1015"/>
          <p:cNvPicPr>
            <a:picLocks noChangeAspect="1"/>
          </p:cNvPicPr>
          <p:nvPr/>
        </p:nvPicPr>
        <p:blipFill>
          <a:blip r:embed="rId15"/>
          <a:srcRect/>
          <a:stretch>
            <a:fillRect/>
          </a:stretch>
        </p:blipFill>
        <p:spPr>
          <a:xfrm>
            <a:off x="9423399" y="8585196"/>
            <a:ext cx="6705598" cy="1397000"/>
          </a:xfrm>
          <a:prstGeom prst="rect">
            <a:avLst/>
          </a:prstGeom>
        </p:spPr>
      </p:pic>
      <p:pic>
        <p:nvPicPr>
          <p:cNvPr id="91016" name="image 1016"/>
          <p:cNvPicPr>
            <a:picLocks noChangeAspect="1"/>
          </p:cNvPicPr>
          <p:nvPr/>
        </p:nvPicPr>
        <p:blipFill>
          <a:blip r:embed="rId16"/>
          <a:srcRect/>
          <a:stretch>
            <a:fillRect/>
          </a:stretch>
        </p:blipFill>
        <p:spPr>
          <a:xfrm>
            <a:off x="9423399" y="8585196"/>
            <a:ext cx="5435596" cy="1397000"/>
          </a:xfrm>
          <a:prstGeom prst="rect">
            <a:avLst/>
          </a:prstGeom>
        </p:spPr>
      </p:pic>
      <p:pic>
        <p:nvPicPr>
          <p:cNvPr id="91017" name="image 1017"/>
          <p:cNvPicPr>
            <a:picLocks noChangeAspect="1"/>
          </p:cNvPicPr>
          <p:nvPr/>
        </p:nvPicPr>
        <p:blipFill>
          <a:blip r:embed="rId17"/>
          <a:srcRect/>
          <a:stretch>
            <a:fillRect/>
          </a:stretch>
        </p:blipFill>
        <p:spPr>
          <a:xfrm>
            <a:off x="14998700" y="8902700"/>
            <a:ext cx="749300" cy="749300"/>
          </a:xfrm>
          <a:prstGeom prst="rect">
            <a:avLst/>
          </a:prstGeom>
        </p:spPr>
      </p:pic>
      <p:sp>
        <p:nvSpPr>
          <p:cNvPr id="1018" name="Object 1018"/>
          <p:cNvSpPr txBox="1"/>
          <p:nvPr/>
        </p:nvSpPr>
        <p:spPr>
          <a:xfrm>
            <a:off x="9513144" y="8672143"/>
            <a:ext cx="5361929" cy="1271000"/>
          </a:xfrm>
          <a:prstGeom prst="rect">
            <a:avLst/>
          </a:prstGeom>
        </p:spPr>
        <p:txBody>
          <a:bodyPr vert="horz" lIns="0" tIns="0" rIns="0" bIns="0" rtlCol="0" anchor="t" anchorCtr="0">
            <a:noAutofit/>
          </a:bodyPr>
          <a:lstStyle/>
          <a:p>
            <a:pPr algn="ctr">
              <a:lnSpc>
                <a:spcPct val="139166"/>
              </a:lnSpc>
            </a:pPr>
            <a:r>
              <a:rPr lang="zh-CN" altLang="en-US" sz="5400" dirty="0">
                <a:solidFill>
                  <a:srgbClr val="FFFFFF"/>
                </a:solidFill>
                <a:latin typeface="OPPOSans-M"/>
                <a:ea typeface="OPPOSans-M"/>
              </a:rPr>
              <a:t>期末复习指导</a:t>
            </a:r>
            <a:endParaRPr lang="zh-CN" altLang="en-US" sz="1600" dirty="0"/>
          </a:p>
        </p:txBody>
      </p:sp>
      <p:pic>
        <p:nvPicPr>
          <p:cNvPr id="21" name="image 1026">
            <a:extLst>
              <a:ext uri="{FF2B5EF4-FFF2-40B4-BE49-F238E27FC236}">
                <a16:creationId xmlns:a16="http://schemas.microsoft.com/office/drawing/2014/main" id="{EA096E13-574E-41AC-86A0-578E4125D559}"/>
              </a:ext>
            </a:extLst>
          </p:cNvPr>
          <p:cNvPicPr>
            <a:picLocks noChangeAspect="1"/>
          </p:cNvPicPr>
          <p:nvPr/>
        </p:nvPicPr>
        <p:blipFill>
          <a:blip r:embed="rId18"/>
          <a:srcRect l="781" r="781"/>
          <a:stretch>
            <a:fillRect/>
          </a:stretch>
        </p:blipFill>
        <p:spPr>
          <a:xfrm>
            <a:off x="30268" y="156627"/>
            <a:ext cx="1246721" cy="1246721"/>
          </a:xfrm>
          <a:prstGeom prst="ellipse">
            <a:avLst/>
          </a:prstGeom>
          <a:ln>
            <a:noFill/>
          </a:ln>
          <a:effectLst>
            <a:softEdge rad="112500"/>
          </a:effectLst>
        </p:spPr>
      </p:pic>
      <p:sp>
        <p:nvSpPr>
          <p:cNvPr id="22" name="Object 1028">
            <a:extLst>
              <a:ext uri="{FF2B5EF4-FFF2-40B4-BE49-F238E27FC236}">
                <a16:creationId xmlns:a16="http://schemas.microsoft.com/office/drawing/2014/main" id="{7FA80D78-4FDE-4E7C-A50F-ED7D4DE3CAAA}"/>
              </a:ext>
            </a:extLst>
          </p:cNvPr>
          <p:cNvSpPr txBox="1"/>
          <p:nvPr/>
        </p:nvSpPr>
        <p:spPr>
          <a:xfrm>
            <a:off x="1367499" y="332713"/>
            <a:ext cx="7619994" cy="577023"/>
          </a:xfrm>
          <a:prstGeom prst="rect">
            <a:avLst/>
          </a:prstGeom>
        </p:spPr>
        <p:txBody>
          <a:bodyPr vert="horz" lIns="0" tIns="0" rIns="0" bIns="0" rtlCol="0" anchor="t" anchorCtr="0">
            <a:noAutofit/>
          </a:bodyPr>
          <a:lstStyle/>
          <a:p>
            <a:pPr algn="l">
              <a:lnSpc>
                <a:spcPct val="100000"/>
              </a:lnSpc>
            </a:pPr>
            <a:r>
              <a:rPr lang="zh-CN" sz="4400" b="1" i="0" dirty="0">
                <a:solidFill>
                  <a:schemeClr val="bg1"/>
                </a:solidFill>
                <a:latin typeface="SourceHanSansSC-Medium"/>
                <a:ea typeface="SourceHanSansSC-Medium"/>
              </a:rPr>
              <a:t>乌兰察布广播电视大学</a:t>
            </a:r>
            <a:endParaRPr lang="zh-CN" altLang="en-US" sz="3200" b="1" dirty="0">
              <a:solidFill>
                <a:schemeClr val="bg1"/>
              </a:solidFill>
            </a:endParaRPr>
          </a:p>
        </p:txBody>
      </p:sp>
      <p:sp>
        <p:nvSpPr>
          <p:cNvPr id="23" name="Object 1029">
            <a:extLst>
              <a:ext uri="{FF2B5EF4-FFF2-40B4-BE49-F238E27FC236}">
                <a16:creationId xmlns:a16="http://schemas.microsoft.com/office/drawing/2014/main" id="{5EE3F726-BC07-4C55-BB84-210F1B9CF5E1}"/>
              </a:ext>
            </a:extLst>
          </p:cNvPr>
          <p:cNvSpPr txBox="1"/>
          <p:nvPr/>
        </p:nvSpPr>
        <p:spPr>
          <a:xfrm>
            <a:off x="1725312" y="884992"/>
            <a:ext cx="6119926" cy="518356"/>
          </a:xfrm>
          <a:prstGeom prst="rect">
            <a:avLst/>
          </a:prstGeom>
        </p:spPr>
        <p:txBody>
          <a:bodyPr vert="horz" lIns="0" tIns="0" rIns="0" bIns="0" rtlCol="0" anchor="t" anchorCtr="0">
            <a:noAutofit/>
          </a:bodyPr>
          <a:lstStyle/>
          <a:p>
            <a:pPr algn="l">
              <a:lnSpc>
                <a:spcPct val="100000"/>
              </a:lnSpc>
            </a:pPr>
            <a:r>
              <a:rPr lang="zh-CN" sz="3200" b="1" i="0" dirty="0">
                <a:solidFill>
                  <a:schemeClr val="bg1"/>
                </a:solidFill>
                <a:latin typeface="SourceHanSansSC-Medium"/>
                <a:ea typeface="SourceHanSansSC-Medium"/>
              </a:rPr>
              <a:t>   www.wmrtvu.org.cn</a:t>
            </a:r>
            <a:endParaRPr lang="zh-CN" altLang="en-US" sz="4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601" name="image 601"/>
          <p:cNvPicPr>
            <a:picLocks noChangeAspect="1"/>
          </p:cNvPicPr>
          <p:nvPr/>
        </p:nvPicPr>
        <p:blipFill>
          <a:blip r:embed="rId3"/>
          <a:srcRect/>
          <a:stretch>
            <a:fillRect/>
          </a:stretch>
        </p:blipFill>
        <p:spPr>
          <a:xfrm>
            <a:off x="1269999" y="1028696"/>
            <a:ext cx="1065966" cy="1061860"/>
          </a:xfrm>
          <a:prstGeom prst="rect">
            <a:avLst/>
          </a:prstGeom>
        </p:spPr>
      </p:pic>
      <p:pic>
        <p:nvPicPr>
          <p:cNvPr id="9602" name="image 602"/>
          <p:cNvPicPr>
            <a:picLocks noChangeAspect="1"/>
          </p:cNvPicPr>
          <p:nvPr/>
        </p:nvPicPr>
        <p:blipFill>
          <a:blip r:embed="rId4"/>
          <a:srcRect/>
          <a:stretch>
            <a:fillRect/>
          </a:stretch>
        </p:blipFill>
        <p:spPr>
          <a:xfrm>
            <a:off x="1997791" y="1593336"/>
            <a:ext cx="504106" cy="502161"/>
          </a:xfrm>
          <a:prstGeom prst="rect">
            <a:avLst/>
          </a:prstGeom>
        </p:spPr>
      </p:pic>
      <p:sp>
        <p:nvSpPr>
          <p:cNvPr id="603" name="Object 603"/>
          <p:cNvSpPr txBox="1"/>
          <p:nvPr/>
        </p:nvSpPr>
        <p:spPr>
          <a:xfrm>
            <a:off x="2783482" y="1863894"/>
            <a:ext cx="5432139" cy="482980"/>
          </a:xfrm>
          <a:prstGeom prst="rect">
            <a:avLst/>
          </a:prstGeom>
        </p:spPr>
        <p:txBody>
          <a:bodyPr vert="horz" lIns="0" tIns="0" rIns="0" bIns="0" rtlCol="0" anchor="t" anchorCtr="0">
            <a:noAutofit/>
          </a:bodyPr>
          <a:lstStyle/>
          <a:p>
            <a:pPr algn="l">
              <a:lnSpc>
                <a:spcPct val="100000"/>
              </a:lnSpc>
            </a:pPr>
            <a:endParaRPr lang="zh-CN" altLang="en-US" dirty="0"/>
          </a:p>
        </p:txBody>
      </p:sp>
      <p:sp>
        <p:nvSpPr>
          <p:cNvPr id="604" name="Object 604"/>
          <p:cNvSpPr txBox="1"/>
          <p:nvPr/>
        </p:nvSpPr>
        <p:spPr>
          <a:xfrm>
            <a:off x="2728514" y="910343"/>
            <a:ext cx="9651055" cy="1067640"/>
          </a:xfrm>
          <a:prstGeom prst="rect">
            <a:avLst/>
          </a:prstGeom>
        </p:spPr>
        <p:txBody>
          <a:bodyPr vert="horz" lIns="0" tIns="0" rIns="0" bIns="0" rtlCol="0" anchor="t" anchorCtr="0">
            <a:noAutofit/>
          </a:bodyPr>
          <a:lstStyle/>
          <a:p>
            <a:pPr algn="l">
              <a:lnSpc>
                <a:spcPct val="100000"/>
              </a:lnSpc>
            </a:pPr>
            <a:r>
              <a:rPr lang="zh-CN" altLang="en-US" sz="7000" b="0" i="0" dirty="0">
                <a:solidFill>
                  <a:srgbClr val="1148CA"/>
                </a:solidFill>
                <a:latin typeface="OPPOSans-H"/>
                <a:ea typeface="OPPOSans-H"/>
              </a:rPr>
              <a:t>云计算操作系统</a:t>
            </a:r>
            <a:endParaRPr lang="zh-CN" altLang="en-US" dirty="0"/>
          </a:p>
        </p:txBody>
      </p:sp>
      <p:grpSp>
        <p:nvGrpSpPr>
          <p:cNvPr id="2" name="组合 6026"/>
          <p:cNvGrpSpPr/>
          <p:nvPr/>
        </p:nvGrpSpPr>
        <p:grpSpPr>
          <a:xfrm>
            <a:off x="1300764" y="2613573"/>
            <a:ext cx="22386209" cy="13121727"/>
            <a:chOff x="1930400" y="8084797"/>
            <a:chExt cx="9461500" cy="4678703"/>
          </a:xfrm>
        </p:grpSpPr>
        <p:pic>
          <p:nvPicPr>
            <p:cNvPr id="96027" name="image 6027"/>
            <p:cNvPicPr>
              <a:picLocks noChangeAspect="1"/>
            </p:cNvPicPr>
            <p:nvPr/>
          </p:nvPicPr>
          <p:blipFill>
            <a:blip r:embed="rId5">
              <a:alphaModFix amt="25098"/>
            </a:blip>
            <a:srcRect/>
            <a:stretch>
              <a:fillRect/>
            </a:stretch>
          </p:blipFill>
          <p:spPr>
            <a:xfrm>
              <a:off x="1930400" y="8597900"/>
              <a:ext cx="9461500" cy="4165600"/>
            </a:xfrm>
            <a:prstGeom prst="rect">
              <a:avLst/>
            </a:prstGeom>
          </p:spPr>
        </p:pic>
        <p:pic>
          <p:nvPicPr>
            <p:cNvPr id="96028" name="image 6028"/>
            <p:cNvPicPr>
              <a:picLocks noChangeAspect="1"/>
            </p:cNvPicPr>
            <p:nvPr/>
          </p:nvPicPr>
          <p:blipFill>
            <a:blip r:embed="rId6"/>
            <a:srcRect/>
            <a:stretch>
              <a:fillRect/>
            </a:stretch>
          </p:blipFill>
          <p:spPr>
            <a:xfrm>
              <a:off x="1930400" y="8084797"/>
              <a:ext cx="9172307" cy="3675794"/>
            </a:xfrm>
            <a:prstGeom prst="rect">
              <a:avLst/>
            </a:prstGeom>
          </p:spPr>
        </p:pic>
        <p:pic>
          <p:nvPicPr>
            <p:cNvPr id="96029" name="image 6029"/>
            <p:cNvPicPr>
              <a:picLocks noChangeAspect="1"/>
            </p:cNvPicPr>
            <p:nvPr/>
          </p:nvPicPr>
          <p:blipFill>
            <a:blip r:embed="rId7"/>
            <a:srcRect/>
            <a:stretch>
              <a:fillRect/>
            </a:stretch>
          </p:blipFill>
          <p:spPr>
            <a:xfrm>
              <a:off x="5457321" y="8634449"/>
              <a:ext cx="22909" cy="2484882"/>
            </a:xfrm>
            <a:prstGeom prst="rect">
              <a:avLst/>
            </a:prstGeom>
          </p:spPr>
        </p:pic>
        <p:sp>
          <p:nvSpPr>
            <p:cNvPr id="6030" name="Object 6030"/>
            <p:cNvSpPr txBox="1"/>
            <p:nvPr/>
          </p:nvSpPr>
          <p:spPr>
            <a:xfrm>
              <a:off x="2033457" y="8251933"/>
              <a:ext cx="9172307" cy="3164327"/>
            </a:xfrm>
            <a:prstGeom prst="rect">
              <a:avLst/>
            </a:prstGeom>
          </p:spPr>
          <p:txBody>
            <a:bodyPr vert="horz" lIns="0" tIns="0" rIns="0" bIns="0" rtlCol="0" anchor="t" anchorCtr="0">
              <a:noAutofit/>
            </a:bodyPr>
            <a:lstStyle/>
            <a:p>
              <a:pPr>
                <a:lnSpc>
                  <a:spcPct val="116666"/>
                </a:lnSpc>
              </a:pPr>
              <a:r>
                <a:rPr lang="zh-CN" altLang="en-US" sz="6600" dirty="0">
                  <a:solidFill>
                    <a:schemeClr val="bg1"/>
                  </a:solidFill>
                </a:rPr>
                <a:t>（二）云计算系统特点</a:t>
              </a:r>
              <a:r>
                <a:rPr lang="zh-CN" altLang="en-US" sz="7200" dirty="0"/>
                <a:t>　</a:t>
              </a:r>
              <a:endParaRPr lang="en-US" altLang="zh-CN" sz="7200" dirty="0">
                <a:solidFill>
                  <a:schemeClr val="bg1"/>
                </a:solidFill>
              </a:endParaRPr>
            </a:p>
            <a:p>
              <a:r>
                <a:rPr lang="zh-CN" altLang="en-US" sz="6600" dirty="0">
                  <a:solidFill>
                    <a:schemeClr val="bg1"/>
                  </a:solidFill>
                </a:rPr>
                <a:t>（</a:t>
              </a:r>
              <a:r>
                <a:rPr lang="en-US" altLang="zh-CN" sz="6600" dirty="0">
                  <a:solidFill>
                    <a:schemeClr val="bg1"/>
                  </a:solidFill>
                </a:rPr>
                <a:t>1</a:t>
              </a:r>
              <a:r>
                <a:rPr lang="zh-CN" altLang="en-US" sz="6600" dirty="0">
                  <a:solidFill>
                    <a:schemeClr val="bg1"/>
                  </a:solidFill>
                </a:rPr>
                <a:t>）超大规模。</a:t>
              </a:r>
            </a:p>
            <a:p>
              <a:r>
                <a:rPr lang="zh-CN" altLang="en-US" sz="6600" dirty="0">
                  <a:solidFill>
                    <a:schemeClr val="bg1"/>
                  </a:solidFill>
                </a:rPr>
                <a:t>（</a:t>
              </a:r>
              <a:r>
                <a:rPr lang="en-US" altLang="zh-CN" sz="6600" dirty="0">
                  <a:solidFill>
                    <a:schemeClr val="bg1"/>
                  </a:solidFill>
                </a:rPr>
                <a:t>2</a:t>
              </a:r>
              <a:r>
                <a:rPr lang="zh-CN" altLang="en-US" sz="6600" dirty="0">
                  <a:solidFill>
                    <a:schemeClr val="bg1"/>
                  </a:solidFill>
                </a:rPr>
                <a:t>）虚拟化。</a:t>
              </a:r>
            </a:p>
            <a:p>
              <a:r>
                <a:rPr lang="zh-CN" altLang="en-US" sz="6600" dirty="0">
                  <a:solidFill>
                    <a:schemeClr val="bg1"/>
                  </a:solidFill>
                </a:rPr>
                <a:t>（</a:t>
              </a:r>
              <a:r>
                <a:rPr lang="en-US" altLang="zh-CN" sz="6600" dirty="0">
                  <a:solidFill>
                    <a:schemeClr val="bg1"/>
                  </a:solidFill>
                </a:rPr>
                <a:t>3</a:t>
              </a:r>
              <a:r>
                <a:rPr lang="zh-CN" altLang="en-US" sz="6600" dirty="0">
                  <a:solidFill>
                    <a:schemeClr val="bg1"/>
                  </a:solidFill>
                </a:rPr>
                <a:t>）高可靠性</a:t>
              </a:r>
            </a:p>
            <a:p>
              <a:r>
                <a:rPr lang="zh-CN" altLang="en-US" sz="6600" dirty="0">
                  <a:solidFill>
                    <a:schemeClr val="bg1"/>
                  </a:solidFill>
                </a:rPr>
                <a:t>（</a:t>
              </a:r>
              <a:r>
                <a:rPr lang="en-US" altLang="zh-CN" sz="6600" dirty="0">
                  <a:solidFill>
                    <a:schemeClr val="bg1"/>
                  </a:solidFill>
                </a:rPr>
                <a:t>4</a:t>
              </a:r>
              <a:r>
                <a:rPr lang="zh-CN" altLang="en-US" sz="6600" dirty="0">
                  <a:solidFill>
                    <a:schemeClr val="bg1"/>
                  </a:solidFill>
                </a:rPr>
                <a:t>）通用性。</a:t>
              </a:r>
            </a:p>
            <a:p>
              <a:r>
                <a:rPr lang="zh-CN" altLang="en-US" sz="6600" dirty="0">
                  <a:solidFill>
                    <a:schemeClr val="bg1"/>
                  </a:solidFill>
                </a:rPr>
                <a:t>（</a:t>
              </a:r>
              <a:r>
                <a:rPr lang="en-US" altLang="zh-CN" sz="6600" dirty="0">
                  <a:solidFill>
                    <a:schemeClr val="bg1"/>
                  </a:solidFill>
                </a:rPr>
                <a:t>5</a:t>
              </a:r>
              <a:r>
                <a:rPr lang="zh-CN" altLang="en-US" sz="6600" dirty="0">
                  <a:solidFill>
                    <a:schemeClr val="bg1"/>
                  </a:solidFill>
                </a:rPr>
                <a:t>）高可扩展性。</a:t>
              </a:r>
            </a:p>
            <a:p>
              <a:r>
                <a:rPr lang="zh-CN" altLang="en-US" sz="6600" dirty="0">
                  <a:solidFill>
                    <a:schemeClr val="bg1"/>
                  </a:solidFill>
                </a:rPr>
                <a:t>（</a:t>
              </a:r>
              <a:r>
                <a:rPr lang="en-US" altLang="zh-CN" sz="6600" dirty="0">
                  <a:solidFill>
                    <a:schemeClr val="bg1"/>
                  </a:solidFill>
                </a:rPr>
                <a:t>6</a:t>
              </a:r>
              <a:r>
                <a:rPr lang="zh-CN" altLang="en-US" sz="6600" dirty="0">
                  <a:solidFill>
                    <a:schemeClr val="bg1"/>
                  </a:solidFill>
                </a:rPr>
                <a:t>）按需服务</a:t>
              </a:r>
            </a:p>
            <a:p>
              <a:r>
                <a:rPr lang="zh-CN" altLang="en-US" sz="6600" dirty="0">
                  <a:solidFill>
                    <a:schemeClr val="bg1"/>
                  </a:solidFill>
                </a:rPr>
                <a:t>（</a:t>
              </a:r>
              <a:r>
                <a:rPr lang="en-US" altLang="zh-CN" sz="6600" dirty="0">
                  <a:solidFill>
                    <a:schemeClr val="bg1"/>
                  </a:solidFill>
                </a:rPr>
                <a:t>7</a:t>
              </a:r>
              <a:r>
                <a:rPr lang="zh-CN" altLang="en-US" sz="6600" dirty="0">
                  <a:solidFill>
                    <a:schemeClr val="bg1"/>
                  </a:solidFill>
                </a:rPr>
                <a:t>）极其廉价。</a:t>
              </a:r>
            </a:p>
          </p:txBody>
        </p:sp>
      </p:grpSp>
      <p:sp>
        <p:nvSpPr>
          <p:cNvPr id="11" name="矩形 10"/>
          <p:cNvSpPr/>
          <p:nvPr/>
        </p:nvSpPr>
        <p:spPr>
          <a:xfrm>
            <a:off x="10276349" y="4155108"/>
            <a:ext cx="12192000" cy="6247864"/>
          </a:xfrm>
          <a:prstGeom prst="rect">
            <a:avLst/>
          </a:prstGeom>
        </p:spPr>
        <p:txBody>
          <a:bodyPr>
            <a:spAutoFit/>
          </a:bodyPr>
          <a:lstStyle/>
          <a:p>
            <a:r>
              <a:rPr lang="zh-CN" altLang="en-US" sz="4000" dirty="0">
                <a:solidFill>
                  <a:schemeClr val="bg1"/>
                </a:solidFill>
              </a:rPr>
              <a:t>尽管使用云计算服务的好处听起来如此诱人，但更多人却抱以观望的态度。这种谨慎来自于对安全问题的考虑。云计算意味着数据被转移到用户主权掌控范围外的机器上，也就是云计算服务提供商的手中。那么，如何保证这些数据的安全性</a:t>
            </a:r>
            <a:r>
              <a:rPr lang="en-US" altLang="zh-CN" sz="4000" dirty="0">
                <a:solidFill>
                  <a:schemeClr val="bg1"/>
                </a:solidFill>
              </a:rPr>
              <a:t>?</a:t>
            </a:r>
            <a:r>
              <a:rPr lang="zh-CN" altLang="en-US" sz="4000" dirty="0">
                <a:solidFill>
                  <a:schemeClr val="bg1"/>
                </a:solidFill>
              </a:rPr>
              <a:t>如何能相信服务商不会将数据出卖给商业竞争对手呢</a:t>
            </a:r>
            <a:r>
              <a:rPr lang="en-US" altLang="zh-CN" sz="4000" dirty="0">
                <a:solidFill>
                  <a:schemeClr val="bg1"/>
                </a:solidFill>
              </a:rPr>
              <a:t>?</a:t>
            </a:r>
            <a:r>
              <a:rPr lang="zh-CN" altLang="en-US" sz="4000" dirty="0">
                <a:solidFill>
                  <a:schemeClr val="bg1"/>
                </a:solidFill>
              </a:rPr>
              <a:t>这样的担心从来没有停止过。服务商解释说，对云计算过程里的数据安全问题，“完全不必担心”。因为数据在集群上被分解为散乱的状态，就连服务器也不太理解他们，想要破译与还原数据难度非常高。</a:t>
            </a:r>
          </a:p>
        </p:txBody>
      </p:sp>
      <p:pic>
        <p:nvPicPr>
          <p:cNvPr id="12" name="Picture 7"/>
          <p:cNvPicPr>
            <a:picLocks noChangeAspect="1" noChangeArrowheads="1"/>
          </p:cNvPicPr>
          <p:nvPr/>
        </p:nvPicPr>
        <p:blipFill>
          <a:blip r:embed="rId8"/>
          <a:srcRect/>
          <a:stretch>
            <a:fillRect/>
          </a:stretch>
        </p:blipFill>
        <p:spPr bwMode="auto">
          <a:xfrm>
            <a:off x="20732758" y="240693"/>
            <a:ext cx="2954215" cy="210618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sp>
        <p:nvSpPr>
          <p:cNvPr id="6" name="TextBox 5"/>
          <p:cNvSpPr txBox="1"/>
          <p:nvPr/>
        </p:nvSpPr>
        <p:spPr>
          <a:xfrm>
            <a:off x="2016362" y="1266092"/>
            <a:ext cx="24782584" cy="2646878"/>
          </a:xfrm>
          <a:prstGeom prst="rect">
            <a:avLst/>
          </a:prstGeom>
          <a:noFill/>
        </p:spPr>
        <p:txBody>
          <a:bodyPr wrap="square" rtlCol="0">
            <a:spAutoFit/>
          </a:bodyPr>
          <a:lstStyle/>
          <a:p>
            <a:r>
              <a:rPr lang="zh-CN" altLang="en-US" sz="13800" b="1" dirty="0">
                <a:latin typeface="楷体" pitchFamily="49" charset="-122"/>
                <a:ea typeface="楷体" pitchFamily="49" charset="-122"/>
              </a:rPr>
              <a:t>“缺芯少魂”</a:t>
            </a:r>
            <a:r>
              <a:rPr lang="zh-CN" altLang="en-US" sz="16600" b="1" dirty="0">
                <a:latin typeface="楷体" pitchFamily="49" charset="-122"/>
                <a:ea typeface="楷体" pitchFamily="49" charset="-122"/>
              </a:rPr>
              <a:t>如何破？</a:t>
            </a:r>
          </a:p>
        </p:txBody>
      </p:sp>
      <p:sp>
        <p:nvSpPr>
          <p:cNvPr id="4098" name="AutoShape 2" descr="https://lms.ouchn.cn/api/uploads/1600440/in-rich-content?created_at=16474467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0" name="AutoShape 4" descr="https://lms.ouchn.cn/api/uploads/1600440/in-rich-content?created_at=16474467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102" name="AutoShape 6" descr="https://lms.ouchn.cn/api/uploads/1600440/in-rich-content?created_at=16474467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1" name="矩形 10"/>
          <p:cNvSpPr/>
          <p:nvPr/>
        </p:nvSpPr>
        <p:spPr>
          <a:xfrm>
            <a:off x="12134688" y="11454788"/>
            <a:ext cx="10597669" cy="830997"/>
          </a:xfrm>
          <a:prstGeom prst="rect">
            <a:avLst/>
          </a:prstGeom>
        </p:spPr>
        <p:txBody>
          <a:bodyPr wrap="square">
            <a:spAutoFit/>
          </a:bodyPr>
          <a:lstStyle/>
          <a:p>
            <a:r>
              <a:rPr lang="zh-CN" altLang="en-US" sz="4400" dirty="0">
                <a:latin typeface="黑体" pitchFamily="49" charset="-122"/>
                <a:ea typeface="黑体" pitchFamily="49" charset="-122"/>
              </a:rPr>
              <a:t>操作系统 </a:t>
            </a:r>
            <a:r>
              <a:rPr lang="zh-CN" altLang="en-US" sz="4800" b="1" dirty="0">
                <a:latin typeface="黑体" pitchFamily="49" charset="-122"/>
                <a:ea typeface="黑体" pitchFamily="49" charset="-122"/>
              </a:rPr>
              <a:t>国产、自主、可控</a:t>
            </a:r>
            <a:endParaRPr lang="zh-CN" altLang="en-US" b="1" dirty="0">
              <a:latin typeface="黑体" pitchFamily="49" charset="-122"/>
              <a:ea typeface="黑体" pitchFamily="49" charset="-122"/>
            </a:endParaRPr>
          </a:p>
        </p:txBody>
      </p:sp>
      <p:pic>
        <p:nvPicPr>
          <p:cNvPr id="4107" name="Picture 11" descr="https://pics5.baidu.com/feed/7aec54e736d12f2ed8fd99bef06ab56b873568a1.jpeg?token=c871ada3c96e91ba4e2dd852b3ded8e7"/>
          <p:cNvPicPr>
            <a:picLocks noChangeAspect="1" noChangeArrowheads="1"/>
          </p:cNvPicPr>
          <p:nvPr/>
        </p:nvPicPr>
        <p:blipFill>
          <a:blip r:embed="rId7"/>
          <a:srcRect/>
          <a:stretch>
            <a:fillRect/>
          </a:stretch>
        </p:blipFill>
        <p:spPr bwMode="auto">
          <a:xfrm>
            <a:off x="9645803" y="4229679"/>
            <a:ext cx="13086554" cy="6781217"/>
          </a:xfrm>
          <a:prstGeom prst="rect">
            <a:avLst/>
          </a:prstGeom>
          <a:noFill/>
        </p:spPr>
      </p:pic>
      <p:pic>
        <p:nvPicPr>
          <p:cNvPr id="4109" name="Picture 13" descr="https://pics3.baidu.com/feed/7dd98d1001e93901ad4174b8bf4434ee37d19623.jpeg?token=eb89af2ad1a90eba6c39f5b211d58736"/>
          <p:cNvPicPr>
            <a:picLocks noChangeAspect="1" noChangeArrowheads="1"/>
          </p:cNvPicPr>
          <p:nvPr/>
        </p:nvPicPr>
        <p:blipFill>
          <a:blip r:embed="rId8"/>
          <a:srcRect/>
          <a:stretch>
            <a:fillRect/>
          </a:stretch>
        </p:blipFill>
        <p:spPr bwMode="auto">
          <a:xfrm>
            <a:off x="2016362" y="4229679"/>
            <a:ext cx="7151084" cy="46817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grpSp>
        <p:nvGrpSpPr>
          <p:cNvPr id="2" name="组合 305"/>
          <p:cNvGrpSpPr/>
          <p:nvPr/>
        </p:nvGrpSpPr>
        <p:grpSpPr>
          <a:xfrm>
            <a:off x="7556500" y="4064225"/>
            <a:ext cx="9398000" cy="5153702"/>
            <a:chOff x="7556500" y="4064225"/>
            <a:chExt cx="9398000" cy="5153702"/>
          </a:xfrm>
        </p:grpSpPr>
        <p:sp>
          <p:nvSpPr>
            <p:cNvPr id="306" name="Object 306"/>
            <p:cNvSpPr txBox="1"/>
            <p:nvPr/>
          </p:nvSpPr>
          <p:spPr>
            <a:xfrm>
              <a:off x="9906000" y="4064225"/>
              <a:ext cx="4499340" cy="2135280"/>
            </a:xfrm>
            <a:prstGeom prst="rect">
              <a:avLst/>
            </a:prstGeom>
          </p:spPr>
          <p:txBody>
            <a:bodyPr vert="horz" lIns="0" tIns="0" rIns="0" bIns="0" rtlCol="0" anchor="t" anchorCtr="0">
              <a:noAutofit/>
            </a:bodyPr>
            <a:lstStyle/>
            <a:p>
              <a:pPr algn="ctr">
                <a:lnSpc>
                  <a:spcPct val="100000"/>
                </a:lnSpc>
              </a:pPr>
              <a:r>
                <a:rPr lang="zh-CN" sz="14060" b="0" i="0" spc="-140" dirty="0">
                  <a:solidFill>
                    <a:srgbClr val="1148CA"/>
                  </a:solidFill>
                  <a:latin typeface="OPPOSans-M"/>
                  <a:ea typeface="OPPOSans-M"/>
                </a:rPr>
                <a:t>0</a:t>
              </a:r>
              <a:r>
                <a:rPr lang="en-US" altLang="zh-CN" sz="14060" b="0" i="0" spc="-140" dirty="0">
                  <a:solidFill>
                    <a:srgbClr val="1148CA"/>
                  </a:solidFill>
                  <a:latin typeface="OPPOSans-M"/>
                  <a:ea typeface="OPPOSans-M"/>
                </a:rPr>
                <a:t>3</a:t>
              </a:r>
              <a:endParaRPr lang="zh-CN" altLang="en-US" dirty="0"/>
            </a:p>
          </p:txBody>
        </p:sp>
        <p:sp>
          <p:nvSpPr>
            <p:cNvPr id="307" name="Object 307"/>
            <p:cNvSpPr txBox="1"/>
            <p:nvPr/>
          </p:nvSpPr>
          <p:spPr>
            <a:xfrm>
              <a:off x="7556500" y="6936784"/>
              <a:ext cx="9405400" cy="1334550"/>
            </a:xfrm>
            <a:prstGeom prst="rect">
              <a:avLst/>
            </a:prstGeom>
          </p:spPr>
          <p:txBody>
            <a:bodyPr vert="horz" lIns="0" tIns="0" rIns="0" bIns="0" rtlCol="0" anchor="t" anchorCtr="0">
              <a:noAutofit/>
            </a:bodyPr>
            <a:lstStyle/>
            <a:p>
              <a:pPr algn="ctr">
                <a:lnSpc>
                  <a:spcPct val="100000"/>
                </a:lnSpc>
              </a:pPr>
              <a:r>
                <a:rPr lang="zh-CN" altLang="en-US" sz="8760" spc="87" dirty="0">
                  <a:solidFill>
                    <a:srgbClr val="1148CA"/>
                  </a:solidFill>
                  <a:latin typeface="OPPOSans-H"/>
                  <a:ea typeface="OPPOSans-H"/>
                </a:rPr>
                <a:t>形考任务代练</a:t>
              </a:r>
              <a:endParaRPr lang="zh-CN" altLang="en-US" dirty="0"/>
            </a:p>
          </p:txBody>
        </p:sp>
        <p:sp>
          <p:nvSpPr>
            <p:cNvPr id="308" name="Object 308"/>
            <p:cNvSpPr txBox="1"/>
            <p:nvPr/>
          </p:nvSpPr>
          <p:spPr>
            <a:xfrm>
              <a:off x="7562850" y="8214627"/>
              <a:ext cx="9392690" cy="1004090"/>
            </a:xfrm>
            <a:prstGeom prst="rect">
              <a:avLst/>
            </a:prstGeom>
          </p:spPr>
          <p:txBody>
            <a:bodyPr vert="horz" lIns="0" tIns="0" rIns="0" bIns="0" rtlCol="0" anchor="t" anchorCtr="0">
              <a:noAutofit/>
            </a:bodyPr>
            <a:lstStyle/>
            <a:p>
              <a:pPr algn="ctr">
                <a:lnSpc>
                  <a:spcPct val="132500"/>
                </a:lnSpc>
              </a:pPr>
              <a:r>
                <a:rPr lang="zh-CN" altLang="en-US" sz="5000" spc="50" dirty="0">
                  <a:solidFill>
                    <a:srgbClr val="1148CA"/>
                  </a:solidFill>
                  <a:latin typeface="OPPOSans-R"/>
                  <a:ea typeface="OPPOSans-R"/>
                </a:rPr>
                <a:t>期末复习</a:t>
              </a:r>
              <a:endParaRPr lang="zh-CN" altLang="en-US" dirty="0"/>
            </a:p>
          </p:txBody>
        </p:sp>
        <p:grpSp>
          <p:nvGrpSpPr>
            <p:cNvPr id="3" name="组合 309"/>
            <p:cNvGrpSpPr/>
            <p:nvPr/>
          </p:nvGrpSpPr>
          <p:grpSpPr>
            <a:xfrm>
              <a:off x="11711274" y="6079108"/>
              <a:ext cx="961451" cy="233494"/>
              <a:chOff x="11711274" y="6079108"/>
              <a:chExt cx="961451" cy="233494"/>
            </a:xfrm>
          </p:grpSpPr>
          <p:pic>
            <p:nvPicPr>
              <p:cNvPr id="93010" name="image 3010"/>
              <p:cNvPicPr>
                <a:picLocks noChangeAspect="1"/>
              </p:cNvPicPr>
              <p:nvPr/>
            </p:nvPicPr>
            <p:blipFill>
              <a:blip r:embed="rId7"/>
              <a:srcRect/>
              <a:stretch>
                <a:fillRect/>
              </a:stretch>
            </p:blipFill>
            <p:spPr>
              <a:xfrm>
                <a:off x="11711274" y="6079967"/>
                <a:ext cx="231776" cy="232635"/>
              </a:xfrm>
              <a:prstGeom prst="rect">
                <a:avLst/>
              </a:prstGeom>
            </p:spPr>
          </p:pic>
          <p:pic>
            <p:nvPicPr>
              <p:cNvPr id="93011" name="image 3011"/>
              <p:cNvPicPr>
                <a:picLocks noChangeAspect="1"/>
              </p:cNvPicPr>
              <p:nvPr/>
            </p:nvPicPr>
            <p:blipFill>
              <a:blip r:embed="rId8"/>
              <a:srcRect/>
              <a:stretch>
                <a:fillRect/>
              </a:stretch>
            </p:blipFill>
            <p:spPr>
              <a:xfrm>
                <a:off x="12440944" y="6079967"/>
                <a:ext cx="231781" cy="232635"/>
              </a:xfrm>
              <a:prstGeom prst="rect">
                <a:avLst/>
              </a:prstGeom>
            </p:spPr>
          </p:pic>
          <p:pic>
            <p:nvPicPr>
              <p:cNvPr id="93012" name="image 3012"/>
              <p:cNvPicPr>
                <a:picLocks noChangeAspect="1"/>
              </p:cNvPicPr>
              <p:nvPr/>
            </p:nvPicPr>
            <p:blipFill>
              <a:blip r:embed="rId9"/>
              <a:srcRect/>
              <a:stretch>
                <a:fillRect/>
              </a:stretch>
            </p:blipFill>
            <p:spPr>
              <a:xfrm>
                <a:off x="12076968" y="6079108"/>
                <a:ext cx="231348" cy="232635"/>
              </a:xfrm>
              <a:prstGeom prst="rect">
                <a:avLst/>
              </a:prstGeom>
            </p:spPr>
          </p:pic>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pic>
        <p:nvPicPr>
          <p:cNvPr id="3075" name="Picture 3"/>
          <p:cNvPicPr>
            <a:picLocks noChangeAspect="1" noChangeArrowheads="1"/>
          </p:cNvPicPr>
          <p:nvPr/>
        </p:nvPicPr>
        <p:blipFill>
          <a:blip r:embed="rId7"/>
          <a:srcRect/>
          <a:stretch>
            <a:fillRect/>
          </a:stretch>
        </p:blipFill>
        <p:spPr bwMode="auto">
          <a:xfrm>
            <a:off x="2009989" y="1383406"/>
            <a:ext cx="20054882" cy="10939027"/>
          </a:xfrm>
          <a:prstGeom prst="rect">
            <a:avLst/>
          </a:prstGeom>
          <a:noFill/>
          <a:ln w="9525">
            <a:noFill/>
            <a:miter lim="800000"/>
            <a:headEnd/>
            <a:tailEnd/>
          </a:ln>
        </p:spPr>
      </p:pic>
      <p:sp>
        <p:nvSpPr>
          <p:cNvPr id="9" name="矩形 8"/>
          <p:cNvSpPr/>
          <p:nvPr/>
        </p:nvSpPr>
        <p:spPr>
          <a:xfrm>
            <a:off x="7076663" y="3061252"/>
            <a:ext cx="3657600" cy="914400"/>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
        <p:nvSpPr>
          <p:cNvPr id="10" name="矩形 9"/>
          <p:cNvSpPr/>
          <p:nvPr/>
        </p:nvSpPr>
        <p:spPr>
          <a:xfrm>
            <a:off x="13749132" y="4575312"/>
            <a:ext cx="3657600" cy="914400"/>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
        <p:nvSpPr>
          <p:cNvPr id="11" name="矩形 10"/>
          <p:cNvSpPr/>
          <p:nvPr/>
        </p:nvSpPr>
        <p:spPr>
          <a:xfrm>
            <a:off x="11920332" y="7706139"/>
            <a:ext cx="3657600" cy="914400"/>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
        <p:nvSpPr>
          <p:cNvPr id="12" name="矩形 11"/>
          <p:cNvSpPr/>
          <p:nvPr/>
        </p:nvSpPr>
        <p:spPr>
          <a:xfrm>
            <a:off x="2935358" y="11408033"/>
            <a:ext cx="10184293" cy="914400"/>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pic>
        <p:nvPicPr>
          <p:cNvPr id="4098" name="Picture 2"/>
          <p:cNvPicPr>
            <a:picLocks noChangeAspect="1" noChangeArrowheads="1"/>
          </p:cNvPicPr>
          <p:nvPr/>
        </p:nvPicPr>
        <p:blipFill>
          <a:blip r:embed="rId7"/>
          <a:srcRect/>
          <a:stretch>
            <a:fillRect/>
          </a:stretch>
        </p:blipFill>
        <p:spPr bwMode="auto">
          <a:xfrm>
            <a:off x="1517377" y="1414977"/>
            <a:ext cx="21377101" cy="8563910"/>
          </a:xfrm>
          <a:prstGeom prst="rect">
            <a:avLst/>
          </a:prstGeom>
          <a:noFill/>
          <a:ln w="9525">
            <a:noFill/>
            <a:miter lim="800000"/>
            <a:headEnd/>
            <a:tailEnd/>
          </a:ln>
        </p:spPr>
      </p:pic>
      <p:sp>
        <p:nvSpPr>
          <p:cNvPr id="9" name="矩形 8"/>
          <p:cNvSpPr/>
          <p:nvPr/>
        </p:nvSpPr>
        <p:spPr>
          <a:xfrm>
            <a:off x="3578090" y="2524538"/>
            <a:ext cx="4651509" cy="914400"/>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pic>
        <p:nvPicPr>
          <p:cNvPr id="11" name="Picture 3"/>
          <p:cNvPicPr>
            <a:picLocks noChangeAspect="1" noChangeArrowheads="1"/>
          </p:cNvPicPr>
          <p:nvPr/>
        </p:nvPicPr>
        <p:blipFill>
          <a:blip r:embed="rId7"/>
          <a:srcRect t="31358"/>
          <a:stretch>
            <a:fillRect/>
          </a:stretch>
        </p:blipFill>
        <p:spPr bwMode="auto">
          <a:xfrm>
            <a:off x="1708807" y="1669777"/>
            <a:ext cx="21172723" cy="81898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grpSp>
        <p:nvGrpSpPr>
          <p:cNvPr id="2" name="组合 305"/>
          <p:cNvGrpSpPr/>
          <p:nvPr/>
        </p:nvGrpSpPr>
        <p:grpSpPr>
          <a:xfrm>
            <a:off x="7556500" y="4064225"/>
            <a:ext cx="9398000" cy="5153702"/>
            <a:chOff x="7556500" y="4064225"/>
            <a:chExt cx="9398000" cy="5153702"/>
          </a:xfrm>
        </p:grpSpPr>
        <p:sp>
          <p:nvSpPr>
            <p:cNvPr id="306" name="Object 306"/>
            <p:cNvSpPr txBox="1"/>
            <p:nvPr/>
          </p:nvSpPr>
          <p:spPr>
            <a:xfrm>
              <a:off x="9906000" y="4064225"/>
              <a:ext cx="4499340" cy="2135280"/>
            </a:xfrm>
            <a:prstGeom prst="rect">
              <a:avLst/>
            </a:prstGeom>
          </p:spPr>
          <p:txBody>
            <a:bodyPr vert="horz" lIns="0" tIns="0" rIns="0" bIns="0" rtlCol="0" anchor="t" anchorCtr="0">
              <a:noAutofit/>
            </a:bodyPr>
            <a:lstStyle/>
            <a:p>
              <a:pPr algn="ctr">
                <a:lnSpc>
                  <a:spcPct val="100000"/>
                </a:lnSpc>
              </a:pPr>
              <a:r>
                <a:rPr lang="zh-CN" sz="14060" b="0" i="0" spc="-140" dirty="0">
                  <a:solidFill>
                    <a:srgbClr val="1148CA"/>
                  </a:solidFill>
                  <a:latin typeface="OPPOSans-M"/>
                  <a:ea typeface="OPPOSans-M"/>
                </a:rPr>
                <a:t>0</a:t>
              </a:r>
              <a:r>
                <a:rPr lang="en-US" altLang="zh-CN" sz="14060" b="0" i="0" spc="-140" dirty="0">
                  <a:solidFill>
                    <a:srgbClr val="1148CA"/>
                  </a:solidFill>
                  <a:latin typeface="OPPOSans-M"/>
                  <a:ea typeface="OPPOSans-M"/>
                </a:rPr>
                <a:t>4</a:t>
              </a:r>
              <a:endParaRPr lang="zh-CN" altLang="en-US" dirty="0"/>
            </a:p>
          </p:txBody>
        </p:sp>
        <p:sp>
          <p:nvSpPr>
            <p:cNvPr id="307" name="Object 307"/>
            <p:cNvSpPr txBox="1"/>
            <p:nvPr/>
          </p:nvSpPr>
          <p:spPr>
            <a:xfrm>
              <a:off x="7556500" y="6936784"/>
              <a:ext cx="9405400" cy="1334550"/>
            </a:xfrm>
            <a:prstGeom prst="rect">
              <a:avLst/>
            </a:prstGeom>
          </p:spPr>
          <p:txBody>
            <a:bodyPr vert="horz" lIns="0" tIns="0" rIns="0" bIns="0" rtlCol="0" anchor="t" anchorCtr="0">
              <a:noAutofit/>
            </a:bodyPr>
            <a:lstStyle/>
            <a:p>
              <a:pPr algn="ctr">
                <a:lnSpc>
                  <a:spcPct val="100000"/>
                </a:lnSpc>
              </a:pPr>
              <a:r>
                <a:rPr lang="zh-CN" altLang="en-US" sz="8760" spc="87" dirty="0">
                  <a:solidFill>
                    <a:srgbClr val="1148CA"/>
                  </a:solidFill>
                  <a:latin typeface="OPPOSans-H"/>
                  <a:ea typeface="OPPOSans-H"/>
                </a:rPr>
                <a:t>信息素养提升</a:t>
              </a:r>
              <a:endParaRPr lang="zh-CN" altLang="en-US" dirty="0"/>
            </a:p>
          </p:txBody>
        </p:sp>
        <p:sp>
          <p:nvSpPr>
            <p:cNvPr id="308" name="Object 308"/>
            <p:cNvSpPr txBox="1"/>
            <p:nvPr/>
          </p:nvSpPr>
          <p:spPr>
            <a:xfrm>
              <a:off x="7562850" y="8214627"/>
              <a:ext cx="9392690" cy="1004090"/>
            </a:xfrm>
            <a:prstGeom prst="rect">
              <a:avLst/>
            </a:prstGeom>
          </p:spPr>
          <p:txBody>
            <a:bodyPr vert="horz" lIns="0" tIns="0" rIns="0" bIns="0" rtlCol="0" anchor="t" anchorCtr="0">
              <a:noAutofit/>
            </a:bodyPr>
            <a:lstStyle/>
            <a:p>
              <a:pPr algn="ctr">
                <a:lnSpc>
                  <a:spcPct val="132500"/>
                </a:lnSpc>
              </a:pPr>
              <a:r>
                <a:rPr lang="zh-CN" altLang="en-US" sz="5000" b="0" i="0" spc="50" dirty="0">
                  <a:solidFill>
                    <a:srgbClr val="1148CA"/>
                  </a:solidFill>
                  <a:latin typeface="OPPOSans-R"/>
                  <a:ea typeface="OPPOSans-R"/>
                </a:rPr>
                <a:t>辅导课思政延伸</a:t>
              </a:r>
              <a:endParaRPr lang="zh-CN" altLang="en-US" dirty="0"/>
            </a:p>
          </p:txBody>
        </p:sp>
        <p:grpSp>
          <p:nvGrpSpPr>
            <p:cNvPr id="3" name="组合 309"/>
            <p:cNvGrpSpPr/>
            <p:nvPr/>
          </p:nvGrpSpPr>
          <p:grpSpPr>
            <a:xfrm>
              <a:off x="11711274" y="6079108"/>
              <a:ext cx="961451" cy="233494"/>
              <a:chOff x="11711274" y="6079108"/>
              <a:chExt cx="961451" cy="233494"/>
            </a:xfrm>
          </p:grpSpPr>
          <p:pic>
            <p:nvPicPr>
              <p:cNvPr id="93010" name="image 3010"/>
              <p:cNvPicPr>
                <a:picLocks noChangeAspect="1"/>
              </p:cNvPicPr>
              <p:nvPr/>
            </p:nvPicPr>
            <p:blipFill>
              <a:blip r:embed="rId7"/>
              <a:srcRect/>
              <a:stretch>
                <a:fillRect/>
              </a:stretch>
            </p:blipFill>
            <p:spPr>
              <a:xfrm>
                <a:off x="11711274" y="6079967"/>
                <a:ext cx="231776" cy="232635"/>
              </a:xfrm>
              <a:prstGeom prst="rect">
                <a:avLst/>
              </a:prstGeom>
            </p:spPr>
          </p:pic>
          <p:pic>
            <p:nvPicPr>
              <p:cNvPr id="93011" name="image 3011"/>
              <p:cNvPicPr>
                <a:picLocks noChangeAspect="1"/>
              </p:cNvPicPr>
              <p:nvPr/>
            </p:nvPicPr>
            <p:blipFill>
              <a:blip r:embed="rId8"/>
              <a:srcRect/>
              <a:stretch>
                <a:fillRect/>
              </a:stretch>
            </p:blipFill>
            <p:spPr>
              <a:xfrm>
                <a:off x="12440944" y="6079967"/>
                <a:ext cx="231781" cy="232635"/>
              </a:xfrm>
              <a:prstGeom prst="rect">
                <a:avLst/>
              </a:prstGeom>
            </p:spPr>
          </p:pic>
          <p:pic>
            <p:nvPicPr>
              <p:cNvPr id="93012" name="image 3012"/>
              <p:cNvPicPr>
                <a:picLocks noChangeAspect="1"/>
              </p:cNvPicPr>
              <p:nvPr/>
            </p:nvPicPr>
            <p:blipFill>
              <a:blip r:embed="rId9"/>
              <a:srcRect/>
              <a:stretch>
                <a:fillRect/>
              </a:stretch>
            </p:blipFill>
            <p:spPr>
              <a:xfrm>
                <a:off x="12076968" y="6079108"/>
                <a:ext cx="231348" cy="232635"/>
              </a:xfrm>
              <a:prstGeom prst="rect">
                <a:avLst/>
              </a:prstGeom>
            </p:spPr>
          </p:pic>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01" name="组合 701"/>
          <p:cNvGrpSpPr/>
          <p:nvPr/>
        </p:nvGrpSpPr>
        <p:grpSpPr>
          <a:xfrm>
            <a:off x="18249900" y="-25400"/>
            <a:ext cx="6248400" cy="13754100"/>
            <a:chOff x="18249900" y="-25400"/>
            <a:chExt cx="6248400" cy="13754100"/>
          </a:xfrm>
        </p:grpSpPr>
        <p:pic>
          <p:nvPicPr>
            <p:cNvPr id="9702" name="image 702"/>
            <p:cNvPicPr>
              <a:picLocks noChangeAspect="1"/>
            </p:cNvPicPr>
            <p:nvPr/>
          </p:nvPicPr>
          <p:blipFill>
            <a:blip r:embed="rId3"/>
            <a:srcRect/>
            <a:stretch>
              <a:fillRect/>
            </a:stretch>
          </p:blipFill>
          <p:spPr>
            <a:xfrm>
              <a:off x="18249900" y="-25400"/>
              <a:ext cx="6146800" cy="13754100"/>
            </a:xfrm>
            <a:prstGeom prst="rect">
              <a:avLst/>
            </a:prstGeom>
          </p:spPr>
        </p:pic>
        <p:pic>
          <p:nvPicPr>
            <p:cNvPr id="9703" name="image 703"/>
            <p:cNvPicPr>
              <a:picLocks noChangeAspect="1"/>
            </p:cNvPicPr>
            <p:nvPr/>
          </p:nvPicPr>
          <p:blipFill>
            <a:blip r:embed="rId4">
              <a:alphaModFix amt="30196"/>
            </a:blip>
            <a:srcRect/>
            <a:stretch>
              <a:fillRect/>
            </a:stretch>
          </p:blipFill>
          <p:spPr>
            <a:xfrm>
              <a:off x="19519896" y="1028698"/>
              <a:ext cx="888996" cy="888998"/>
            </a:xfrm>
            <a:prstGeom prst="rect">
              <a:avLst/>
            </a:prstGeom>
          </p:spPr>
        </p:pic>
        <p:pic>
          <p:nvPicPr>
            <p:cNvPr id="9704" name="image 704"/>
            <p:cNvPicPr>
              <a:picLocks noChangeAspect="1"/>
            </p:cNvPicPr>
            <p:nvPr/>
          </p:nvPicPr>
          <p:blipFill>
            <a:blip r:embed="rId5"/>
            <a:srcRect/>
            <a:stretch>
              <a:fillRect/>
            </a:stretch>
          </p:blipFill>
          <p:spPr>
            <a:xfrm>
              <a:off x="24206200" y="10020300"/>
              <a:ext cx="292100" cy="292100"/>
            </a:xfrm>
            <a:prstGeom prst="rect">
              <a:avLst/>
            </a:prstGeom>
          </p:spPr>
        </p:pic>
        <p:pic>
          <p:nvPicPr>
            <p:cNvPr id="9705" name="image 705"/>
            <p:cNvPicPr>
              <a:picLocks noChangeAspect="1"/>
            </p:cNvPicPr>
            <p:nvPr/>
          </p:nvPicPr>
          <p:blipFill>
            <a:blip r:embed="rId6">
              <a:alphaModFix amt="50196"/>
            </a:blip>
            <a:srcRect/>
            <a:stretch>
              <a:fillRect/>
            </a:stretch>
          </p:blipFill>
          <p:spPr>
            <a:xfrm>
              <a:off x="22174200" y="2108200"/>
              <a:ext cx="1320800" cy="850900"/>
            </a:xfrm>
            <a:prstGeom prst="rect">
              <a:avLst/>
            </a:prstGeom>
          </p:spPr>
        </p:pic>
      </p:grpSp>
      <p:pic>
        <p:nvPicPr>
          <p:cNvPr id="9706" name="image 706"/>
          <p:cNvPicPr>
            <a:picLocks noChangeAspect="1"/>
          </p:cNvPicPr>
          <p:nvPr/>
        </p:nvPicPr>
        <p:blipFill>
          <a:blip r:embed="rId7"/>
          <a:srcRect/>
          <a:stretch>
            <a:fillRect/>
          </a:stretch>
        </p:blipFill>
        <p:spPr>
          <a:xfrm>
            <a:off x="1269996" y="1028695"/>
            <a:ext cx="1065966" cy="1061862"/>
          </a:xfrm>
          <a:prstGeom prst="rect">
            <a:avLst/>
          </a:prstGeom>
        </p:spPr>
      </p:pic>
      <p:pic>
        <p:nvPicPr>
          <p:cNvPr id="9707" name="image 707"/>
          <p:cNvPicPr>
            <a:picLocks noChangeAspect="1"/>
          </p:cNvPicPr>
          <p:nvPr/>
        </p:nvPicPr>
        <p:blipFill>
          <a:blip r:embed="rId8"/>
          <a:srcRect/>
          <a:stretch>
            <a:fillRect/>
          </a:stretch>
        </p:blipFill>
        <p:spPr>
          <a:xfrm>
            <a:off x="1997794" y="1593337"/>
            <a:ext cx="504106" cy="502158"/>
          </a:xfrm>
          <a:prstGeom prst="rect">
            <a:avLst/>
          </a:prstGeom>
        </p:spPr>
      </p:pic>
      <p:sp>
        <p:nvSpPr>
          <p:cNvPr id="708" name="Object 708"/>
          <p:cNvSpPr txBox="1"/>
          <p:nvPr/>
        </p:nvSpPr>
        <p:spPr>
          <a:xfrm>
            <a:off x="2736453" y="1858735"/>
            <a:ext cx="5712013" cy="482980"/>
          </a:xfrm>
          <a:prstGeom prst="rect">
            <a:avLst/>
          </a:prstGeom>
        </p:spPr>
        <p:txBody>
          <a:bodyPr vert="horz" lIns="0" tIns="0" rIns="0" bIns="0" rtlCol="0" anchor="t" anchorCtr="0">
            <a:noAutofit/>
          </a:bodyPr>
          <a:lstStyle/>
          <a:p>
            <a:pPr algn="l">
              <a:lnSpc>
                <a:spcPct val="100000"/>
              </a:lnSpc>
            </a:pPr>
            <a:endParaRPr lang="zh-CN" altLang="en-US" dirty="0"/>
          </a:p>
        </p:txBody>
      </p:sp>
      <p:sp>
        <p:nvSpPr>
          <p:cNvPr id="709" name="Object 709"/>
          <p:cNvSpPr txBox="1"/>
          <p:nvPr/>
        </p:nvSpPr>
        <p:spPr>
          <a:xfrm>
            <a:off x="2711444" y="1093840"/>
            <a:ext cx="5723730" cy="1067640"/>
          </a:xfrm>
          <a:prstGeom prst="rect">
            <a:avLst/>
          </a:prstGeom>
        </p:spPr>
        <p:txBody>
          <a:bodyPr vert="horz" lIns="0" tIns="0" rIns="0" bIns="0" rtlCol="0" anchor="t" anchorCtr="0">
            <a:noAutofit/>
          </a:bodyPr>
          <a:lstStyle/>
          <a:p>
            <a:pPr algn="l">
              <a:lnSpc>
                <a:spcPct val="100000"/>
              </a:lnSpc>
            </a:pPr>
            <a:r>
              <a:rPr lang="zh-CN" altLang="en-US" sz="7000" b="0" i="0" dirty="0">
                <a:solidFill>
                  <a:srgbClr val="1148CA"/>
                </a:solidFill>
                <a:latin typeface="OPPOSans-H"/>
                <a:ea typeface="OPPOSans-H"/>
              </a:rPr>
              <a:t>信息素养</a:t>
            </a:r>
            <a:endParaRPr lang="zh-CN" altLang="en-US" dirty="0"/>
          </a:p>
        </p:txBody>
      </p:sp>
      <p:grpSp>
        <p:nvGrpSpPr>
          <p:cNvPr id="7010" name="组合 7010"/>
          <p:cNvGrpSpPr/>
          <p:nvPr/>
        </p:nvGrpSpPr>
        <p:grpSpPr>
          <a:xfrm>
            <a:off x="317500" y="2527300"/>
            <a:ext cx="8712200" cy="10541000"/>
            <a:chOff x="317500" y="2527300"/>
            <a:chExt cx="8712200" cy="10541000"/>
          </a:xfrm>
        </p:grpSpPr>
        <p:pic>
          <p:nvPicPr>
            <p:cNvPr id="97011" name="image 7011"/>
            <p:cNvPicPr>
              <a:picLocks noChangeAspect="1"/>
            </p:cNvPicPr>
            <p:nvPr/>
          </p:nvPicPr>
          <p:blipFill>
            <a:blip r:embed="rId9"/>
            <a:srcRect/>
            <a:stretch>
              <a:fillRect/>
            </a:stretch>
          </p:blipFill>
          <p:spPr>
            <a:xfrm>
              <a:off x="317500" y="2527300"/>
              <a:ext cx="8712200" cy="10541000"/>
            </a:xfrm>
            <a:prstGeom prst="rect">
              <a:avLst/>
            </a:prstGeom>
          </p:spPr>
        </p:pic>
        <p:pic>
          <p:nvPicPr>
            <p:cNvPr id="97012" name="image 7012"/>
            <p:cNvPicPr>
              <a:picLocks noChangeAspect="1"/>
            </p:cNvPicPr>
            <p:nvPr/>
          </p:nvPicPr>
          <p:blipFill>
            <a:blip r:embed="rId10"/>
            <a:srcRect/>
            <a:stretch>
              <a:fillRect/>
            </a:stretch>
          </p:blipFill>
          <p:spPr>
            <a:xfrm>
              <a:off x="1625601" y="3733799"/>
              <a:ext cx="622293" cy="622297"/>
            </a:xfrm>
            <a:prstGeom prst="rect">
              <a:avLst/>
            </a:prstGeom>
          </p:spPr>
        </p:pic>
        <p:sp>
          <p:nvSpPr>
            <p:cNvPr id="7013" name="Object 7013"/>
            <p:cNvSpPr txBox="1"/>
            <p:nvPr/>
          </p:nvSpPr>
          <p:spPr>
            <a:xfrm>
              <a:off x="2048073" y="4780316"/>
              <a:ext cx="4486630" cy="724470"/>
            </a:xfrm>
            <a:prstGeom prst="rect">
              <a:avLst/>
            </a:prstGeom>
          </p:spPr>
          <p:txBody>
            <a:bodyPr vert="horz" lIns="0" tIns="0" rIns="0" bIns="0" rtlCol="0" anchor="t" anchorCtr="0">
              <a:noAutofit/>
            </a:bodyPr>
            <a:lstStyle/>
            <a:p>
              <a:pPr algn="l">
                <a:lnSpc>
                  <a:spcPct val="100000"/>
                </a:lnSpc>
              </a:pPr>
              <a:r>
                <a:rPr lang="zh-CN" altLang="en-US" sz="4800" b="0" i="0" spc="48" dirty="0">
                  <a:solidFill>
                    <a:srgbClr val="1148CA"/>
                  </a:solidFill>
                  <a:latin typeface="OPPOSans-H"/>
                  <a:ea typeface="OPPOSans-H"/>
                </a:rPr>
                <a:t>信息意识</a:t>
              </a:r>
              <a:r>
                <a:rPr lang="zh-CN" sz="4800" b="0" i="0" spc="48" dirty="0">
                  <a:solidFill>
                    <a:srgbClr val="1148CA"/>
                  </a:solidFill>
                  <a:latin typeface="OPPOSans-H"/>
                  <a:ea typeface="OPPOSans-H"/>
                </a:rPr>
                <a:t>？</a:t>
              </a:r>
              <a:endParaRPr lang="zh-CN" altLang="en-US" dirty="0"/>
            </a:p>
          </p:txBody>
        </p:sp>
        <p:pic>
          <p:nvPicPr>
            <p:cNvPr id="97014" name="image 7014"/>
            <p:cNvPicPr>
              <a:picLocks noChangeAspect="1"/>
            </p:cNvPicPr>
            <p:nvPr/>
          </p:nvPicPr>
          <p:blipFill>
            <a:blip r:embed="rId11"/>
            <a:srcRect/>
            <a:stretch>
              <a:fillRect/>
            </a:stretch>
          </p:blipFill>
          <p:spPr>
            <a:xfrm>
              <a:off x="2095495" y="6527798"/>
              <a:ext cx="1231899" cy="63502"/>
            </a:xfrm>
            <a:prstGeom prst="rect">
              <a:avLst/>
            </a:prstGeom>
          </p:spPr>
        </p:pic>
        <p:sp>
          <p:nvSpPr>
            <p:cNvPr id="7015" name="Object 7015"/>
            <p:cNvSpPr txBox="1"/>
            <p:nvPr/>
          </p:nvSpPr>
          <p:spPr>
            <a:xfrm>
              <a:off x="2099865" y="7094234"/>
              <a:ext cx="5617820" cy="4232430"/>
            </a:xfrm>
            <a:prstGeom prst="rect">
              <a:avLst/>
            </a:prstGeom>
          </p:spPr>
          <p:txBody>
            <a:bodyPr vert="horz" lIns="0" tIns="0" rIns="0" bIns="0" rtlCol="0" anchor="t" anchorCtr="0">
              <a:noAutofit/>
            </a:bodyPr>
            <a:lstStyle/>
            <a:p>
              <a:pPr algn="just">
                <a:lnSpc>
                  <a:spcPct val="116666"/>
                </a:lnSpc>
              </a:pPr>
              <a:r>
                <a:rPr lang="zh-CN" altLang="en-US" sz="3000" b="1" spc="30" dirty="0">
                  <a:solidFill>
                    <a:srgbClr val="333333"/>
                  </a:solidFill>
                  <a:latin typeface="OPPOSans-M"/>
                  <a:ea typeface="OPPOSans-M"/>
                </a:rPr>
                <a:t>面对不懂的问题，能有意识的知道可以从哪里，用什么工具去寻找可能的答案。并有意识的剔除存在问题的结果和数据。</a:t>
              </a:r>
            </a:p>
          </p:txBody>
        </p:sp>
        <p:sp>
          <p:nvSpPr>
            <p:cNvPr id="7016" name="Object 7016"/>
            <p:cNvSpPr txBox="1"/>
            <p:nvPr/>
          </p:nvSpPr>
          <p:spPr>
            <a:xfrm>
              <a:off x="1879798" y="3816596"/>
              <a:ext cx="177940" cy="457560"/>
            </a:xfrm>
            <a:prstGeom prst="rect">
              <a:avLst/>
            </a:prstGeom>
          </p:spPr>
          <p:txBody>
            <a:bodyPr vert="horz" lIns="0" tIns="0" rIns="0" bIns="0" rtlCol="0" anchor="t" anchorCtr="0">
              <a:noAutofit/>
            </a:bodyPr>
            <a:lstStyle/>
            <a:p>
              <a:pPr algn="l">
                <a:lnSpc>
                  <a:spcPct val="100000"/>
                </a:lnSpc>
              </a:pPr>
              <a:r>
                <a:rPr lang="en-US" altLang="zh-CN" sz="3000" b="0" i="0" dirty="0">
                  <a:solidFill>
                    <a:srgbClr val="FBFBFB"/>
                  </a:solidFill>
                  <a:latin typeface="OPPOSans-H"/>
                  <a:ea typeface="OPPOSans-H"/>
                </a:rPr>
                <a:t>1</a:t>
              </a:r>
              <a:endParaRPr lang="zh-CN" altLang="en-US" dirty="0"/>
            </a:p>
          </p:txBody>
        </p:sp>
      </p:grpSp>
      <p:grpSp>
        <p:nvGrpSpPr>
          <p:cNvPr id="7017" name="组合 7017"/>
          <p:cNvGrpSpPr/>
          <p:nvPr/>
        </p:nvGrpSpPr>
        <p:grpSpPr>
          <a:xfrm>
            <a:off x="7924800" y="2527300"/>
            <a:ext cx="8712200" cy="10541000"/>
            <a:chOff x="7924800" y="2527300"/>
            <a:chExt cx="8712200" cy="10541000"/>
          </a:xfrm>
        </p:grpSpPr>
        <p:pic>
          <p:nvPicPr>
            <p:cNvPr id="97018" name="image 7018"/>
            <p:cNvPicPr>
              <a:picLocks noChangeAspect="1"/>
            </p:cNvPicPr>
            <p:nvPr/>
          </p:nvPicPr>
          <p:blipFill>
            <a:blip r:embed="rId9"/>
            <a:srcRect/>
            <a:stretch>
              <a:fillRect/>
            </a:stretch>
          </p:blipFill>
          <p:spPr>
            <a:xfrm>
              <a:off x="7924800" y="2527300"/>
              <a:ext cx="8712200" cy="10541000"/>
            </a:xfrm>
            <a:prstGeom prst="rect">
              <a:avLst/>
            </a:prstGeom>
          </p:spPr>
        </p:pic>
        <p:pic>
          <p:nvPicPr>
            <p:cNvPr id="97019" name="image 7019"/>
            <p:cNvPicPr>
              <a:picLocks noChangeAspect="1"/>
            </p:cNvPicPr>
            <p:nvPr/>
          </p:nvPicPr>
          <p:blipFill>
            <a:blip r:embed="rId12"/>
            <a:srcRect/>
            <a:stretch>
              <a:fillRect/>
            </a:stretch>
          </p:blipFill>
          <p:spPr>
            <a:xfrm>
              <a:off x="9232898" y="3733799"/>
              <a:ext cx="622298" cy="622297"/>
            </a:xfrm>
            <a:prstGeom prst="rect">
              <a:avLst/>
            </a:prstGeom>
          </p:spPr>
        </p:pic>
        <p:sp>
          <p:nvSpPr>
            <p:cNvPr id="7020" name="Object 7020"/>
            <p:cNvSpPr txBox="1"/>
            <p:nvPr/>
          </p:nvSpPr>
          <p:spPr>
            <a:xfrm>
              <a:off x="9662715" y="4778530"/>
              <a:ext cx="5122130" cy="724470"/>
            </a:xfrm>
            <a:prstGeom prst="rect">
              <a:avLst/>
            </a:prstGeom>
          </p:spPr>
          <p:txBody>
            <a:bodyPr vert="horz" lIns="0" tIns="0" rIns="0" bIns="0" rtlCol="0" anchor="t" anchorCtr="0">
              <a:noAutofit/>
            </a:bodyPr>
            <a:lstStyle/>
            <a:p>
              <a:pPr algn="l">
                <a:lnSpc>
                  <a:spcPct val="100000"/>
                </a:lnSpc>
              </a:pPr>
              <a:r>
                <a:rPr lang="zh-CN" altLang="en-US" sz="4800" b="0" i="0" spc="48" dirty="0">
                  <a:solidFill>
                    <a:srgbClr val="1148CA"/>
                  </a:solidFill>
                  <a:latin typeface="OPPOSans-H"/>
                  <a:ea typeface="OPPOSans-H"/>
                </a:rPr>
                <a:t>信息搜索</a:t>
              </a:r>
              <a:r>
                <a:rPr lang="zh-CN" sz="4800" b="0" i="0" spc="48" dirty="0">
                  <a:solidFill>
                    <a:srgbClr val="1148CA"/>
                  </a:solidFill>
                  <a:latin typeface="OPPOSans-H"/>
                  <a:ea typeface="OPPOSans-H"/>
                </a:rPr>
                <a:t>？</a:t>
              </a:r>
              <a:endParaRPr lang="zh-CN" altLang="en-US" dirty="0"/>
            </a:p>
          </p:txBody>
        </p:sp>
        <p:pic>
          <p:nvPicPr>
            <p:cNvPr id="97021" name="image 7021"/>
            <p:cNvPicPr>
              <a:picLocks noChangeAspect="1"/>
            </p:cNvPicPr>
            <p:nvPr/>
          </p:nvPicPr>
          <p:blipFill>
            <a:blip r:embed="rId13"/>
            <a:srcRect/>
            <a:stretch>
              <a:fillRect/>
            </a:stretch>
          </p:blipFill>
          <p:spPr>
            <a:xfrm>
              <a:off x="9702792" y="6527798"/>
              <a:ext cx="1231903" cy="63502"/>
            </a:xfrm>
            <a:prstGeom prst="rect">
              <a:avLst/>
            </a:prstGeom>
          </p:spPr>
        </p:pic>
        <p:sp>
          <p:nvSpPr>
            <p:cNvPr id="7022" name="Object 7022"/>
            <p:cNvSpPr txBox="1"/>
            <p:nvPr/>
          </p:nvSpPr>
          <p:spPr>
            <a:xfrm>
              <a:off x="9703990" y="7094169"/>
              <a:ext cx="5617820" cy="2643680"/>
            </a:xfrm>
            <a:prstGeom prst="rect">
              <a:avLst/>
            </a:prstGeom>
          </p:spPr>
          <p:txBody>
            <a:bodyPr vert="horz" lIns="0" tIns="0" rIns="0" bIns="0" rtlCol="0" anchor="t" anchorCtr="0">
              <a:noAutofit/>
            </a:bodyPr>
            <a:lstStyle/>
            <a:p>
              <a:pPr algn="just">
                <a:lnSpc>
                  <a:spcPct val="116666"/>
                </a:lnSpc>
              </a:pPr>
              <a:r>
                <a:rPr lang="zh-CN" altLang="en-US" sz="3000" b="1" spc="30" dirty="0">
                  <a:solidFill>
                    <a:srgbClr val="333333"/>
                  </a:solidFill>
                  <a:latin typeface="OPPOSans-M"/>
                  <a:ea typeface="OPPOSans-M"/>
                </a:rPr>
                <a:t>指的是利用搜索引擎，获取知识和解决问题的能力，简单来说，就是信息检索的能力。</a:t>
              </a:r>
            </a:p>
          </p:txBody>
        </p:sp>
        <p:sp>
          <p:nvSpPr>
            <p:cNvPr id="7023" name="Object 7023"/>
            <p:cNvSpPr txBox="1"/>
            <p:nvPr/>
          </p:nvSpPr>
          <p:spPr>
            <a:xfrm>
              <a:off x="9416760" y="3816596"/>
              <a:ext cx="177940" cy="457560"/>
            </a:xfrm>
            <a:prstGeom prst="rect">
              <a:avLst/>
            </a:prstGeom>
          </p:spPr>
          <p:txBody>
            <a:bodyPr vert="horz" lIns="0" tIns="0" rIns="0" bIns="0" rtlCol="0" anchor="t" anchorCtr="0">
              <a:noAutofit/>
            </a:bodyPr>
            <a:lstStyle/>
            <a:p>
              <a:pPr algn="l">
                <a:lnSpc>
                  <a:spcPct val="100000"/>
                </a:lnSpc>
              </a:pPr>
              <a:r>
                <a:rPr lang="en-US" altLang="zh-CN" sz="3000" b="0" i="0" dirty="0">
                  <a:solidFill>
                    <a:srgbClr val="FBFBFB"/>
                  </a:solidFill>
                  <a:latin typeface="OPPOSans-H"/>
                  <a:ea typeface="OPPOSans-H"/>
                </a:rPr>
                <a:t>2</a:t>
              </a:r>
              <a:endParaRPr lang="zh-CN" altLang="en-US" dirty="0"/>
            </a:p>
          </p:txBody>
        </p:sp>
      </p:grpSp>
      <p:grpSp>
        <p:nvGrpSpPr>
          <p:cNvPr id="7024" name="组合 7024"/>
          <p:cNvGrpSpPr/>
          <p:nvPr/>
        </p:nvGrpSpPr>
        <p:grpSpPr>
          <a:xfrm>
            <a:off x="15570200" y="2527300"/>
            <a:ext cx="8712200" cy="10541000"/>
            <a:chOff x="15570200" y="2527300"/>
            <a:chExt cx="8712200" cy="10541000"/>
          </a:xfrm>
        </p:grpSpPr>
        <p:pic>
          <p:nvPicPr>
            <p:cNvPr id="97025" name="image 7025"/>
            <p:cNvPicPr>
              <a:picLocks noChangeAspect="1"/>
            </p:cNvPicPr>
            <p:nvPr/>
          </p:nvPicPr>
          <p:blipFill>
            <a:blip r:embed="rId9"/>
            <a:srcRect/>
            <a:stretch>
              <a:fillRect/>
            </a:stretch>
          </p:blipFill>
          <p:spPr>
            <a:xfrm>
              <a:off x="15570200" y="2527300"/>
              <a:ext cx="8712200" cy="10541000"/>
            </a:xfrm>
            <a:prstGeom prst="rect">
              <a:avLst/>
            </a:prstGeom>
          </p:spPr>
        </p:pic>
        <p:pic>
          <p:nvPicPr>
            <p:cNvPr id="97026" name="image 7026"/>
            <p:cNvPicPr>
              <a:picLocks noChangeAspect="1"/>
            </p:cNvPicPr>
            <p:nvPr/>
          </p:nvPicPr>
          <p:blipFill>
            <a:blip r:embed="rId14"/>
            <a:srcRect/>
            <a:stretch>
              <a:fillRect/>
            </a:stretch>
          </p:blipFill>
          <p:spPr>
            <a:xfrm>
              <a:off x="16878298" y="3733799"/>
              <a:ext cx="622298" cy="622297"/>
            </a:xfrm>
            <a:prstGeom prst="rect">
              <a:avLst/>
            </a:prstGeom>
          </p:spPr>
        </p:pic>
        <p:sp>
          <p:nvSpPr>
            <p:cNvPr id="7027" name="Object 7027"/>
            <p:cNvSpPr txBox="1"/>
            <p:nvPr/>
          </p:nvSpPr>
          <p:spPr>
            <a:xfrm>
              <a:off x="17300773" y="4796826"/>
              <a:ext cx="3863840" cy="1398100"/>
            </a:xfrm>
            <a:prstGeom prst="rect">
              <a:avLst/>
            </a:prstGeom>
          </p:spPr>
          <p:txBody>
            <a:bodyPr vert="horz" lIns="0" tIns="0" rIns="0" bIns="0" rtlCol="0" anchor="t" anchorCtr="0">
              <a:noAutofit/>
            </a:bodyPr>
            <a:lstStyle/>
            <a:p>
              <a:pPr algn="l">
                <a:lnSpc>
                  <a:spcPct val="95833"/>
                </a:lnSpc>
              </a:pPr>
              <a:r>
                <a:rPr lang="zh-CN" altLang="en-US" sz="4800" b="0" i="0" spc="48" dirty="0">
                  <a:solidFill>
                    <a:srgbClr val="1148CA"/>
                  </a:solidFill>
                  <a:latin typeface="OPPOSans-H"/>
                  <a:ea typeface="OPPOSans-H"/>
                </a:rPr>
                <a:t>信息整合</a:t>
              </a:r>
              <a:r>
                <a:rPr lang="zh-CN" sz="4800" b="0" i="0" spc="48" dirty="0">
                  <a:solidFill>
                    <a:srgbClr val="1148CA"/>
                  </a:solidFill>
                  <a:latin typeface="OPPOSans-H"/>
                  <a:ea typeface="OPPOSans-H"/>
                </a:rPr>
                <a:t>？</a:t>
              </a:r>
              <a:endParaRPr lang="zh-CN" altLang="en-US" dirty="0"/>
            </a:p>
          </p:txBody>
        </p:sp>
        <p:pic>
          <p:nvPicPr>
            <p:cNvPr id="97028" name="image 7028"/>
            <p:cNvPicPr>
              <a:picLocks noChangeAspect="1"/>
            </p:cNvPicPr>
            <p:nvPr/>
          </p:nvPicPr>
          <p:blipFill>
            <a:blip r:embed="rId13"/>
            <a:srcRect/>
            <a:stretch>
              <a:fillRect/>
            </a:stretch>
          </p:blipFill>
          <p:spPr>
            <a:xfrm>
              <a:off x="17348192" y="6527798"/>
              <a:ext cx="1231903" cy="63502"/>
            </a:xfrm>
            <a:prstGeom prst="rect">
              <a:avLst/>
            </a:prstGeom>
          </p:spPr>
        </p:pic>
        <p:sp>
          <p:nvSpPr>
            <p:cNvPr id="7029" name="Object 7029"/>
            <p:cNvSpPr txBox="1"/>
            <p:nvPr/>
          </p:nvSpPr>
          <p:spPr>
            <a:xfrm>
              <a:off x="17351771" y="7094234"/>
              <a:ext cx="5617820" cy="1588750"/>
            </a:xfrm>
            <a:prstGeom prst="rect">
              <a:avLst/>
            </a:prstGeom>
          </p:spPr>
          <p:txBody>
            <a:bodyPr vert="horz" lIns="0" tIns="0" rIns="0" bIns="0" rtlCol="0" anchor="t" anchorCtr="0">
              <a:noAutofit/>
            </a:bodyPr>
            <a:lstStyle/>
            <a:p>
              <a:pPr algn="just">
                <a:lnSpc>
                  <a:spcPct val="116666"/>
                </a:lnSpc>
              </a:pPr>
              <a:r>
                <a:rPr lang="zh-CN" altLang="en-US" sz="3000" b="1" spc="30" dirty="0">
                  <a:solidFill>
                    <a:srgbClr val="333333"/>
                  </a:solidFill>
                  <a:latin typeface="OPPOSans-M"/>
                  <a:ea typeface="OPPOSans-M"/>
                </a:rPr>
                <a:t>信息整合能力是指人们将各种信息进行筛选分析、优化组合、综合利用、加工创新和创造的一种能力。这个数据时代不缺信息，不缺知识，缺的是信息整合能力。</a:t>
              </a:r>
            </a:p>
          </p:txBody>
        </p:sp>
        <p:sp>
          <p:nvSpPr>
            <p:cNvPr id="7030" name="Object 7030"/>
            <p:cNvSpPr txBox="1"/>
            <p:nvPr/>
          </p:nvSpPr>
          <p:spPr>
            <a:xfrm>
              <a:off x="17062160" y="3816596"/>
              <a:ext cx="177940" cy="457560"/>
            </a:xfrm>
            <a:prstGeom prst="rect">
              <a:avLst/>
            </a:prstGeom>
          </p:spPr>
          <p:txBody>
            <a:bodyPr vert="horz" lIns="0" tIns="0" rIns="0" bIns="0" rtlCol="0" anchor="t" anchorCtr="0">
              <a:noAutofit/>
            </a:bodyPr>
            <a:lstStyle/>
            <a:p>
              <a:pPr algn="l">
                <a:lnSpc>
                  <a:spcPct val="100000"/>
                </a:lnSpc>
              </a:pPr>
              <a:r>
                <a:rPr lang="en-US" altLang="zh-CN" sz="3000" b="0" i="0" dirty="0">
                  <a:solidFill>
                    <a:srgbClr val="FBFBFB"/>
                  </a:solidFill>
                  <a:latin typeface="OPPOSans-H"/>
                  <a:ea typeface="OPPOSans-H"/>
                </a:rPr>
                <a:t>3</a:t>
              </a:r>
              <a:endParaRPr lang="zh-CN" altLang="en-US" dirty="0"/>
            </a:p>
          </p:txBody>
        </p:sp>
      </p:grpSp>
    </p:spTree>
    <p:extLst>
      <p:ext uri="{BB962C8B-B14F-4D97-AF65-F5344CB8AC3E}">
        <p14:creationId xmlns:p14="http://schemas.microsoft.com/office/powerpoint/2010/main" val="395074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组合 701"/>
          <p:cNvGrpSpPr/>
          <p:nvPr/>
        </p:nvGrpSpPr>
        <p:grpSpPr>
          <a:xfrm>
            <a:off x="18249900" y="-25400"/>
            <a:ext cx="6248400" cy="13754100"/>
            <a:chOff x="18249900" y="-25400"/>
            <a:chExt cx="6248400" cy="13754100"/>
          </a:xfrm>
        </p:grpSpPr>
        <p:pic>
          <p:nvPicPr>
            <p:cNvPr id="9702" name="image 702"/>
            <p:cNvPicPr>
              <a:picLocks noChangeAspect="1"/>
            </p:cNvPicPr>
            <p:nvPr/>
          </p:nvPicPr>
          <p:blipFill>
            <a:blip r:embed="rId3"/>
            <a:srcRect/>
            <a:stretch>
              <a:fillRect/>
            </a:stretch>
          </p:blipFill>
          <p:spPr>
            <a:xfrm>
              <a:off x="18249900" y="-25400"/>
              <a:ext cx="6146800" cy="13754100"/>
            </a:xfrm>
            <a:prstGeom prst="rect">
              <a:avLst/>
            </a:prstGeom>
          </p:spPr>
        </p:pic>
        <p:pic>
          <p:nvPicPr>
            <p:cNvPr id="9703" name="image 703"/>
            <p:cNvPicPr>
              <a:picLocks noChangeAspect="1"/>
            </p:cNvPicPr>
            <p:nvPr/>
          </p:nvPicPr>
          <p:blipFill>
            <a:blip r:embed="rId4">
              <a:alphaModFix amt="30196"/>
            </a:blip>
            <a:srcRect/>
            <a:stretch>
              <a:fillRect/>
            </a:stretch>
          </p:blipFill>
          <p:spPr>
            <a:xfrm>
              <a:off x="19519896" y="1028698"/>
              <a:ext cx="888996" cy="888998"/>
            </a:xfrm>
            <a:prstGeom prst="rect">
              <a:avLst/>
            </a:prstGeom>
          </p:spPr>
        </p:pic>
        <p:pic>
          <p:nvPicPr>
            <p:cNvPr id="9704" name="image 704"/>
            <p:cNvPicPr>
              <a:picLocks noChangeAspect="1"/>
            </p:cNvPicPr>
            <p:nvPr/>
          </p:nvPicPr>
          <p:blipFill>
            <a:blip r:embed="rId5"/>
            <a:srcRect/>
            <a:stretch>
              <a:fillRect/>
            </a:stretch>
          </p:blipFill>
          <p:spPr>
            <a:xfrm>
              <a:off x="24206200" y="10020300"/>
              <a:ext cx="292100" cy="292100"/>
            </a:xfrm>
            <a:prstGeom prst="rect">
              <a:avLst/>
            </a:prstGeom>
          </p:spPr>
        </p:pic>
        <p:pic>
          <p:nvPicPr>
            <p:cNvPr id="9705" name="image 705"/>
            <p:cNvPicPr>
              <a:picLocks noChangeAspect="1"/>
            </p:cNvPicPr>
            <p:nvPr/>
          </p:nvPicPr>
          <p:blipFill>
            <a:blip r:embed="rId6">
              <a:alphaModFix amt="50196"/>
            </a:blip>
            <a:srcRect/>
            <a:stretch>
              <a:fillRect/>
            </a:stretch>
          </p:blipFill>
          <p:spPr>
            <a:xfrm>
              <a:off x="22174200" y="2108200"/>
              <a:ext cx="1320800" cy="850900"/>
            </a:xfrm>
            <a:prstGeom prst="rect">
              <a:avLst/>
            </a:prstGeom>
          </p:spPr>
        </p:pic>
      </p:grpSp>
      <p:pic>
        <p:nvPicPr>
          <p:cNvPr id="9706" name="image 706"/>
          <p:cNvPicPr>
            <a:picLocks noChangeAspect="1"/>
          </p:cNvPicPr>
          <p:nvPr/>
        </p:nvPicPr>
        <p:blipFill>
          <a:blip r:embed="rId7"/>
          <a:srcRect/>
          <a:stretch>
            <a:fillRect/>
          </a:stretch>
        </p:blipFill>
        <p:spPr>
          <a:xfrm>
            <a:off x="1269996" y="1028695"/>
            <a:ext cx="1065966" cy="1061862"/>
          </a:xfrm>
          <a:prstGeom prst="rect">
            <a:avLst/>
          </a:prstGeom>
        </p:spPr>
      </p:pic>
      <p:pic>
        <p:nvPicPr>
          <p:cNvPr id="9707" name="image 707"/>
          <p:cNvPicPr>
            <a:picLocks noChangeAspect="1"/>
          </p:cNvPicPr>
          <p:nvPr/>
        </p:nvPicPr>
        <p:blipFill>
          <a:blip r:embed="rId8"/>
          <a:srcRect/>
          <a:stretch>
            <a:fillRect/>
          </a:stretch>
        </p:blipFill>
        <p:spPr>
          <a:xfrm>
            <a:off x="1997794" y="1593337"/>
            <a:ext cx="504106" cy="502158"/>
          </a:xfrm>
          <a:prstGeom prst="rect">
            <a:avLst/>
          </a:prstGeom>
        </p:spPr>
      </p:pic>
      <p:sp>
        <p:nvSpPr>
          <p:cNvPr id="708" name="Object 708"/>
          <p:cNvSpPr txBox="1"/>
          <p:nvPr/>
        </p:nvSpPr>
        <p:spPr>
          <a:xfrm>
            <a:off x="2736453" y="1858735"/>
            <a:ext cx="5712013" cy="482980"/>
          </a:xfrm>
          <a:prstGeom prst="rect">
            <a:avLst/>
          </a:prstGeom>
        </p:spPr>
        <p:txBody>
          <a:bodyPr vert="horz" lIns="0" tIns="0" rIns="0" bIns="0" rtlCol="0" anchor="t" anchorCtr="0">
            <a:noAutofit/>
          </a:bodyPr>
          <a:lstStyle/>
          <a:p>
            <a:pPr algn="l">
              <a:lnSpc>
                <a:spcPct val="100000"/>
              </a:lnSpc>
            </a:pPr>
            <a:endParaRPr lang="zh-CN" altLang="en-US" dirty="0"/>
          </a:p>
        </p:txBody>
      </p:sp>
      <p:sp>
        <p:nvSpPr>
          <p:cNvPr id="709" name="Object 709"/>
          <p:cNvSpPr txBox="1"/>
          <p:nvPr/>
        </p:nvSpPr>
        <p:spPr>
          <a:xfrm>
            <a:off x="2711444" y="1093840"/>
            <a:ext cx="5723730" cy="1067640"/>
          </a:xfrm>
          <a:prstGeom prst="rect">
            <a:avLst/>
          </a:prstGeom>
        </p:spPr>
        <p:txBody>
          <a:bodyPr vert="horz" lIns="0" tIns="0" rIns="0" bIns="0" rtlCol="0" anchor="t" anchorCtr="0">
            <a:noAutofit/>
          </a:bodyPr>
          <a:lstStyle/>
          <a:p>
            <a:pPr algn="l">
              <a:lnSpc>
                <a:spcPct val="100000"/>
              </a:lnSpc>
            </a:pPr>
            <a:r>
              <a:rPr lang="zh-CN" altLang="en-US" sz="7000" b="0" i="0" dirty="0">
                <a:solidFill>
                  <a:srgbClr val="1148CA"/>
                </a:solidFill>
                <a:latin typeface="OPPOSans-H"/>
                <a:ea typeface="OPPOSans-H"/>
              </a:rPr>
              <a:t>信息搜索能力</a:t>
            </a:r>
            <a:endParaRPr lang="zh-CN" altLang="en-US" dirty="0"/>
          </a:p>
        </p:txBody>
      </p:sp>
      <p:sp>
        <p:nvSpPr>
          <p:cNvPr id="32" name="矩形 31"/>
          <p:cNvSpPr/>
          <p:nvPr/>
        </p:nvSpPr>
        <p:spPr>
          <a:xfrm>
            <a:off x="858634" y="2959100"/>
            <a:ext cx="17391266" cy="6001643"/>
          </a:xfrm>
          <a:prstGeom prst="rect">
            <a:avLst/>
          </a:prstGeom>
        </p:spPr>
        <p:txBody>
          <a:bodyPr wrap="square">
            <a:spAutoFit/>
          </a:bodyPr>
          <a:lstStyle/>
          <a:p>
            <a:r>
              <a:rPr lang="en-US" altLang="zh-CN" sz="6000" b="1" dirty="0"/>
              <a:t>1.</a:t>
            </a:r>
            <a:r>
              <a:rPr lang="zh-CN" altLang="en-US" sz="6000" b="1" dirty="0"/>
              <a:t>关键词搜索</a:t>
            </a:r>
          </a:p>
          <a:p>
            <a:r>
              <a:rPr lang="zh-CN" altLang="en-US" sz="5400" dirty="0"/>
              <a:t>有不少人搜索的时候，都是口语化搜索。比如搜索</a:t>
            </a:r>
            <a:r>
              <a:rPr lang="zh-CN" altLang="en-US" sz="5400" dirty="0">
                <a:solidFill>
                  <a:schemeClr val="accent6">
                    <a:lumMod val="75000"/>
                  </a:schemeClr>
                </a:solidFill>
              </a:rPr>
              <a:t>“哪儿可以下载</a:t>
            </a:r>
            <a:r>
              <a:rPr lang="en-US" altLang="zh-CN" sz="5400" dirty="0">
                <a:solidFill>
                  <a:schemeClr val="accent6">
                    <a:lumMod val="75000"/>
                  </a:schemeClr>
                </a:solidFill>
              </a:rPr>
              <a:t>office</a:t>
            </a:r>
            <a:r>
              <a:rPr lang="zh-CN" altLang="en-US" sz="5400" dirty="0">
                <a:solidFill>
                  <a:schemeClr val="accent6">
                    <a:lumMod val="75000"/>
                  </a:schemeClr>
                </a:solidFill>
              </a:rPr>
              <a:t>破解版？</a:t>
            </a:r>
            <a:r>
              <a:rPr lang="zh-CN" altLang="en-US" sz="5400" dirty="0"/>
              <a:t>”这样只会人为增加搜索负担。</a:t>
            </a:r>
          </a:p>
          <a:p>
            <a:r>
              <a:rPr lang="zh-CN" altLang="en-US" sz="5400" dirty="0"/>
              <a:t>而如果直接搜索关键词</a:t>
            </a:r>
            <a:r>
              <a:rPr lang="zh-CN" altLang="en-US" sz="5400" dirty="0">
                <a:solidFill>
                  <a:schemeClr val="accent6">
                    <a:lumMod val="75000"/>
                  </a:schemeClr>
                </a:solidFill>
              </a:rPr>
              <a:t>“</a:t>
            </a:r>
            <a:r>
              <a:rPr lang="en-US" altLang="zh-CN" sz="5400" dirty="0">
                <a:solidFill>
                  <a:schemeClr val="accent6">
                    <a:lumMod val="75000"/>
                  </a:schemeClr>
                </a:solidFill>
              </a:rPr>
              <a:t>office</a:t>
            </a:r>
            <a:r>
              <a:rPr lang="zh-CN" altLang="en-US" sz="5400" dirty="0">
                <a:solidFill>
                  <a:schemeClr val="accent6">
                    <a:lumMod val="75000"/>
                  </a:schemeClr>
                </a:solidFill>
              </a:rPr>
              <a:t>破解版</a:t>
            </a:r>
            <a:r>
              <a:rPr lang="zh-CN" altLang="en-US" sz="5400" dirty="0"/>
              <a:t>”，不仅可以减少打字时间，还能避免有些口语化的关键字搜索到的信息不准确。</a:t>
            </a:r>
          </a:p>
          <a:p>
            <a:endParaRPr lang="en-US" altLang="zh-CN" sz="5400" dirty="0"/>
          </a:p>
        </p:txBody>
      </p:sp>
    </p:spTree>
    <p:extLst>
      <p:ext uri="{BB962C8B-B14F-4D97-AF65-F5344CB8AC3E}">
        <p14:creationId xmlns:p14="http://schemas.microsoft.com/office/powerpoint/2010/main" val="395074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组合 701"/>
          <p:cNvGrpSpPr/>
          <p:nvPr/>
        </p:nvGrpSpPr>
        <p:grpSpPr>
          <a:xfrm>
            <a:off x="18249900" y="-25400"/>
            <a:ext cx="6248400" cy="13754100"/>
            <a:chOff x="18249900" y="-25400"/>
            <a:chExt cx="6248400" cy="13754100"/>
          </a:xfrm>
        </p:grpSpPr>
        <p:pic>
          <p:nvPicPr>
            <p:cNvPr id="9702" name="image 702"/>
            <p:cNvPicPr>
              <a:picLocks noChangeAspect="1"/>
            </p:cNvPicPr>
            <p:nvPr/>
          </p:nvPicPr>
          <p:blipFill>
            <a:blip r:embed="rId3"/>
            <a:srcRect/>
            <a:stretch>
              <a:fillRect/>
            </a:stretch>
          </p:blipFill>
          <p:spPr>
            <a:xfrm>
              <a:off x="18249900" y="-25400"/>
              <a:ext cx="6146800" cy="13754100"/>
            </a:xfrm>
            <a:prstGeom prst="rect">
              <a:avLst/>
            </a:prstGeom>
          </p:spPr>
        </p:pic>
        <p:pic>
          <p:nvPicPr>
            <p:cNvPr id="9703" name="image 703"/>
            <p:cNvPicPr>
              <a:picLocks noChangeAspect="1"/>
            </p:cNvPicPr>
            <p:nvPr/>
          </p:nvPicPr>
          <p:blipFill>
            <a:blip r:embed="rId4">
              <a:alphaModFix amt="30196"/>
            </a:blip>
            <a:srcRect/>
            <a:stretch>
              <a:fillRect/>
            </a:stretch>
          </p:blipFill>
          <p:spPr>
            <a:xfrm>
              <a:off x="19519896" y="1028698"/>
              <a:ext cx="888996" cy="888998"/>
            </a:xfrm>
            <a:prstGeom prst="rect">
              <a:avLst/>
            </a:prstGeom>
          </p:spPr>
        </p:pic>
        <p:pic>
          <p:nvPicPr>
            <p:cNvPr id="9704" name="image 704"/>
            <p:cNvPicPr>
              <a:picLocks noChangeAspect="1"/>
            </p:cNvPicPr>
            <p:nvPr/>
          </p:nvPicPr>
          <p:blipFill>
            <a:blip r:embed="rId5"/>
            <a:srcRect/>
            <a:stretch>
              <a:fillRect/>
            </a:stretch>
          </p:blipFill>
          <p:spPr>
            <a:xfrm>
              <a:off x="24206200" y="10020300"/>
              <a:ext cx="292100" cy="292100"/>
            </a:xfrm>
            <a:prstGeom prst="rect">
              <a:avLst/>
            </a:prstGeom>
          </p:spPr>
        </p:pic>
        <p:pic>
          <p:nvPicPr>
            <p:cNvPr id="9705" name="image 705"/>
            <p:cNvPicPr>
              <a:picLocks noChangeAspect="1"/>
            </p:cNvPicPr>
            <p:nvPr/>
          </p:nvPicPr>
          <p:blipFill>
            <a:blip r:embed="rId6">
              <a:alphaModFix amt="50196"/>
            </a:blip>
            <a:srcRect/>
            <a:stretch>
              <a:fillRect/>
            </a:stretch>
          </p:blipFill>
          <p:spPr>
            <a:xfrm>
              <a:off x="22174200" y="2108200"/>
              <a:ext cx="1320800" cy="850900"/>
            </a:xfrm>
            <a:prstGeom prst="rect">
              <a:avLst/>
            </a:prstGeom>
          </p:spPr>
        </p:pic>
      </p:grpSp>
      <p:pic>
        <p:nvPicPr>
          <p:cNvPr id="9706" name="image 706"/>
          <p:cNvPicPr>
            <a:picLocks noChangeAspect="1"/>
          </p:cNvPicPr>
          <p:nvPr/>
        </p:nvPicPr>
        <p:blipFill>
          <a:blip r:embed="rId7"/>
          <a:srcRect/>
          <a:stretch>
            <a:fillRect/>
          </a:stretch>
        </p:blipFill>
        <p:spPr>
          <a:xfrm>
            <a:off x="1269996" y="1028695"/>
            <a:ext cx="1065966" cy="1061862"/>
          </a:xfrm>
          <a:prstGeom prst="rect">
            <a:avLst/>
          </a:prstGeom>
        </p:spPr>
      </p:pic>
      <p:pic>
        <p:nvPicPr>
          <p:cNvPr id="9707" name="image 707"/>
          <p:cNvPicPr>
            <a:picLocks noChangeAspect="1"/>
          </p:cNvPicPr>
          <p:nvPr/>
        </p:nvPicPr>
        <p:blipFill>
          <a:blip r:embed="rId8"/>
          <a:srcRect/>
          <a:stretch>
            <a:fillRect/>
          </a:stretch>
        </p:blipFill>
        <p:spPr>
          <a:xfrm>
            <a:off x="1997794" y="1593337"/>
            <a:ext cx="504106" cy="502158"/>
          </a:xfrm>
          <a:prstGeom prst="rect">
            <a:avLst/>
          </a:prstGeom>
        </p:spPr>
      </p:pic>
      <p:sp>
        <p:nvSpPr>
          <p:cNvPr id="708" name="Object 708"/>
          <p:cNvSpPr txBox="1"/>
          <p:nvPr/>
        </p:nvSpPr>
        <p:spPr>
          <a:xfrm>
            <a:off x="2736453" y="1858735"/>
            <a:ext cx="5712013" cy="482980"/>
          </a:xfrm>
          <a:prstGeom prst="rect">
            <a:avLst/>
          </a:prstGeom>
        </p:spPr>
        <p:txBody>
          <a:bodyPr vert="horz" lIns="0" tIns="0" rIns="0" bIns="0" rtlCol="0" anchor="t" anchorCtr="0">
            <a:noAutofit/>
          </a:bodyPr>
          <a:lstStyle/>
          <a:p>
            <a:pPr algn="l">
              <a:lnSpc>
                <a:spcPct val="100000"/>
              </a:lnSpc>
            </a:pPr>
            <a:endParaRPr lang="zh-CN" altLang="en-US" dirty="0"/>
          </a:p>
        </p:txBody>
      </p:sp>
      <p:sp>
        <p:nvSpPr>
          <p:cNvPr id="709" name="Object 709"/>
          <p:cNvSpPr txBox="1"/>
          <p:nvPr/>
        </p:nvSpPr>
        <p:spPr>
          <a:xfrm>
            <a:off x="2711444" y="1093840"/>
            <a:ext cx="5723730" cy="1067640"/>
          </a:xfrm>
          <a:prstGeom prst="rect">
            <a:avLst/>
          </a:prstGeom>
        </p:spPr>
        <p:txBody>
          <a:bodyPr vert="horz" lIns="0" tIns="0" rIns="0" bIns="0" rtlCol="0" anchor="t" anchorCtr="0">
            <a:noAutofit/>
          </a:bodyPr>
          <a:lstStyle/>
          <a:p>
            <a:pPr algn="l">
              <a:lnSpc>
                <a:spcPct val="100000"/>
              </a:lnSpc>
            </a:pPr>
            <a:r>
              <a:rPr lang="zh-CN" altLang="en-US" sz="7000" b="0" i="0" dirty="0">
                <a:solidFill>
                  <a:srgbClr val="1148CA"/>
                </a:solidFill>
                <a:latin typeface="OPPOSans-H"/>
                <a:ea typeface="OPPOSans-H"/>
              </a:rPr>
              <a:t>信息搜索能力</a:t>
            </a:r>
            <a:endParaRPr lang="zh-CN" altLang="en-US" dirty="0"/>
          </a:p>
        </p:txBody>
      </p:sp>
      <p:sp>
        <p:nvSpPr>
          <p:cNvPr id="32" name="矩形 31"/>
          <p:cNvSpPr/>
          <p:nvPr/>
        </p:nvSpPr>
        <p:spPr>
          <a:xfrm>
            <a:off x="858634" y="2959100"/>
            <a:ext cx="9120253" cy="7663636"/>
          </a:xfrm>
          <a:prstGeom prst="rect">
            <a:avLst/>
          </a:prstGeom>
        </p:spPr>
        <p:txBody>
          <a:bodyPr wrap="square">
            <a:spAutoFit/>
          </a:bodyPr>
          <a:lstStyle/>
          <a:p>
            <a:r>
              <a:rPr lang="en-US" altLang="zh-CN" sz="6600" b="1" dirty="0"/>
              <a:t>2.</a:t>
            </a:r>
            <a:r>
              <a:rPr lang="zh-CN" altLang="en-US" sz="6600" b="1" dirty="0"/>
              <a:t>精准搜索</a:t>
            </a:r>
          </a:p>
          <a:p>
            <a:r>
              <a:rPr lang="zh-CN" altLang="en-US" sz="6000" dirty="0"/>
              <a:t>有时候我们输入的内容，我们不想让他被拆分，这时候就需要用到精准搜索。只需要把内容用</a:t>
            </a:r>
            <a:r>
              <a:rPr lang="zh-CN" altLang="en-US" sz="7200" b="1" dirty="0">
                <a:solidFill>
                  <a:schemeClr val="accent6">
                    <a:lumMod val="75000"/>
                  </a:schemeClr>
                </a:solidFill>
              </a:rPr>
              <a:t>引号</a:t>
            </a:r>
            <a:r>
              <a:rPr lang="zh-CN" altLang="en-US" sz="6000" dirty="0"/>
              <a:t>引起来，表示完全匹配，这样就实现了精准搜索。</a:t>
            </a:r>
          </a:p>
          <a:p>
            <a:endParaRPr lang="en-US" altLang="zh-CN" sz="5400" dirty="0"/>
          </a:p>
        </p:txBody>
      </p:sp>
      <p:pic>
        <p:nvPicPr>
          <p:cNvPr id="11266" name="Picture 2"/>
          <p:cNvPicPr>
            <a:picLocks noChangeAspect="1" noChangeArrowheads="1"/>
          </p:cNvPicPr>
          <p:nvPr/>
        </p:nvPicPr>
        <p:blipFill>
          <a:blip r:embed="rId9"/>
          <a:srcRect/>
          <a:stretch>
            <a:fillRect/>
          </a:stretch>
        </p:blipFill>
        <p:spPr bwMode="auto">
          <a:xfrm>
            <a:off x="10372474" y="1593337"/>
            <a:ext cx="13718881" cy="11096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74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9201" name="image 201"/>
          <p:cNvPicPr>
            <a:picLocks noChangeAspect="1"/>
          </p:cNvPicPr>
          <p:nvPr/>
        </p:nvPicPr>
        <p:blipFill>
          <a:blip r:embed="rId3"/>
          <a:srcRect/>
          <a:stretch>
            <a:fillRect/>
          </a:stretch>
        </p:blipFill>
        <p:spPr>
          <a:xfrm>
            <a:off x="-12703" y="0"/>
            <a:ext cx="24409399" cy="13715997"/>
          </a:xfrm>
          <a:prstGeom prst="rect">
            <a:avLst/>
          </a:prstGeom>
        </p:spPr>
      </p:pic>
      <p:pic>
        <p:nvPicPr>
          <p:cNvPr id="9202" name="image 202"/>
          <p:cNvPicPr>
            <a:picLocks noChangeAspect="1"/>
          </p:cNvPicPr>
          <p:nvPr/>
        </p:nvPicPr>
        <p:blipFill>
          <a:blip r:embed="rId4">
            <a:alphaModFix amt="50196"/>
          </a:blip>
          <a:srcRect/>
          <a:stretch>
            <a:fillRect/>
          </a:stretch>
        </p:blipFill>
        <p:spPr>
          <a:xfrm>
            <a:off x="-2641603" y="-2997196"/>
            <a:ext cx="8407400" cy="8407394"/>
          </a:xfrm>
          <a:prstGeom prst="rect">
            <a:avLst/>
          </a:prstGeom>
        </p:spPr>
      </p:pic>
      <p:pic>
        <p:nvPicPr>
          <p:cNvPr id="9203" name="image 203"/>
          <p:cNvPicPr>
            <a:picLocks noChangeAspect="1"/>
          </p:cNvPicPr>
          <p:nvPr/>
        </p:nvPicPr>
        <p:blipFill>
          <a:blip r:embed="rId5">
            <a:alphaModFix amt="20000"/>
          </a:blip>
          <a:srcRect/>
          <a:stretch>
            <a:fillRect/>
          </a:stretch>
        </p:blipFill>
        <p:spPr>
          <a:xfrm>
            <a:off x="21462995" y="11010896"/>
            <a:ext cx="4711702" cy="4711701"/>
          </a:xfrm>
          <a:prstGeom prst="rect">
            <a:avLst/>
          </a:prstGeom>
        </p:spPr>
      </p:pic>
      <p:pic>
        <p:nvPicPr>
          <p:cNvPr id="9204" name="image 204"/>
          <p:cNvPicPr>
            <a:picLocks noChangeAspect="1"/>
          </p:cNvPicPr>
          <p:nvPr/>
        </p:nvPicPr>
        <p:blipFill>
          <a:blip r:embed="rId6"/>
          <a:srcRect/>
          <a:stretch>
            <a:fillRect/>
          </a:stretch>
        </p:blipFill>
        <p:spPr>
          <a:xfrm>
            <a:off x="1333498" y="1244598"/>
            <a:ext cx="21717001" cy="11239500"/>
          </a:xfrm>
          <a:prstGeom prst="rect">
            <a:avLst/>
          </a:prstGeom>
        </p:spPr>
      </p:pic>
      <p:pic>
        <p:nvPicPr>
          <p:cNvPr id="9205" name="image 205"/>
          <p:cNvPicPr>
            <a:picLocks noChangeAspect="1"/>
          </p:cNvPicPr>
          <p:nvPr/>
        </p:nvPicPr>
        <p:blipFill>
          <a:blip r:embed="rId7"/>
          <a:srcRect/>
          <a:stretch>
            <a:fillRect/>
          </a:stretch>
        </p:blipFill>
        <p:spPr>
          <a:xfrm>
            <a:off x="10363196" y="3035298"/>
            <a:ext cx="12702" cy="7912098"/>
          </a:xfrm>
          <a:prstGeom prst="rect">
            <a:avLst/>
          </a:prstGeom>
        </p:spPr>
      </p:pic>
      <p:sp>
        <p:nvSpPr>
          <p:cNvPr id="206" name="Object 206"/>
          <p:cNvSpPr txBox="1"/>
          <p:nvPr/>
        </p:nvSpPr>
        <p:spPr>
          <a:xfrm>
            <a:off x="3446138" y="5033704"/>
            <a:ext cx="5439880" cy="1982760"/>
          </a:xfrm>
          <a:prstGeom prst="rect">
            <a:avLst/>
          </a:prstGeom>
        </p:spPr>
        <p:txBody>
          <a:bodyPr vert="horz" lIns="0" tIns="0" rIns="0" bIns="0" rtlCol="0" anchor="t" anchorCtr="0">
            <a:noAutofit/>
          </a:bodyPr>
          <a:lstStyle/>
          <a:p>
            <a:pPr algn="ctr">
              <a:lnSpc>
                <a:spcPct val="100000"/>
              </a:lnSpc>
            </a:pPr>
            <a:r>
              <a:rPr lang="zh-CN" sz="13000" b="0" i="0" spc="1170" dirty="0">
                <a:solidFill>
                  <a:srgbClr val="1148CA"/>
                </a:solidFill>
                <a:latin typeface="OPPOSans-H"/>
                <a:ea typeface="OPPOSans-H"/>
              </a:rPr>
              <a:t>目录</a:t>
            </a:r>
            <a:endParaRPr lang="zh-CN" altLang="en-US"/>
          </a:p>
        </p:txBody>
      </p:sp>
      <p:sp>
        <p:nvSpPr>
          <p:cNvPr id="207" name="Object 207"/>
          <p:cNvSpPr txBox="1"/>
          <p:nvPr/>
        </p:nvSpPr>
        <p:spPr>
          <a:xfrm>
            <a:off x="3522338" y="6763815"/>
            <a:ext cx="5287360" cy="1359970"/>
          </a:xfrm>
          <a:prstGeom prst="rect">
            <a:avLst/>
          </a:prstGeom>
        </p:spPr>
        <p:txBody>
          <a:bodyPr vert="horz" lIns="0" tIns="0" rIns="0" bIns="0" rtlCol="0" anchor="t" anchorCtr="0">
            <a:noAutofit/>
          </a:bodyPr>
          <a:lstStyle/>
          <a:p>
            <a:pPr algn="ctr">
              <a:lnSpc>
                <a:spcPct val="148333"/>
              </a:lnSpc>
            </a:pPr>
            <a:r>
              <a:rPr lang="zh-CN" sz="6000" b="0" i="0" spc="-60" dirty="0">
                <a:solidFill>
                  <a:srgbClr val="1148CA"/>
                </a:solidFill>
                <a:latin typeface="OPPOSans-R"/>
                <a:ea typeface="OPPOSans-R"/>
              </a:rPr>
              <a:t> </a:t>
            </a:r>
            <a:r>
              <a:rPr lang="zh-CN" altLang="en-US" sz="6000" b="0" i="0" spc="-60" dirty="0">
                <a:solidFill>
                  <a:srgbClr val="1148CA"/>
                </a:solidFill>
                <a:latin typeface="OPPOSans-R"/>
                <a:ea typeface="OPPOSans-R"/>
              </a:rPr>
              <a:t>复习</a:t>
            </a:r>
            <a:r>
              <a:rPr lang="zh-CN" sz="6000" b="0" i="0" spc="-60" dirty="0">
                <a:solidFill>
                  <a:srgbClr val="1148CA"/>
                </a:solidFill>
                <a:latin typeface="OPPOSans-R"/>
                <a:ea typeface="OPPOSans-R"/>
              </a:rPr>
              <a:t>要点</a:t>
            </a:r>
            <a:endParaRPr lang="zh-CN" altLang="en-US" dirty="0"/>
          </a:p>
        </p:txBody>
      </p:sp>
      <p:grpSp>
        <p:nvGrpSpPr>
          <p:cNvPr id="208" name="组合 208"/>
          <p:cNvGrpSpPr/>
          <p:nvPr/>
        </p:nvGrpSpPr>
        <p:grpSpPr>
          <a:xfrm>
            <a:off x="12480565" y="2915981"/>
            <a:ext cx="8032140" cy="1468435"/>
            <a:chOff x="12480565" y="2915981"/>
            <a:chExt cx="8032140" cy="1468435"/>
          </a:xfrm>
        </p:grpSpPr>
        <p:pic>
          <p:nvPicPr>
            <p:cNvPr id="9209" name="image 209"/>
            <p:cNvPicPr>
              <a:picLocks noChangeAspect="1"/>
            </p:cNvPicPr>
            <p:nvPr/>
          </p:nvPicPr>
          <p:blipFill>
            <a:blip r:embed="rId8"/>
            <a:srcRect/>
            <a:stretch>
              <a:fillRect/>
            </a:stretch>
          </p:blipFill>
          <p:spPr>
            <a:xfrm>
              <a:off x="12546446" y="2915981"/>
              <a:ext cx="1468436" cy="1468435"/>
            </a:xfrm>
            <a:prstGeom prst="rect">
              <a:avLst/>
            </a:prstGeom>
          </p:spPr>
        </p:pic>
        <p:sp>
          <p:nvSpPr>
            <p:cNvPr id="2010" name="Object 2010"/>
            <p:cNvSpPr txBox="1"/>
            <p:nvPr/>
          </p:nvSpPr>
          <p:spPr>
            <a:xfrm>
              <a:off x="14480205" y="3020710"/>
              <a:ext cx="6037250" cy="864280"/>
            </a:xfrm>
            <a:prstGeom prst="rect">
              <a:avLst/>
            </a:prstGeom>
          </p:spPr>
          <p:txBody>
            <a:bodyPr vert="horz" lIns="0" tIns="0" rIns="0" bIns="0" rtlCol="0" anchor="t" anchorCtr="0">
              <a:noAutofit/>
            </a:bodyPr>
            <a:lstStyle/>
            <a:p>
              <a:pPr algn="l">
                <a:lnSpc>
                  <a:spcPct val="100000"/>
                </a:lnSpc>
              </a:pPr>
              <a:r>
                <a:rPr lang="zh-CN" sz="5600" b="0" i="0" spc="56" dirty="0">
                  <a:solidFill>
                    <a:srgbClr val="333333"/>
                  </a:solidFill>
                  <a:latin typeface="OPPOSans-H"/>
                  <a:ea typeface="OPPOSans-H"/>
                </a:rPr>
                <a:t>课程</a:t>
              </a:r>
              <a:r>
                <a:rPr lang="zh-CN" altLang="en-US" sz="5600" b="0" i="0" spc="56" dirty="0">
                  <a:solidFill>
                    <a:srgbClr val="333333"/>
                  </a:solidFill>
                  <a:latin typeface="OPPOSans-H"/>
                  <a:ea typeface="OPPOSans-H"/>
                </a:rPr>
                <a:t>考核说明</a:t>
              </a:r>
              <a:endParaRPr lang="zh-CN" altLang="en-US" dirty="0"/>
            </a:p>
          </p:txBody>
        </p:sp>
        <p:sp>
          <p:nvSpPr>
            <p:cNvPr id="2012" name="Object 2012"/>
            <p:cNvSpPr txBox="1"/>
            <p:nvPr/>
          </p:nvSpPr>
          <p:spPr>
            <a:xfrm>
              <a:off x="12480565" y="3236384"/>
              <a:ext cx="1601460" cy="864280"/>
            </a:xfrm>
            <a:prstGeom prst="rect">
              <a:avLst/>
            </a:prstGeom>
          </p:spPr>
          <p:txBody>
            <a:bodyPr vert="horz" lIns="0" tIns="0" rIns="0" bIns="0" rtlCol="0" anchor="t" anchorCtr="0">
              <a:noAutofit/>
            </a:bodyPr>
            <a:lstStyle/>
            <a:p>
              <a:pPr algn="ctr">
                <a:lnSpc>
                  <a:spcPct val="100000"/>
                </a:lnSpc>
              </a:pPr>
              <a:r>
                <a:rPr lang="zh-CN" sz="5600" b="0" i="0" spc="-56" dirty="0">
                  <a:solidFill>
                    <a:srgbClr val="FFFFFF"/>
                  </a:solidFill>
                  <a:latin typeface="OPPOSans-M"/>
                  <a:ea typeface="OPPOSans-M"/>
                </a:rPr>
                <a:t>01</a:t>
              </a:r>
              <a:endParaRPr lang="zh-CN" altLang="en-US"/>
            </a:p>
          </p:txBody>
        </p:sp>
      </p:grpSp>
      <p:grpSp>
        <p:nvGrpSpPr>
          <p:cNvPr id="2013" name="组合 2013"/>
          <p:cNvGrpSpPr/>
          <p:nvPr/>
        </p:nvGrpSpPr>
        <p:grpSpPr>
          <a:xfrm>
            <a:off x="12480565" y="5008304"/>
            <a:ext cx="8032140" cy="1468437"/>
            <a:chOff x="12480565" y="5008304"/>
            <a:chExt cx="8032140" cy="1468437"/>
          </a:xfrm>
        </p:grpSpPr>
        <p:pic>
          <p:nvPicPr>
            <p:cNvPr id="92014" name="image 2014"/>
            <p:cNvPicPr>
              <a:picLocks noChangeAspect="1"/>
            </p:cNvPicPr>
            <p:nvPr/>
          </p:nvPicPr>
          <p:blipFill>
            <a:blip r:embed="rId9"/>
            <a:srcRect/>
            <a:stretch>
              <a:fillRect/>
            </a:stretch>
          </p:blipFill>
          <p:spPr>
            <a:xfrm>
              <a:off x="12546446" y="5008304"/>
              <a:ext cx="1468436" cy="1468437"/>
            </a:xfrm>
            <a:prstGeom prst="rect">
              <a:avLst/>
            </a:prstGeom>
          </p:spPr>
        </p:pic>
        <p:sp>
          <p:nvSpPr>
            <p:cNvPr id="2015" name="Object 2015"/>
            <p:cNvSpPr txBox="1"/>
            <p:nvPr/>
          </p:nvSpPr>
          <p:spPr>
            <a:xfrm>
              <a:off x="14480205" y="5119740"/>
              <a:ext cx="6037250" cy="864280"/>
            </a:xfrm>
            <a:prstGeom prst="rect">
              <a:avLst/>
            </a:prstGeom>
          </p:spPr>
          <p:txBody>
            <a:bodyPr vert="horz" lIns="0" tIns="0" rIns="0" bIns="0" rtlCol="0" anchor="t" anchorCtr="0">
              <a:noAutofit/>
            </a:bodyPr>
            <a:lstStyle/>
            <a:p>
              <a:pPr algn="l">
                <a:lnSpc>
                  <a:spcPct val="100000"/>
                </a:lnSpc>
              </a:pPr>
              <a:r>
                <a:rPr lang="zh-CN" altLang="en-US" sz="5600" spc="56" dirty="0">
                  <a:solidFill>
                    <a:srgbClr val="333333"/>
                  </a:solidFill>
                  <a:latin typeface="OPPOSans-H"/>
                  <a:ea typeface="OPPOSans-H"/>
                </a:rPr>
                <a:t>课程内容辅导</a:t>
              </a:r>
              <a:endParaRPr lang="zh-CN" altLang="en-US" dirty="0"/>
            </a:p>
          </p:txBody>
        </p:sp>
        <p:sp>
          <p:nvSpPr>
            <p:cNvPr id="2017" name="Object 2017"/>
            <p:cNvSpPr txBox="1"/>
            <p:nvPr/>
          </p:nvSpPr>
          <p:spPr>
            <a:xfrm>
              <a:off x="12480565" y="5319184"/>
              <a:ext cx="1601460" cy="864280"/>
            </a:xfrm>
            <a:prstGeom prst="rect">
              <a:avLst/>
            </a:prstGeom>
          </p:spPr>
          <p:txBody>
            <a:bodyPr vert="horz" lIns="0" tIns="0" rIns="0" bIns="0" rtlCol="0" anchor="t" anchorCtr="0">
              <a:noAutofit/>
            </a:bodyPr>
            <a:lstStyle/>
            <a:p>
              <a:pPr algn="ctr">
                <a:lnSpc>
                  <a:spcPct val="100000"/>
                </a:lnSpc>
              </a:pPr>
              <a:r>
                <a:rPr lang="zh-CN" sz="5600" b="0" i="0" spc="-56" dirty="0">
                  <a:solidFill>
                    <a:srgbClr val="FFFFFF"/>
                  </a:solidFill>
                  <a:latin typeface="OPPOSans-M"/>
                  <a:ea typeface="OPPOSans-M"/>
                </a:rPr>
                <a:t>02</a:t>
              </a:r>
              <a:endParaRPr lang="zh-CN" altLang="en-US"/>
            </a:p>
          </p:txBody>
        </p:sp>
      </p:grpSp>
      <p:grpSp>
        <p:nvGrpSpPr>
          <p:cNvPr id="2018" name="组合 2018"/>
          <p:cNvGrpSpPr/>
          <p:nvPr/>
        </p:nvGrpSpPr>
        <p:grpSpPr>
          <a:xfrm>
            <a:off x="12480565" y="7104202"/>
            <a:ext cx="8032140" cy="1468437"/>
            <a:chOff x="12480565" y="7104202"/>
            <a:chExt cx="8032140" cy="1468437"/>
          </a:xfrm>
        </p:grpSpPr>
        <p:pic>
          <p:nvPicPr>
            <p:cNvPr id="92019" name="image 2019"/>
            <p:cNvPicPr>
              <a:picLocks noChangeAspect="1"/>
            </p:cNvPicPr>
            <p:nvPr/>
          </p:nvPicPr>
          <p:blipFill>
            <a:blip r:embed="rId10"/>
            <a:srcRect/>
            <a:stretch>
              <a:fillRect/>
            </a:stretch>
          </p:blipFill>
          <p:spPr>
            <a:xfrm>
              <a:off x="12546446" y="7104202"/>
              <a:ext cx="1468436" cy="1468437"/>
            </a:xfrm>
            <a:prstGeom prst="rect">
              <a:avLst/>
            </a:prstGeom>
          </p:spPr>
        </p:pic>
        <p:sp>
          <p:nvSpPr>
            <p:cNvPr id="2020" name="Object 2020"/>
            <p:cNvSpPr txBox="1"/>
            <p:nvPr/>
          </p:nvSpPr>
          <p:spPr>
            <a:xfrm>
              <a:off x="14480205" y="7404438"/>
              <a:ext cx="6037250" cy="864280"/>
            </a:xfrm>
            <a:prstGeom prst="rect">
              <a:avLst/>
            </a:prstGeom>
          </p:spPr>
          <p:txBody>
            <a:bodyPr vert="horz" lIns="0" tIns="0" rIns="0" bIns="0" rtlCol="0" anchor="t" anchorCtr="0">
              <a:noAutofit/>
            </a:bodyPr>
            <a:lstStyle/>
            <a:p>
              <a:pPr algn="l">
                <a:lnSpc>
                  <a:spcPct val="100000"/>
                </a:lnSpc>
              </a:pPr>
              <a:r>
                <a:rPr lang="zh-CN" sz="5600" b="0" i="0" spc="56" dirty="0">
                  <a:solidFill>
                    <a:srgbClr val="333333"/>
                  </a:solidFill>
                  <a:latin typeface="OPPOSans-H"/>
                  <a:ea typeface="OPPOSans-H"/>
                </a:rPr>
                <a:t>形考任务代练</a:t>
              </a:r>
              <a:endParaRPr lang="zh-CN" altLang="en-US" dirty="0"/>
            </a:p>
          </p:txBody>
        </p:sp>
        <p:sp>
          <p:nvSpPr>
            <p:cNvPr id="2022" name="Object 2022"/>
            <p:cNvSpPr txBox="1"/>
            <p:nvPr/>
          </p:nvSpPr>
          <p:spPr>
            <a:xfrm>
              <a:off x="12480565" y="7452784"/>
              <a:ext cx="1601460" cy="864280"/>
            </a:xfrm>
            <a:prstGeom prst="rect">
              <a:avLst/>
            </a:prstGeom>
          </p:spPr>
          <p:txBody>
            <a:bodyPr vert="horz" lIns="0" tIns="0" rIns="0" bIns="0" rtlCol="0" anchor="t" anchorCtr="0">
              <a:noAutofit/>
            </a:bodyPr>
            <a:lstStyle/>
            <a:p>
              <a:pPr algn="ctr">
                <a:lnSpc>
                  <a:spcPct val="100000"/>
                </a:lnSpc>
              </a:pPr>
              <a:r>
                <a:rPr lang="zh-CN" sz="5600" b="0" i="0" spc="-56" dirty="0">
                  <a:solidFill>
                    <a:srgbClr val="FFFFFF"/>
                  </a:solidFill>
                  <a:latin typeface="OPPOSans-M"/>
                  <a:ea typeface="OPPOSans-M"/>
                </a:rPr>
                <a:t>03</a:t>
              </a:r>
              <a:endParaRPr lang="zh-CN" altLang="en-US"/>
            </a:p>
          </p:txBody>
        </p:sp>
      </p:grpSp>
      <p:grpSp>
        <p:nvGrpSpPr>
          <p:cNvPr id="2023" name="组合 2023"/>
          <p:cNvGrpSpPr/>
          <p:nvPr/>
        </p:nvGrpSpPr>
        <p:grpSpPr>
          <a:xfrm>
            <a:off x="12480565" y="9195733"/>
            <a:ext cx="8032140" cy="1815163"/>
            <a:chOff x="12480565" y="9195733"/>
            <a:chExt cx="8032140" cy="1815163"/>
          </a:xfrm>
        </p:grpSpPr>
        <p:pic>
          <p:nvPicPr>
            <p:cNvPr id="92024" name="image 2024"/>
            <p:cNvPicPr>
              <a:picLocks noChangeAspect="1"/>
            </p:cNvPicPr>
            <p:nvPr/>
          </p:nvPicPr>
          <p:blipFill>
            <a:blip r:embed="rId11"/>
            <a:srcRect/>
            <a:stretch>
              <a:fillRect/>
            </a:stretch>
          </p:blipFill>
          <p:spPr>
            <a:xfrm>
              <a:off x="12546446" y="9195733"/>
              <a:ext cx="1468436" cy="1468437"/>
            </a:xfrm>
            <a:prstGeom prst="rect">
              <a:avLst/>
            </a:prstGeom>
          </p:spPr>
        </p:pic>
        <p:sp>
          <p:nvSpPr>
            <p:cNvPr id="2025" name="Object 2025"/>
            <p:cNvSpPr txBox="1"/>
            <p:nvPr/>
          </p:nvSpPr>
          <p:spPr>
            <a:xfrm>
              <a:off x="14480205" y="9510184"/>
              <a:ext cx="6037250" cy="864280"/>
            </a:xfrm>
            <a:prstGeom prst="rect">
              <a:avLst/>
            </a:prstGeom>
          </p:spPr>
          <p:txBody>
            <a:bodyPr vert="horz" lIns="0" tIns="0" rIns="0" bIns="0" rtlCol="0" anchor="t" anchorCtr="0">
              <a:noAutofit/>
            </a:bodyPr>
            <a:lstStyle/>
            <a:p>
              <a:pPr algn="l">
                <a:lnSpc>
                  <a:spcPct val="100000"/>
                </a:lnSpc>
              </a:pPr>
              <a:r>
                <a:rPr lang="zh-CN" sz="5600" b="0" i="0" spc="56" dirty="0">
                  <a:solidFill>
                    <a:srgbClr val="333333"/>
                  </a:solidFill>
                  <a:latin typeface="OPPOSans-H"/>
                  <a:ea typeface="OPPOSans-H"/>
                </a:rPr>
                <a:t>信息素养提升</a:t>
              </a:r>
              <a:endParaRPr lang="zh-CN" altLang="en-US" dirty="0"/>
            </a:p>
          </p:txBody>
        </p:sp>
        <p:sp>
          <p:nvSpPr>
            <p:cNvPr id="2027" name="Object 2027"/>
            <p:cNvSpPr txBox="1"/>
            <p:nvPr/>
          </p:nvSpPr>
          <p:spPr>
            <a:xfrm>
              <a:off x="12480565" y="9510184"/>
              <a:ext cx="1601460" cy="864280"/>
            </a:xfrm>
            <a:prstGeom prst="rect">
              <a:avLst/>
            </a:prstGeom>
          </p:spPr>
          <p:txBody>
            <a:bodyPr vert="horz" lIns="0" tIns="0" rIns="0" bIns="0" rtlCol="0" anchor="t" anchorCtr="0">
              <a:noAutofit/>
            </a:bodyPr>
            <a:lstStyle/>
            <a:p>
              <a:pPr algn="ctr">
                <a:lnSpc>
                  <a:spcPct val="100000"/>
                </a:lnSpc>
              </a:pPr>
              <a:r>
                <a:rPr lang="zh-CN" sz="5600" b="0" i="0" spc="-56" dirty="0">
                  <a:solidFill>
                    <a:srgbClr val="FFFFFF"/>
                  </a:solidFill>
                  <a:latin typeface="OPPOSans-M"/>
                  <a:ea typeface="OPPOSans-M"/>
                </a:rPr>
                <a:t>04</a:t>
              </a:r>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861" y="1351722"/>
            <a:ext cx="23708139" cy="11264622"/>
          </a:xfrm>
          <a:prstGeom prst="rect">
            <a:avLst/>
          </a:prstGeom>
        </p:spPr>
        <p:txBody>
          <a:bodyPr wrap="square">
            <a:spAutoFit/>
          </a:bodyPr>
          <a:lstStyle/>
          <a:p>
            <a:r>
              <a:rPr lang="zh-CN" altLang="en-US" sz="4800" b="1" dirty="0"/>
              <a:t>一开始输入的关键词尽量少，然后根据搜索结果，查看是否有自己需要的内容。再调整关键词，再看搜索结果，如此循环往复。</a:t>
            </a:r>
            <a:endParaRPr lang="zh-CN" altLang="en-US" sz="4800" dirty="0"/>
          </a:p>
          <a:p>
            <a:r>
              <a:rPr lang="zh-CN" altLang="en-US" sz="4800" dirty="0"/>
              <a:t>最后，当你的搜索词越全面，词组越长，理论上来讲，获得的信息越精准。</a:t>
            </a:r>
          </a:p>
          <a:p>
            <a:r>
              <a:rPr lang="zh-CN" altLang="en-US" sz="9600" b="1" dirty="0">
                <a:solidFill>
                  <a:srgbClr val="C00000"/>
                </a:solidFill>
              </a:rPr>
              <a:t>比如，</a:t>
            </a:r>
            <a:r>
              <a:rPr lang="zh-CN" altLang="en-US" sz="6000" dirty="0">
                <a:solidFill>
                  <a:srgbClr val="C00000"/>
                </a:solidFill>
              </a:rPr>
              <a:t>我们要解决一个“电脑黑屏”的问题？</a:t>
            </a:r>
            <a:endParaRPr lang="zh-CN" altLang="en-US" sz="4800" dirty="0">
              <a:solidFill>
                <a:srgbClr val="C00000"/>
              </a:solidFill>
            </a:endParaRPr>
          </a:p>
          <a:p>
            <a:r>
              <a:rPr lang="zh-CN" altLang="en-US" sz="5400" dirty="0"/>
              <a:t>起先可以输入：电脑黑屏，这时候，展示结果里有关于各种电脑黑屏的信息；</a:t>
            </a:r>
          </a:p>
          <a:p>
            <a:r>
              <a:rPr lang="zh-CN" altLang="en-US" sz="5400" dirty="0"/>
              <a:t>接下去我们可以调整成：电脑屏幕闪了</a:t>
            </a:r>
            <a:r>
              <a:rPr lang="en-US" altLang="zh-CN" sz="5400" dirty="0"/>
              <a:t>3</a:t>
            </a:r>
            <a:r>
              <a:rPr lang="zh-CN" altLang="en-US" sz="5400" dirty="0"/>
              <a:t>次黑屏，又有一些结果供你选择；</a:t>
            </a:r>
          </a:p>
          <a:p>
            <a:r>
              <a:rPr lang="zh-CN" altLang="en-US" sz="5400" dirty="0"/>
              <a:t>再能完善成：电脑屏幕闪了</a:t>
            </a:r>
            <a:r>
              <a:rPr lang="en-US" altLang="zh-CN" sz="5400" dirty="0"/>
              <a:t>3</a:t>
            </a:r>
            <a:r>
              <a:rPr lang="zh-CN" altLang="en-US" sz="5400" dirty="0"/>
              <a:t>次，出现一串数字后黑屏；</a:t>
            </a:r>
          </a:p>
          <a:p>
            <a:r>
              <a:rPr lang="zh-CN" altLang="en-US" sz="5400" dirty="0"/>
              <a:t>最后变成：电脑屏幕闪了</a:t>
            </a:r>
            <a:r>
              <a:rPr lang="en-US" altLang="zh-CN" sz="5400" dirty="0"/>
              <a:t>3</a:t>
            </a:r>
            <a:r>
              <a:rPr lang="zh-CN" altLang="en-US" sz="5400" dirty="0"/>
              <a:t>次，出现</a:t>
            </a:r>
            <a:r>
              <a:rPr lang="en-US" altLang="zh-CN" sz="5400" dirty="0"/>
              <a:t>58946131</a:t>
            </a:r>
            <a:r>
              <a:rPr lang="zh-CN" altLang="en-US" sz="5400" dirty="0"/>
              <a:t>数字后黑屏。</a:t>
            </a:r>
          </a:p>
          <a:p>
            <a:r>
              <a:rPr lang="zh-CN" altLang="en-US" sz="5400" dirty="0"/>
              <a:t>最后输入的内容，得到的结果一定包含了实际可行的解决方案。但往往人是懒惰的，不到最后一刻，是不愿意多打几个字</a:t>
            </a:r>
            <a:r>
              <a:rPr lang="en-US" altLang="zh-CN" sz="5400" dirty="0"/>
              <a:t>……</a:t>
            </a:r>
          </a:p>
          <a:p>
            <a:r>
              <a:rPr lang="zh-CN" altLang="en-US" sz="5400" dirty="0"/>
              <a:t>同样是信息搜索技能，我们能看到，换位思考比持续逼近更为高效。</a:t>
            </a:r>
          </a:p>
          <a:p>
            <a:r>
              <a:rPr lang="zh-CN" altLang="en-US" sz="5400" dirty="0"/>
              <a:t>当然，无论你学会哪一种，相比其他人而言，都能大大优化日常使用互联网的效率</a:t>
            </a:r>
            <a:r>
              <a:rPr lang="zh-CN" altLang="en-US" sz="48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组合 701"/>
          <p:cNvGrpSpPr/>
          <p:nvPr/>
        </p:nvGrpSpPr>
        <p:grpSpPr>
          <a:xfrm>
            <a:off x="18249900" y="-25400"/>
            <a:ext cx="6248400" cy="13754100"/>
            <a:chOff x="18249900" y="-25400"/>
            <a:chExt cx="6248400" cy="13754100"/>
          </a:xfrm>
        </p:grpSpPr>
        <p:pic>
          <p:nvPicPr>
            <p:cNvPr id="9702" name="image 702"/>
            <p:cNvPicPr>
              <a:picLocks noChangeAspect="1"/>
            </p:cNvPicPr>
            <p:nvPr/>
          </p:nvPicPr>
          <p:blipFill>
            <a:blip r:embed="rId3"/>
            <a:srcRect/>
            <a:stretch>
              <a:fillRect/>
            </a:stretch>
          </p:blipFill>
          <p:spPr>
            <a:xfrm>
              <a:off x="18249900" y="-25400"/>
              <a:ext cx="6146800" cy="13754100"/>
            </a:xfrm>
            <a:prstGeom prst="rect">
              <a:avLst/>
            </a:prstGeom>
          </p:spPr>
        </p:pic>
        <p:pic>
          <p:nvPicPr>
            <p:cNvPr id="9703" name="image 703"/>
            <p:cNvPicPr>
              <a:picLocks noChangeAspect="1"/>
            </p:cNvPicPr>
            <p:nvPr/>
          </p:nvPicPr>
          <p:blipFill>
            <a:blip r:embed="rId4">
              <a:alphaModFix amt="30196"/>
            </a:blip>
            <a:srcRect/>
            <a:stretch>
              <a:fillRect/>
            </a:stretch>
          </p:blipFill>
          <p:spPr>
            <a:xfrm>
              <a:off x="19519896" y="1028698"/>
              <a:ext cx="888996" cy="888998"/>
            </a:xfrm>
            <a:prstGeom prst="rect">
              <a:avLst/>
            </a:prstGeom>
          </p:spPr>
        </p:pic>
        <p:pic>
          <p:nvPicPr>
            <p:cNvPr id="9704" name="image 704"/>
            <p:cNvPicPr>
              <a:picLocks noChangeAspect="1"/>
            </p:cNvPicPr>
            <p:nvPr/>
          </p:nvPicPr>
          <p:blipFill>
            <a:blip r:embed="rId5"/>
            <a:srcRect/>
            <a:stretch>
              <a:fillRect/>
            </a:stretch>
          </p:blipFill>
          <p:spPr>
            <a:xfrm>
              <a:off x="24206200" y="10020300"/>
              <a:ext cx="292100" cy="292100"/>
            </a:xfrm>
            <a:prstGeom prst="rect">
              <a:avLst/>
            </a:prstGeom>
          </p:spPr>
        </p:pic>
        <p:pic>
          <p:nvPicPr>
            <p:cNvPr id="9705" name="image 705"/>
            <p:cNvPicPr>
              <a:picLocks noChangeAspect="1"/>
            </p:cNvPicPr>
            <p:nvPr/>
          </p:nvPicPr>
          <p:blipFill>
            <a:blip r:embed="rId6">
              <a:alphaModFix amt="50196"/>
            </a:blip>
            <a:srcRect/>
            <a:stretch>
              <a:fillRect/>
            </a:stretch>
          </p:blipFill>
          <p:spPr>
            <a:xfrm>
              <a:off x="22174200" y="2108200"/>
              <a:ext cx="1320800" cy="850900"/>
            </a:xfrm>
            <a:prstGeom prst="rect">
              <a:avLst/>
            </a:prstGeom>
          </p:spPr>
        </p:pic>
      </p:grpSp>
      <p:pic>
        <p:nvPicPr>
          <p:cNvPr id="9706" name="image 706"/>
          <p:cNvPicPr>
            <a:picLocks noChangeAspect="1"/>
          </p:cNvPicPr>
          <p:nvPr/>
        </p:nvPicPr>
        <p:blipFill>
          <a:blip r:embed="rId7"/>
          <a:srcRect/>
          <a:stretch>
            <a:fillRect/>
          </a:stretch>
        </p:blipFill>
        <p:spPr>
          <a:xfrm>
            <a:off x="1269996" y="1028695"/>
            <a:ext cx="1065966" cy="1061862"/>
          </a:xfrm>
          <a:prstGeom prst="rect">
            <a:avLst/>
          </a:prstGeom>
        </p:spPr>
      </p:pic>
      <p:pic>
        <p:nvPicPr>
          <p:cNvPr id="9707" name="image 707"/>
          <p:cNvPicPr>
            <a:picLocks noChangeAspect="1"/>
          </p:cNvPicPr>
          <p:nvPr/>
        </p:nvPicPr>
        <p:blipFill>
          <a:blip r:embed="rId8"/>
          <a:srcRect/>
          <a:stretch>
            <a:fillRect/>
          </a:stretch>
        </p:blipFill>
        <p:spPr>
          <a:xfrm>
            <a:off x="1997794" y="1593337"/>
            <a:ext cx="504106" cy="502158"/>
          </a:xfrm>
          <a:prstGeom prst="rect">
            <a:avLst/>
          </a:prstGeom>
        </p:spPr>
      </p:pic>
      <p:sp>
        <p:nvSpPr>
          <p:cNvPr id="708" name="Object 708"/>
          <p:cNvSpPr txBox="1"/>
          <p:nvPr/>
        </p:nvSpPr>
        <p:spPr>
          <a:xfrm>
            <a:off x="2736453" y="1858735"/>
            <a:ext cx="5712013" cy="482980"/>
          </a:xfrm>
          <a:prstGeom prst="rect">
            <a:avLst/>
          </a:prstGeom>
        </p:spPr>
        <p:txBody>
          <a:bodyPr vert="horz" lIns="0" tIns="0" rIns="0" bIns="0" rtlCol="0" anchor="t" anchorCtr="0">
            <a:noAutofit/>
          </a:bodyPr>
          <a:lstStyle/>
          <a:p>
            <a:pPr algn="l">
              <a:lnSpc>
                <a:spcPct val="100000"/>
              </a:lnSpc>
            </a:pPr>
            <a:endParaRPr lang="zh-CN" altLang="en-US" dirty="0"/>
          </a:p>
        </p:txBody>
      </p:sp>
      <p:sp>
        <p:nvSpPr>
          <p:cNvPr id="709" name="Object 709"/>
          <p:cNvSpPr txBox="1"/>
          <p:nvPr/>
        </p:nvSpPr>
        <p:spPr>
          <a:xfrm>
            <a:off x="2711444" y="1093840"/>
            <a:ext cx="5723730" cy="1067640"/>
          </a:xfrm>
          <a:prstGeom prst="rect">
            <a:avLst/>
          </a:prstGeom>
        </p:spPr>
        <p:txBody>
          <a:bodyPr vert="horz" lIns="0" tIns="0" rIns="0" bIns="0" rtlCol="0" anchor="t" anchorCtr="0">
            <a:noAutofit/>
          </a:bodyPr>
          <a:lstStyle/>
          <a:p>
            <a:pPr algn="l">
              <a:lnSpc>
                <a:spcPct val="100000"/>
              </a:lnSpc>
            </a:pPr>
            <a:r>
              <a:rPr lang="zh-CN" altLang="en-US" sz="7000" b="0" i="0" dirty="0">
                <a:solidFill>
                  <a:srgbClr val="1148CA"/>
                </a:solidFill>
                <a:latin typeface="OPPOSans-H"/>
                <a:ea typeface="OPPOSans-H"/>
              </a:rPr>
              <a:t>信息搜索能力</a:t>
            </a:r>
            <a:endParaRPr lang="zh-CN" altLang="en-US" dirty="0"/>
          </a:p>
        </p:txBody>
      </p:sp>
      <p:sp>
        <p:nvSpPr>
          <p:cNvPr id="32" name="矩形 31"/>
          <p:cNvSpPr/>
          <p:nvPr/>
        </p:nvSpPr>
        <p:spPr>
          <a:xfrm>
            <a:off x="858634" y="2959100"/>
            <a:ext cx="15839105" cy="9325630"/>
          </a:xfrm>
          <a:prstGeom prst="rect">
            <a:avLst/>
          </a:prstGeom>
        </p:spPr>
        <p:txBody>
          <a:bodyPr wrap="square">
            <a:spAutoFit/>
          </a:bodyPr>
          <a:lstStyle/>
          <a:p>
            <a:r>
              <a:rPr lang="zh-CN" altLang="en-US" sz="6600" b="1" dirty="0">
                <a:solidFill>
                  <a:srgbClr val="00B050"/>
                </a:solidFill>
              </a:rPr>
              <a:t>高效关键词</a:t>
            </a:r>
            <a:r>
              <a:rPr lang="en-US" altLang="zh-CN" sz="6600" b="1" dirty="0">
                <a:solidFill>
                  <a:srgbClr val="00B050"/>
                </a:solidFill>
              </a:rPr>
              <a:t>=</a:t>
            </a:r>
            <a:r>
              <a:rPr lang="zh-CN" altLang="en-US" sz="6600" b="1" dirty="0">
                <a:solidFill>
                  <a:srgbClr val="FFC000"/>
                </a:solidFill>
              </a:rPr>
              <a:t>换位思考</a:t>
            </a:r>
            <a:r>
              <a:rPr lang="en-US" altLang="zh-CN" sz="6600" b="1" dirty="0">
                <a:solidFill>
                  <a:srgbClr val="00B050"/>
                </a:solidFill>
              </a:rPr>
              <a:t>+</a:t>
            </a:r>
            <a:r>
              <a:rPr lang="zh-CN" altLang="en-US" sz="6600" b="1" dirty="0">
                <a:solidFill>
                  <a:srgbClr val="0070C0"/>
                </a:solidFill>
              </a:rPr>
              <a:t>逐步逼近</a:t>
            </a:r>
            <a:endParaRPr lang="en-US" altLang="zh-CN" sz="6600" b="1" dirty="0">
              <a:solidFill>
                <a:srgbClr val="0070C0"/>
              </a:solidFill>
            </a:endParaRPr>
          </a:p>
          <a:p>
            <a:r>
              <a:rPr lang="en-US" altLang="zh-CN" sz="6000" b="1" dirty="0"/>
              <a:t>1.</a:t>
            </a:r>
            <a:r>
              <a:rPr lang="zh-CN" altLang="en-US" sz="6000" b="1" dirty="0"/>
              <a:t>换位思考</a:t>
            </a:r>
            <a:endParaRPr lang="en-US" altLang="zh-CN" sz="6000" b="1" dirty="0"/>
          </a:p>
          <a:p>
            <a:r>
              <a:rPr lang="zh-CN" altLang="en-US" sz="6000" dirty="0"/>
              <a:t>从搜索引擎的角度思考，用关键词检索，不直接用问句检索。从目标检索内容的角度思考，用更贴切目标搜索内容风格的关键词搜索。</a:t>
            </a:r>
            <a:endParaRPr lang="en-US" altLang="zh-CN" sz="6000" dirty="0"/>
          </a:p>
          <a:p>
            <a:r>
              <a:rPr lang="en-US" altLang="zh-CN" sz="6000" b="1" dirty="0"/>
              <a:t>2.</a:t>
            </a:r>
            <a:r>
              <a:rPr lang="zh-CN" altLang="en-US" sz="6000" b="1" dirty="0"/>
              <a:t>逐步逼近</a:t>
            </a:r>
            <a:endParaRPr lang="en-US" altLang="zh-CN" sz="6000" b="1" dirty="0"/>
          </a:p>
          <a:p>
            <a:r>
              <a:rPr lang="zh-CN" altLang="en-US" sz="6000" dirty="0"/>
              <a:t>一开始的关键词尽量少，从搜索结果中寻找线索，不断调整关键词。整个检索过程就是一个迭代的过程：先检索、再调整、再检索。</a:t>
            </a:r>
          </a:p>
          <a:p>
            <a:endParaRPr lang="en-US" altLang="zh-CN" sz="5400" dirty="0"/>
          </a:p>
        </p:txBody>
      </p:sp>
    </p:spTree>
    <p:extLst>
      <p:ext uri="{BB962C8B-B14F-4D97-AF65-F5344CB8AC3E}">
        <p14:creationId xmlns:p14="http://schemas.microsoft.com/office/powerpoint/2010/main" val="395074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grpSp>
        <p:nvGrpSpPr>
          <p:cNvPr id="305" name="组合 305"/>
          <p:cNvGrpSpPr/>
          <p:nvPr/>
        </p:nvGrpSpPr>
        <p:grpSpPr>
          <a:xfrm>
            <a:off x="7556500" y="4064225"/>
            <a:ext cx="9398000" cy="5153702"/>
            <a:chOff x="7556500" y="4064225"/>
            <a:chExt cx="9398000" cy="5153702"/>
          </a:xfrm>
        </p:grpSpPr>
        <p:sp>
          <p:nvSpPr>
            <p:cNvPr id="306" name="Object 306"/>
            <p:cNvSpPr txBox="1"/>
            <p:nvPr/>
          </p:nvSpPr>
          <p:spPr>
            <a:xfrm>
              <a:off x="9906000" y="4064225"/>
              <a:ext cx="4499340" cy="2135280"/>
            </a:xfrm>
            <a:prstGeom prst="rect">
              <a:avLst/>
            </a:prstGeom>
          </p:spPr>
          <p:txBody>
            <a:bodyPr vert="horz" lIns="0" tIns="0" rIns="0" bIns="0" rtlCol="0" anchor="t" anchorCtr="0">
              <a:noAutofit/>
            </a:bodyPr>
            <a:lstStyle/>
            <a:p>
              <a:pPr algn="ctr">
                <a:lnSpc>
                  <a:spcPct val="100000"/>
                </a:lnSpc>
              </a:pPr>
              <a:r>
                <a:rPr lang="zh-CN" sz="14060" b="0" i="0" spc="-140" dirty="0">
                  <a:solidFill>
                    <a:srgbClr val="1148CA"/>
                  </a:solidFill>
                  <a:latin typeface="OPPOSans-M"/>
                  <a:ea typeface="OPPOSans-M"/>
                </a:rPr>
                <a:t>01</a:t>
              </a:r>
              <a:endParaRPr lang="zh-CN" altLang="en-US"/>
            </a:p>
          </p:txBody>
        </p:sp>
        <p:sp>
          <p:nvSpPr>
            <p:cNvPr id="307" name="Object 307"/>
            <p:cNvSpPr txBox="1"/>
            <p:nvPr/>
          </p:nvSpPr>
          <p:spPr>
            <a:xfrm>
              <a:off x="7556500" y="6936784"/>
              <a:ext cx="9405400" cy="1334550"/>
            </a:xfrm>
            <a:prstGeom prst="rect">
              <a:avLst/>
            </a:prstGeom>
          </p:spPr>
          <p:txBody>
            <a:bodyPr vert="horz" lIns="0" tIns="0" rIns="0" bIns="0" rtlCol="0" anchor="t" anchorCtr="0">
              <a:noAutofit/>
            </a:bodyPr>
            <a:lstStyle/>
            <a:p>
              <a:pPr algn="ctr">
                <a:lnSpc>
                  <a:spcPct val="100000"/>
                </a:lnSpc>
              </a:pPr>
              <a:r>
                <a:rPr lang="zh-CN" sz="8760" b="0" i="0" spc="87" dirty="0">
                  <a:solidFill>
                    <a:srgbClr val="1148CA"/>
                  </a:solidFill>
                  <a:latin typeface="OPPOSans-H"/>
                  <a:ea typeface="OPPOSans-H"/>
                </a:rPr>
                <a:t>课程</a:t>
              </a:r>
              <a:r>
                <a:rPr lang="zh-CN" altLang="en-US" sz="8760" b="0" i="0" spc="87" dirty="0">
                  <a:solidFill>
                    <a:srgbClr val="1148CA"/>
                  </a:solidFill>
                  <a:latin typeface="OPPOSans-H"/>
                  <a:ea typeface="OPPOSans-H"/>
                </a:rPr>
                <a:t>考核</a:t>
              </a:r>
              <a:endParaRPr lang="zh-CN" altLang="en-US" dirty="0"/>
            </a:p>
          </p:txBody>
        </p:sp>
        <p:sp>
          <p:nvSpPr>
            <p:cNvPr id="308" name="Object 308"/>
            <p:cNvSpPr txBox="1"/>
            <p:nvPr/>
          </p:nvSpPr>
          <p:spPr>
            <a:xfrm>
              <a:off x="7562850" y="8214627"/>
              <a:ext cx="9392690" cy="1004090"/>
            </a:xfrm>
            <a:prstGeom prst="rect">
              <a:avLst/>
            </a:prstGeom>
          </p:spPr>
          <p:txBody>
            <a:bodyPr vert="horz" lIns="0" tIns="0" rIns="0" bIns="0" rtlCol="0" anchor="t" anchorCtr="0">
              <a:noAutofit/>
            </a:bodyPr>
            <a:lstStyle/>
            <a:p>
              <a:pPr algn="ctr">
                <a:lnSpc>
                  <a:spcPct val="132500"/>
                </a:lnSpc>
              </a:pPr>
              <a:r>
                <a:rPr lang="zh-CN" sz="5000" b="0" i="0" spc="50" dirty="0">
                  <a:solidFill>
                    <a:srgbClr val="1148CA"/>
                  </a:solidFill>
                  <a:latin typeface="OPPOSans-R"/>
                  <a:ea typeface="OPPOSans-R"/>
                </a:rPr>
                <a:t>关于</a:t>
              </a:r>
              <a:r>
                <a:rPr lang="zh-CN" altLang="en-US" sz="5000" b="0" i="0" spc="50" dirty="0">
                  <a:solidFill>
                    <a:srgbClr val="1148CA"/>
                  </a:solidFill>
                  <a:latin typeface="OPPOSans-R"/>
                  <a:ea typeface="OPPOSans-R"/>
                </a:rPr>
                <a:t>操作</a:t>
              </a:r>
              <a:r>
                <a:rPr lang="zh-CN" sz="5000" b="0" i="0" spc="50" dirty="0">
                  <a:solidFill>
                    <a:srgbClr val="1148CA"/>
                  </a:solidFill>
                  <a:latin typeface="OPPOSans-R"/>
                  <a:ea typeface="OPPOSans-R"/>
                </a:rPr>
                <a:t>系统</a:t>
              </a:r>
              <a:endParaRPr lang="zh-CN" altLang="en-US" dirty="0"/>
            </a:p>
          </p:txBody>
        </p:sp>
        <p:grpSp>
          <p:nvGrpSpPr>
            <p:cNvPr id="309" name="组合 309"/>
            <p:cNvGrpSpPr/>
            <p:nvPr/>
          </p:nvGrpSpPr>
          <p:grpSpPr>
            <a:xfrm>
              <a:off x="11711274" y="6079108"/>
              <a:ext cx="961451" cy="233494"/>
              <a:chOff x="11711274" y="6079108"/>
              <a:chExt cx="961451" cy="233494"/>
            </a:xfrm>
          </p:grpSpPr>
          <p:pic>
            <p:nvPicPr>
              <p:cNvPr id="93010" name="image 3010"/>
              <p:cNvPicPr>
                <a:picLocks noChangeAspect="1"/>
              </p:cNvPicPr>
              <p:nvPr/>
            </p:nvPicPr>
            <p:blipFill>
              <a:blip r:embed="rId7"/>
              <a:srcRect/>
              <a:stretch>
                <a:fillRect/>
              </a:stretch>
            </p:blipFill>
            <p:spPr>
              <a:xfrm>
                <a:off x="11711274" y="6079967"/>
                <a:ext cx="231776" cy="232635"/>
              </a:xfrm>
              <a:prstGeom prst="rect">
                <a:avLst/>
              </a:prstGeom>
            </p:spPr>
          </p:pic>
          <p:pic>
            <p:nvPicPr>
              <p:cNvPr id="93011" name="image 3011"/>
              <p:cNvPicPr>
                <a:picLocks noChangeAspect="1"/>
              </p:cNvPicPr>
              <p:nvPr/>
            </p:nvPicPr>
            <p:blipFill>
              <a:blip r:embed="rId8"/>
              <a:srcRect/>
              <a:stretch>
                <a:fillRect/>
              </a:stretch>
            </p:blipFill>
            <p:spPr>
              <a:xfrm>
                <a:off x="12440944" y="6079967"/>
                <a:ext cx="231781" cy="232635"/>
              </a:xfrm>
              <a:prstGeom prst="rect">
                <a:avLst/>
              </a:prstGeom>
            </p:spPr>
          </p:pic>
          <p:pic>
            <p:nvPicPr>
              <p:cNvPr id="93012" name="image 3012"/>
              <p:cNvPicPr>
                <a:picLocks noChangeAspect="1"/>
              </p:cNvPicPr>
              <p:nvPr/>
            </p:nvPicPr>
            <p:blipFill>
              <a:blip r:embed="rId9"/>
              <a:srcRect/>
              <a:stretch>
                <a:fillRect/>
              </a:stretch>
            </p:blipFill>
            <p:spPr>
              <a:xfrm>
                <a:off x="12076968" y="6079108"/>
                <a:ext cx="231348" cy="232635"/>
              </a:xfrm>
              <a:prstGeom prst="rect">
                <a:avLst/>
              </a:prstGeom>
            </p:spPr>
          </p:pic>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9407" name="image 407"/>
          <p:cNvPicPr>
            <a:picLocks noChangeAspect="1"/>
          </p:cNvPicPr>
          <p:nvPr/>
        </p:nvPicPr>
        <p:blipFill>
          <a:blip r:embed="rId3"/>
          <a:srcRect/>
          <a:stretch>
            <a:fillRect/>
          </a:stretch>
        </p:blipFill>
        <p:spPr>
          <a:xfrm>
            <a:off x="1270001" y="1028697"/>
            <a:ext cx="1065961" cy="1061860"/>
          </a:xfrm>
          <a:prstGeom prst="rect">
            <a:avLst/>
          </a:prstGeom>
        </p:spPr>
      </p:pic>
      <p:pic>
        <p:nvPicPr>
          <p:cNvPr id="9408" name="image 408"/>
          <p:cNvPicPr>
            <a:picLocks noChangeAspect="1"/>
          </p:cNvPicPr>
          <p:nvPr/>
        </p:nvPicPr>
        <p:blipFill>
          <a:blip r:embed="rId4"/>
          <a:srcRect/>
          <a:stretch>
            <a:fillRect/>
          </a:stretch>
        </p:blipFill>
        <p:spPr>
          <a:xfrm>
            <a:off x="1997794" y="1593337"/>
            <a:ext cx="504106" cy="502158"/>
          </a:xfrm>
          <a:prstGeom prst="rect">
            <a:avLst/>
          </a:prstGeom>
        </p:spPr>
      </p:pic>
      <p:sp>
        <p:nvSpPr>
          <p:cNvPr id="409" name="Object 409"/>
          <p:cNvSpPr txBox="1"/>
          <p:nvPr/>
        </p:nvSpPr>
        <p:spPr>
          <a:xfrm>
            <a:off x="5086248" y="2830058"/>
            <a:ext cx="8213779" cy="1817530"/>
          </a:xfrm>
          <a:prstGeom prst="rect">
            <a:avLst/>
          </a:prstGeom>
        </p:spPr>
        <p:txBody>
          <a:bodyPr vert="horz" lIns="0" tIns="0" rIns="0" bIns="0" rtlCol="0" anchor="t" anchorCtr="0">
            <a:noAutofit/>
          </a:bodyPr>
          <a:lstStyle/>
          <a:p>
            <a:pPr algn="l">
              <a:lnSpc>
                <a:spcPct val="100000"/>
              </a:lnSpc>
            </a:pPr>
            <a:r>
              <a:rPr lang="zh-CN" altLang="en-US" sz="8000" b="0" i="0" dirty="0">
                <a:solidFill>
                  <a:srgbClr val="1148CA"/>
                </a:solidFill>
                <a:latin typeface="OPPOSans-H"/>
                <a:ea typeface="OPPOSans-H"/>
              </a:rPr>
              <a:t>怎么考</a:t>
            </a:r>
            <a:r>
              <a:rPr lang="zh-CN" altLang="en-US" sz="6000" b="0" i="0" dirty="0">
                <a:solidFill>
                  <a:srgbClr val="1148CA"/>
                </a:solidFill>
                <a:latin typeface="OPPOSans-H"/>
                <a:ea typeface="OPPOSans-H"/>
              </a:rPr>
              <a:t>这门课程？</a:t>
            </a:r>
            <a:endParaRPr lang="zh-CN" altLang="en-US" dirty="0"/>
          </a:p>
        </p:txBody>
      </p:sp>
      <p:sp>
        <p:nvSpPr>
          <p:cNvPr id="4010" name="Object 4010"/>
          <p:cNvSpPr txBox="1"/>
          <p:nvPr/>
        </p:nvSpPr>
        <p:spPr>
          <a:xfrm>
            <a:off x="2732682" y="1859529"/>
            <a:ext cx="6140518" cy="482980"/>
          </a:xfrm>
          <a:prstGeom prst="rect">
            <a:avLst/>
          </a:prstGeom>
        </p:spPr>
        <p:txBody>
          <a:bodyPr vert="horz" lIns="0" tIns="0" rIns="0" bIns="0" rtlCol="0" anchor="t" anchorCtr="0">
            <a:noAutofit/>
          </a:bodyPr>
          <a:lstStyle/>
          <a:p>
            <a:pPr algn="l">
              <a:lnSpc>
                <a:spcPct val="100000"/>
              </a:lnSpc>
            </a:pPr>
            <a:r>
              <a:rPr lang="zh-CN" sz="3200" b="0" i="0" dirty="0">
                <a:solidFill>
                  <a:srgbClr val="26306D">
                    <a:alpha val="60000"/>
                  </a:srgbClr>
                </a:solidFill>
                <a:latin typeface="OPPOSans-R"/>
                <a:ea typeface="OPPOSans-R"/>
              </a:rPr>
              <a:t>了解课程</a:t>
            </a:r>
            <a:r>
              <a:rPr lang="zh-CN" altLang="en-US" sz="3200" dirty="0">
                <a:solidFill>
                  <a:srgbClr val="26306D">
                    <a:alpha val="60000"/>
                  </a:srgbClr>
                </a:solidFill>
                <a:latin typeface="OPPOSans-R"/>
                <a:ea typeface="OPPOSans-R"/>
              </a:rPr>
              <a:t>考核要求</a:t>
            </a:r>
            <a:endParaRPr lang="zh-CN" altLang="en-US" dirty="0"/>
          </a:p>
        </p:txBody>
      </p:sp>
      <p:sp>
        <p:nvSpPr>
          <p:cNvPr id="4011" name="Object 4011"/>
          <p:cNvSpPr txBox="1"/>
          <p:nvPr/>
        </p:nvSpPr>
        <p:spPr>
          <a:xfrm>
            <a:off x="2728515" y="915900"/>
            <a:ext cx="6144687" cy="1067640"/>
          </a:xfrm>
          <a:prstGeom prst="rect">
            <a:avLst/>
          </a:prstGeom>
        </p:spPr>
        <p:txBody>
          <a:bodyPr vert="horz" lIns="0" tIns="0" rIns="0" bIns="0" rtlCol="0" anchor="t" anchorCtr="0">
            <a:noAutofit/>
          </a:bodyPr>
          <a:lstStyle/>
          <a:p>
            <a:pPr algn="l">
              <a:lnSpc>
                <a:spcPct val="100000"/>
              </a:lnSpc>
            </a:pPr>
            <a:r>
              <a:rPr lang="zh-CN" sz="7000" b="0" i="0" dirty="0">
                <a:solidFill>
                  <a:srgbClr val="1148CA"/>
                </a:solidFill>
                <a:latin typeface="OPPOSans-H"/>
                <a:ea typeface="OPPOSans-H"/>
              </a:rPr>
              <a:t>课程</a:t>
            </a:r>
            <a:r>
              <a:rPr lang="zh-CN" altLang="en-US" sz="7000" b="0" i="0" dirty="0">
                <a:solidFill>
                  <a:srgbClr val="1148CA"/>
                </a:solidFill>
                <a:latin typeface="OPPOSans-H"/>
                <a:ea typeface="OPPOSans-H"/>
              </a:rPr>
              <a:t>考核说明</a:t>
            </a:r>
            <a:endParaRPr lang="zh-CN" altLang="en-US" dirty="0"/>
          </a:p>
        </p:txBody>
      </p:sp>
      <p:grpSp>
        <p:nvGrpSpPr>
          <p:cNvPr id="4016" name="组合 4016"/>
          <p:cNvGrpSpPr/>
          <p:nvPr/>
        </p:nvGrpSpPr>
        <p:grpSpPr>
          <a:xfrm>
            <a:off x="3263896" y="2946397"/>
            <a:ext cx="1409699" cy="1516125"/>
            <a:chOff x="3263896" y="4317998"/>
            <a:chExt cx="1409699" cy="901702"/>
          </a:xfrm>
        </p:grpSpPr>
        <p:pic>
          <p:nvPicPr>
            <p:cNvPr id="94017" name="image 4017"/>
            <p:cNvPicPr>
              <a:picLocks noChangeAspect="1"/>
            </p:cNvPicPr>
            <p:nvPr/>
          </p:nvPicPr>
          <p:blipFill>
            <a:blip r:embed="rId5"/>
            <a:srcRect/>
            <a:stretch>
              <a:fillRect/>
            </a:stretch>
          </p:blipFill>
          <p:spPr>
            <a:xfrm>
              <a:off x="3263896" y="4317998"/>
              <a:ext cx="1409699" cy="901702"/>
            </a:xfrm>
            <a:prstGeom prst="rect">
              <a:avLst/>
            </a:prstGeom>
          </p:spPr>
        </p:pic>
        <p:pic>
          <p:nvPicPr>
            <p:cNvPr id="94018" name="image 4018"/>
            <p:cNvPicPr>
              <a:picLocks noChangeAspect="1"/>
            </p:cNvPicPr>
            <p:nvPr/>
          </p:nvPicPr>
          <p:blipFill>
            <a:blip r:embed="rId6"/>
            <a:srcRect/>
            <a:stretch>
              <a:fillRect/>
            </a:stretch>
          </p:blipFill>
          <p:spPr>
            <a:xfrm>
              <a:off x="3517896" y="4457698"/>
              <a:ext cx="901703" cy="419099"/>
            </a:xfrm>
            <a:prstGeom prst="rect">
              <a:avLst/>
            </a:prstGeom>
          </p:spPr>
        </p:pic>
      </p:grpSp>
      <p:grpSp>
        <p:nvGrpSpPr>
          <p:cNvPr id="4019" name="组合 4019"/>
          <p:cNvGrpSpPr/>
          <p:nvPr/>
        </p:nvGrpSpPr>
        <p:grpSpPr>
          <a:xfrm>
            <a:off x="-1078523" y="4797383"/>
            <a:ext cx="27596123" cy="8380275"/>
            <a:chOff x="620361" y="6867240"/>
            <a:chExt cx="7696200" cy="6297137"/>
          </a:xfrm>
        </p:grpSpPr>
        <p:pic>
          <p:nvPicPr>
            <p:cNvPr id="94020" name="image 4020"/>
            <p:cNvPicPr>
              <a:picLocks noChangeAspect="1"/>
            </p:cNvPicPr>
            <p:nvPr/>
          </p:nvPicPr>
          <p:blipFill>
            <a:blip r:embed="rId7"/>
            <a:srcRect/>
            <a:stretch>
              <a:fillRect/>
            </a:stretch>
          </p:blipFill>
          <p:spPr>
            <a:xfrm>
              <a:off x="620361" y="6867240"/>
              <a:ext cx="7696200" cy="6297137"/>
            </a:xfrm>
            <a:prstGeom prst="rect">
              <a:avLst/>
            </a:prstGeom>
          </p:spPr>
        </p:pic>
        <p:pic>
          <p:nvPicPr>
            <p:cNvPr id="94021" name="image 4021"/>
            <p:cNvPicPr>
              <a:picLocks noChangeAspect="1"/>
            </p:cNvPicPr>
            <p:nvPr/>
          </p:nvPicPr>
          <p:blipFill>
            <a:blip r:embed="rId8"/>
            <a:srcRect/>
            <a:stretch>
              <a:fillRect/>
            </a:stretch>
          </p:blipFill>
          <p:spPr>
            <a:xfrm>
              <a:off x="3432331" y="7443066"/>
              <a:ext cx="1498597" cy="63502"/>
            </a:xfrm>
            <a:prstGeom prst="rect">
              <a:avLst/>
            </a:prstGeom>
          </p:spPr>
        </p:pic>
        <p:sp>
          <p:nvSpPr>
            <p:cNvPr id="4024" name="Object 4024"/>
            <p:cNvSpPr txBox="1"/>
            <p:nvPr/>
          </p:nvSpPr>
          <p:spPr>
            <a:xfrm>
              <a:off x="2904927" y="6907567"/>
              <a:ext cx="2592840" cy="724470"/>
            </a:xfrm>
            <a:prstGeom prst="rect">
              <a:avLst/>
            </a:prstGeom>
          </p:spPr>
          <p:txBody>
            <a:bodyPr vert="horz" lIns="0" tIns="0" rIns="0" bIns="0" rtlCol="0" anchor="t" anchorCtr="0">
              <a:noAutofit/>
            </a:bodyPr>
            <a:lstStyle/>
            <a:p>
              <a:pPr algn="ctr">
                <a:lnSpc>
                  <a:spcPct val="100000"/>
                </a:lnSpc>
              </a:pPr>
              <a:r>
                <a:rPr lang="zh-CN" altLang="en-US" sz="4800" b="0" i="0" spc="48" dirty="0">
                  <a:solidFill>
                    <a:srgbClr val="1148CA"/>
                  </a:solidFill>
                  <a:latin typeface="OPPOSans-H"/>
                  <a:ea typeface="OPPOSans-H"/>
                </a:rPr>
                <a:t>课程考核要求</a:t>
              </a:r>
              <a:endParaRPr lang="zh-CN" altLang="en-US" dirty="0"/>
            </a:p>
          </p:txBody>
        </p:sp>
      </p:grpSp>
      <p:pic>
        <p:nvPicPr>
          <p:cNvPr id="2" name="Picture 2"/>
          <p:cNvPicPr>
            <a:picLocks noChangeAspect="1" noChangeArrowheads="1"/>
          </p:cNvPicPr>
          <p:nvPr/>
        </p:nvPicPr>
        <p:blipFill>
          <a:blip r:embed="rId9"/>
          <a:srcRect/>
          <a:stretch>
            <a:fillRect/>
          </a:stretch>
        </p:blipFill>
        <p:spPr bwMode="auto">
          <a:xfrm>
            <a:off x="0" y="5815180"/>
            <a:ext cx="24300552" cy="5094686"/>
          </a:xfrm>
          <a:prstGeom prst="rect">
            <a:avLst/>
          </a:prstGeom>
          <a:noFill/>
          <a:ln w="9525">
            <a:noFill/>
            <a:miter lim="800000"/>
            <a:headEnd/>
            <a:tailEnd/>
          </a:ln>
        </p:spPr>
      </p:pic>
      <p:sp>
        <p:nvSpPr>
          <p:cNvPr id="17" name="TextBox 16"/>
          <p:cNvSpPr txBox="1"/>
          <p:nvPr/>
        </p:nvSpPr>
        <p:spPr>
          <a:xfrm>
            <a:off x="5800043" y="10993189"/>
            <a:ext cx="16042313" cy="1200329"/>
          </a:xfrm>
          <a:prstGeom prst="rect">
            <a:avLst/>
          </a:prstGeom>
          <a:noFill/>
        </p:spPr>
        <p:txBody>
          <a:bodyPr wrap="square" rtlCol="0">
            <a:spAutoFit/>
          </a:bodyPr>
          <a:lstStyle/>
          <a:p>
            <a:r>
              <a:rPr lang="en-US" altLang="zh-CN" sz="7200" b="1" dirty="0">
                <a:solidFill>
                  <a:schemeClr val="accent6"/>
                </a:solidFill>
              </a:rPr>
              <a:t>30%</a:t>
            </a:r>
            <a:r>
              <a:rPr lang="zh-CN" altLang="en-US" sz="6600" dirty="0"/>
              <a:t>网上作业</a:t>
            </a:r>
            <a:r>
              <a:rPr lang="en-US" altLang="zh-CN" sz="6600" dirty="0"/>
              <a:t>+</a:t>
            </a:r>
            <a:r>
              <a:rPr lang="en-US" altLang="zh-CN" sz="7200" b="1" dirty="0">
                <a:solidFill>
                  <a:srgbClr val="00B050"/>
                </a:solidFill>
              </a:rPr>
              <a:t>70%</a:t>
            </a:r>
            <a:r>
              <a:rPr lang="zh-CN" altLang="en-US" sz="6600" dirty="0"/>
              <a:t>期末纸质考试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9501" name="image 501"/>
          <p:cNvPicPr>
            <a:picLocks noChangeAspect="1"/>
          </p:cNvPicPr>
          <p:nvPr/>
        </p:nvPicPr>
        <p:blipFill>
          <a:blip r:embed="rId3"/>
          <a:srcRect/>
          <a:stretch>
            <a:fillRect/>
          </a:stretch>
        </p:blipFill>
        <p:spPr>
          <a:xfrm>
            <a:off x="1270000" y="1028697"/>
            <a:ext cx="1065966" cy="1061860"/>
          </a:xfrm>
          <a:prstGeom prst="rect">
            <a:avLst/>
          </a:prstGeom>
        </p:spPr>
      </p:pic>
      <p:pic>
        <p:nvPicPr>
          <p:cNvPr id="9502" name="image 502"/>
          <p:cNvPicPr>
            <a:picLocks noChangeAspect="1"/>
          </p:cNvPicPr>
          <p:nvPr/>
        </p:nvPicPr>
        <p:blipFill>
          <a:blip r:embed="rId4"/>
          <a:srcRect/>
          <a:stretch>
            <a:fillRect/>
          </a:stretch>
        </p:blipFill>
        <p:spPr>
          <a:xfrm>
            <a:off x="1997793" y="1593337"/>
            <a:ext cx="504106" cy="502158"/>
          </a:xfrm>
          <a:prstGeom prst="rect">
            <a:avLst/>
          </a:prstGeom>
        </p:spPr>
      </p:pic>
      <p:pic>
        <p:nvPicPr>
          <p:cNvPr id="9503" name="image 503"/>
          <p:cNvPicPr>
            <a:picLocks noChangeAspect="1"/>
          </p:cNvPicPr>
          <p:nvPr/>
        </p:nvPicPr>
        <p:blipFill>
          <a:blip r:embed="rId5"/>
          <a:srcRect/>
          <a:stretch>
            <a:fillRect/>
          </a:stretch>
        </p:blipFill>
        <p:spPr>
          <a:xfrm>
            <a:off x="1803400" y="4876800"/>
            <a:ext cx="4800600" cy="3073400"/>
          </a:xfrm>
          <a:prstGeom prst="rect">
            <a:avLst/>
          </a:prstGeom>
        </p:spPr>
      </p:pic>
      <p:pic>
        <p:nvPicPr>
          <p:cNvPr id="9504" name="image 504"/>
          <p:cNvPicPr>
            <a:picLocks noChangeAspect="1"/>
          </p:cNvPicPr>
          <p:nvPr/>
        </p:nvPicPr>
        <p:blipFill>
          <a:blip r:embed="rId6"/>
          <a:srcRect/>
          <a:stretch>
            <a:fillRect/>
          </a:stretch>
        </p:blipFill>
        <p:spPr>
          <a:xfrm>
            <a:off x="16878300" y="4876800"/>
            <a:ext cx="4800600" cy="3073400"/>
          </a:xfrm>
          <a:prstGeom prst="rect">
            <a:avLst/>
          </a:prstGeom>
        </p:spPr>
      </p:pic>
      <p:sp>
        <p:nvSpPr>
          <p:cNvPr id="505" name="Object 505"/>
          <p:cNvSpPr txBox="1"/>
          <p:nvPr/>
        </p:nvSpPr>
        <p:spPr>
          <a:xfrm>
            <a:off x="2788840" y="8296427"/>
            <a:ext cx="3963249" cy="685800"/>
          </a:xfrm>
          <a:prstGeom prst="rect">
            <a:avLst/>
          </a:prstGeom>
        </p:spPr>
        <p:txBody>
          <a:bodyPr vert="horz" lIns="0" tIns="0" rIns="0" bIns="0" rtlCol="0" anchor="t" anchorCtr="0">
            <a:noAutofit/>
          </a:bodyPr>
          <a:lstStyle/>
          <a:p>
            <a:pPr algn="r">
              <a:lnSpc>
                <a:spcPct val="100000"/>
              </a:lnSpc>
            </a:pPr>
            <a:r>
              <a:rPr lang="zh-CN" altLang="en-US" sz="6000" spc="240" dirty="0">
                <a:solidFill>
                  <a:srgbClr val="1148CA"/>
                </a:solidFill>
                <a:latin typeface="OPPOSans-H"/>
                <a:ea typeface="OPPOSans-H"/>
              </a:rPr>
              <a:t>线上学习</a:t>
            </a:r>
            <a:endParaRPr lang="zh-CN" altLang="en-US" sz="2400" dirty="0"/>
          </a:p>
        </p:txBody>
      </p:sp>
      <p:sp>
        <p:nvSpPr>
          <p:cNvPr id="506" name="Object 506"/>
          <p:cNvSpPr txBox="1"/>
          <p:nvPr/>
        </p:nvSpPr>
        <p:spPr>
          <a:xfrm>
            <a:off x="1802983" y="9369007"/>
            <a:ext cx="5797290" cy="4223586"/>
          </a:xfrm>
          <a:prstGeom prst="rect">
            <a:avLst/>
          </a:prstGeom>
        </p:spPr>
        <p:txBody>
          <a:bodyPr vert="horz" lIns="0" tIns="0" rIns="0" bIns="0" rtlCol="0" anchor="t" anchorCtr="0">
            <a:noAutofit/>
          </a:bodyPr>
          <a:lstStyle/>
          <a:p>
            <a:pPr>
              <a:lnSpc>
                <a:spcPct val="113333"/>
              </a:lnSpc>
            </a:pPr>
            <a:r>
              <a:rPr lang="zh-CN" altLang="en-US" sz="4800" b="0" i="0" spc="140" dirty="0">
                <a:solidFill>
                  <a:srgbClr val="333333"/>
                </a:solidFill>
                <a:latin typeface="OPPOSans-M"/>
                <a:ea typeface="OPPOSans-M"/>
              </a:rPr>
              <a:t>基于一网一平台按照教学计划系统学习，按时完成形考任务、积极发帖互动。</a:t>
            </a:r>
            <a:endParaRPr lang="zh-CN" altLang="en-US" sz="3600" dirty="0"/>
          </a:p>
        </p:txBody>
      </p:sp>
      <p:sp>
        <p:nvSpPr>
          <p:cNvPr id="507" name="Object 507"/>
          <p:cNvSpPr txBox="1"/>
          <p:nvPr/>
        </p:nvSpPr>
        <p:spPr>
          <a:xfrm>
            <a:off x="2076038" y="8121669"/>
            <a:ext cx="1579881" cy="940540"/>
          </a:xfrm>
          <a:prstGeom prst="rect">
            <a:avLst/>
          </a:prstGeom>
        </p:spPr>
        <p:txBody>
          <a:bodyPr vert="horz" lIns="0" tIns="0" rIns="0" bIns="0" rtlCol="0" anchor="t" anchorCtr="0">
            <a:noAutofit/>
          </a:bodyPr>
          <a:lstStyle/>
          <a:p>
            <a:pPr algn="l">
              <a:lnSpc>
                <a:spcPct val="100000"/>
              </a:lnSpc>
            </a:pPr>
            <a:r>
              <a:rPr lang="zh-CN" sz="6200" b="0" i="0" spc="-310" dirty="0">
                <a:solidFill>
                  <a:srgbClr val="1148CA"/>
                </a:solidFill>
                <a:latin typeface="OPPOSans-H"/>
                <a:ea typeface="OPPOSans-H"/>
              </a:rPr>
              <a:t>01</a:t>
            </a:r>
            <a:endParaRPr lang="zh-CN" altLang="en-US"/>
          </a:p>
        </p:txBody>
      </p:sp>
      <p:sp>
        <p:nvSpPr>
          <p:cNvPr id="508" name="Object 508"/>
          <p:cNvSpPr txBox="1"/>
          <p:nvPr/>
        </p:nvSpPr>
        <p:spPr>
          <a:xfrm>
            <a:off x="16994584" y="9314614"/>
            <a:ext cx="5255816" cy="3309186"/>
          </a:xfrm>
          <a:prstGeom prst="rect">
            <a:avLst/>
          </a:prstGeom>
        </p:spPr>
        <p:txBody>
          <a:bodyPr vert="horz" lIns="0" tIns="0" rIns="0" bIns="0" rtlCol="0" anchor="t" anchorCtr="0">
            <a:noAutofit/>
          </a:bodyPr>
          <a:lstStyle/>
          <a:p>
            <a:pPr algn="l">
              <a:lnSpc>
                <a:spcPct val="113333"/>
              </a:lnSpc>
            </a:pPr>
            <a:r>
              <a:rPr lang="zh-CN" altLang="en-US" sz="4400" b="0" i="0" spc="140" dirty="0">
                <a:solidFill>
                  <a:srgbClr val="333333"/>
                </a:solidFill>
                <a:latin typeface="OPPOSans-M"/>
                <a:ea typeface="OPPOSans-M"/>
              </a:rPr>
              <a:t>积极参与学校通知的各种形式的辅导课程，实践教学、直播课、面授辅导等。</a:t>
            </a:r>
            <a:endParaRPr lang="zh-CN" altLang="en-US" sz="3200" dirty="0"/>
          </a:p>
        </p:txBody>
      </p:sp>
      <p:sp>
        <p:nvSpPr>
          <p:cNvPr id="509" name="Object 509"/>
          <p:cNvSpPr txBox="1"/>
          <p:nvPr/>
        </p:nvSpPr>
        <p:spPr>
          <a:xfrm>
            <a:off x="20047671" y="8118057"/>
            <a:ext cx="1632512" cy="940540"/>
          </a:xfrm>
          <a:prstGeom prst="rect">
            <a:avLst/>
          </a:prstGeom>
        </p:spPr>
        <p:txBody>
          <a:bodyPr vert="horz" lIns="0" tIns="0" rIns="0" bIns="0" rtlCol="0" anchor="t" anchorCtr="0">
            <a:noAutofit/>
          </a:bodyPr>
          <a:lstStyle/>
          <a:p>
            <a:pPr algn="r">
              <a:lnSpc>
                <a:spcPct val="100000"/>
              </a:lnSpc>
            </a:pPr>
            <a:r>
              <a:rPr lang="zh-CN" sz="6200" b="0" i="0" spc="-310" dirty="0">
                <a:solidFill>
                  <a:srgbClr val="1148CA"/>
                </a:solidFill>
                <a:latin typeface="OPPOSans-H"/>
                <a:ea typeface="OPPOSans-H"/>
              </a:rPr>
              <a:t>02</a:t>
            </a:r>
            <a:endParaRPr lang="zh-CN" altLang="en-US"/>
          </a:p>
        </p:txBody>
      </p:sp>
      <p:sp>
        <p:nvSpPr>
          <p:cNvPr id="5010" name="Object 5010"/>
          <p:cNvSpPr txBox="1"/>
          <p:nvPr/>
        </p:nvSpPr>
        <p:spPr>
          <a:xfrm>
            <a:off x="16985853" y="8257757"/>
            <a:ext cx="3419206" cy="724470"/>
          </a:xfrm>
          <a:prstGeom prst="rect">
            <a:avLst/>
          </a:prstGeom>
        </p:spPr>
        <p:txBody>
          <a:bodyPr vert="horz" lIns="0" tIns="0" rIns="0" bIns="0" rtlCol="0" anchor="t" anchorCtr="0">
            <a:noAutofit/>
          </a:bodyPr>
          <a:lstStyle/>
          <a:p>
            <a:pPr algn="l">
              <a:lnSpc>
                <a:spcPct val="100000"/>
              </a:lnSpc>
            </a:pPr>
            <a:r>
              <a:rPr lang="zh-CN" altLang="en-US" sz="6000" b="0" i="0" spc="240" dirty="0">
                <a:solidFill>
                  <a:srgbClr val="1148CA"/>
                </a:solidFill>
                <a:latin typeface="OPPOSans-H"/>
                <a:ea typeface="OPPOSans-H"/>
              </a:rPr>
              <a:t>线下学习</a:t>
            </a:r>
            <a:endParaRPr lang="zh-CN" altLang="en-US" sz="2400" dirty="0"/>
          </a:p>
        </p:txBody>
      </p:sp>
      <p:sp>
        <p:nvSpPr>
          <p:cNvPr id="5011" name="Object 5011"/>
          <p:cNvSpPr txBox="1"/>
          <p:nvPr/>
        </p:nvSpPr>
        <p:spPr>
          <a:xfrm>
            <a:off x="2788840" y="1859529"/>
            <a:ext cx="5267875" cy="482980"/>
          </a:xfrm>
          <a:prstGeom prst="rect">
            <a:avLst/>
          </a:prstGeom>
        </p:spPr>
        <p:txBody>
          <a:bodyPr vert="horz" lIns="0" tIns="0" rIns="0" bIns="0" rtlCol="0" anchor="t" anchorCtr="0">
            <a:noAutofit/>
          </a:bodyPr>
          <a:lstStyle/>
          <a:p>
            <a:pPr algn="l">
              <a:lnSpc>
                <a:spcPct val="100000"/>
              </a:lnSpc>
            </a:pPr>
            <a:r>
              <a:rPr lang="zh-CN" sz="3200" b="0" i="0" dirty="0">
                <a:solidFill>
                  <a:srgbClr val="26306D">
                    <a:alpha val="60000"/>
                  </a:srgbClr>
                </a:solidFill>
                <a:latin typeface="OPPOSans-R"/>
                <a:ea typeface="OPPOSans-R"/>
              </a:rPr>
              <a:t>Student request</a:t>
            </a:r>
            <a:endParaRPr lang="zh-CN" altLang="en-US"/>
          </a:p>
        </p:txBody>
      </p:sp>
      <p:sp>
        <p:nvSpPr>
          <p:cNvPr id="5012" name="Object 5012"/>
          <p:cNvSpPr txBox="1"/>
          <p:nvPr/>
        </p:nvSpPr>
        <p:spPr>
          <a:xfrm>
            <a:off x="2725340" y="916892"/>
            <a:ext cx="5331425" cy="1067640"/>
          </a:xfrm>
          <a:prstGeom prst="rect">
            <a:avLst/>
          </a:prstGeom>
        </p:spPr>
        <p:txBody>
          <a:bodyPr vert="horz" lIns="0" tIns="0" rIns="0" bIns="0" rtlCol="0" anchor="t" anchorCtr="0">
            <a:noAutofit/>
          </a:bodyPr>
          <a:lstStyle/>
          <a:p>
            <a:pPr algn="l">
              <a:lnSpc>
                <a:spcPct val="100000"/>
              </a:lnSpc>
            </a:pPr>
            <a:r>
              <a:rPr lang="zh-CN" sz="7000" b="0" i="0" dirty="0">
                <a:solidFill>
                  <a:srgbClr val="1148CA"/>
                </a:solidFill>
                <a:latin typeface="OPPOSans-H"/>
                <a:ea typeface="OPPOSans-H"/>
              </a:rPr>
              <a:t>学员要求</a:t>
            </a:r>
            <a:endParaRPr lang="zh-CN" altLang="en-US" dirty="0"/>
          </a:p>
        </p:txBody>
      </p:sp>
      <p:grpSp>
        <p:nvGrpSpPr>
          <p:cNvPr id="5013" name="组合 5013"/>
          <p:cNvGrpSpPr/>
          <p:nvPr/>
        </p:nvGrpSpPr>
        <p:grpSpPr>
          <a:xfrm>
            <a:off x="6604000" y="5092700"/>
            <a:ext cx="9969500" cy="5588000"/>
            <a:chOff x="6604000" y="5092700"/>
            <a:chExt cx="9969500" cy="5588000"/>
          </a:xfrm>
        </p:grpSpPr>
        <p:pic>
          <p:nvPicPr>
            <p:cNvPr id="95014" name="image 5014"/>
            <p:cNvPicPr>
              <a:picLocks noChangeAspect="1"/>
            </p:cNvPicPr>
            <p:nvPr/>
          </p:nvPicPr>
          <p:blipFill>
            <a:blip r:embed="rId7"/>
            <a:srcRect/>
            <a:stretch>
              <a:fillRect/>
            </a:stretch>
          </p:blipFill>
          <p:spPr>
            <a:xfrm>
              <a:off x="9969500" y="6337300"/>
              <a:ext cx="3530600" cy="2768600"/>
            </a:xfrm>
            <a:prstGeom prst="rect">
              <a:avLst/>
            </a:prstGeom>
          </p:spPr>
        </p:pic>
        <p:pic>
          <p:nvPicPr>
            <p:cNvPr id="95015" name="image 5015"/>
            <p:cNvPicPr>
              <a:picLocks noChangeAspect="1"/>
            </p:cNvPicPr>
            <p:nvPr/>
          </p:nvPicPr>
          <p:blipFill>
            <a:blip r:embed="rId8"/>
            <a:srcRect/>
            <a:stretch>
              <a:fillRect/>
            </a:stretch>
          </p:blipFill>
          <p:spPr>
            <a:xfrm>
              <a:off x="10325100" y="5092700"/>
              <a:ext cx="6248400" cy="2959100"/>
            </a:xfrm>
            <a:prstGeom prst="rect">
              <a:avLst/>
            </a:prstGeom>
          </p:spPr>
        </p:pic>
        <p:pic>
          <p:nvPicPr>
            <p:cNvPr id="95016" name="image 5016"/>
            <p:cNvPicPr>
              <a:picLocks noChangeAspect="1"/>
            </p:cNvPicPr>
            <p:nvPr/>
          </p:nvPicPr>
          <p:blipFill>
            <a:blip r:embed="rId9"/>
            <a:srcRect/>
            <a:stretch>
              <a:fillRect/>
            </a:stretch>
          </p:blipFill>
          <p:spPr>
            <a:xfrm>
              <a:off x="6604000" y="7137400"/>
              <a:ext cx="6870700" cy="3543300"/>
            </a:xfrm>
            <a:prstGeom prst="rect">
              <a:avLst/>
            </a:prstGeom>
          </p:spPr>
        </p:pic>
        <p:pic>
          <p:nvPicPr>
            <p:cNvPr id="95017" name="image 5017"/>
            <p:cNvPicPr>
              <a:picLocks noChangeAspect="1"/>
            </p:cNvPicPr>
            <p:nvPr/>
          </p:nvPicPr>
          <p:blipFill>
            <a:blip r:embed="rId10"/>
            <a:srcRect/>
            <a:stretch>
              <a:fillRect/>
            </a:stretch>
          </p:blipFill>
          <p:spPr>
            <a:xfrm>
              <a:off x="14147800" y="6159500"/>
              <a:ext cx="711200" cy="685800"/>
            </a:xfrm>
            <a:prstGeom prst="rect">
              <a:avLst/>
            </a:prstGeom>
          </p:spPr>
        </p:pic>
        <p:pic>
          <p:nvPicPr>
            <p:cNvPr id="95018" name="image 5018"/>
            <p:cNvPicPr>
              <a:picLocks noChangeAspect="1"/>
            </p:cNvPicPr>
            <p:nvPr/>
          </p:nvPicPr>
          <p:blipFill>
            <a:blip r:embed="rId10"/>
            <a:srcRect/>
            <a:stretch>
              <a:fillRect/>
            </a:stretch>
          </p:blipFill>
          <p:spPr>
            <a:xfrm>
              <a:off x="8813800" y="8509000"/>
              <a:ext cx="711200" cy="6858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grpSp>
        <p:nvGrpSpPr>
          <p:cNvPr id="2" name="组合 305"/>
          <p:cNvGrpSpPr/>
          <p:nvPr/>
        </p:nvGrpSpPr>
        <p:grpSpPr>
          <a:xfrm>
            <a:off x="2391589" y="4064225"/>
            <a:ext cx="19718216" cy="5211199"/>
            <a:chOff x="2391589" y="4064225"/>
            <a:chExt cx="19718216" cy="5211199"/>
          </a:xfrm>
        </p:grpSpPr>
        <p:sp>
          <p:nvSpPr>
            <p:cNvPr id="306" name="Object 306"/>
            <p:cNvSpPr txBox="1"/>
            <p:nvPr/>
          </p:nvSpPr>
          <p:spPr>
            <a:xfrm>
              <a:off x="9906000" y="4064225"/>
              <a:ext cx="4499340" cy="2135280"/>
            </a:xfrm>
            <a:prstGeom prst="rect">
              <a:avLst/>
            </a:prstGeom>
          </p:spPr>
          <p:txBody>
            <a:bodyPr vert="horz" lIns="0" tIns="0" rIns="0" bIns="0" rtlCol="0" anchor="t" anchorCtr="0">
              <a:noAutofit/>
            </a:bodyPr>
            <a:lstStyle/>
            <a:p>
              <a:pPr algn="ctr">
                <a:lnSpc>
                  <a:spcPct val="100000"/>
                </a:lnSpc>
              </a:pPr>
              <a:r>
                <a:rPr lang="zh-CN" sz="14060" b="0" i="0" spc="-140" dirty="0">
                  <a:solidFill>
                    <a:srgbClr val="1148CA"/>
                  </a:solidFill>
                  <a:latin typeface="OPPOSans-M"/>
                  <a:ea typeface="OPPOSans-M"/>
                </a:rPr>
                <a:t>0</a:t>
              </a:r>
              <a:r>
                <a:rPr lang="en-US" altLang="zh-CN" sz="14060" b="0" i="0" spc="-140" dirty="0">
                  <a:solidFill>
                    <a:srgbClr val="1148CA"/>
                  </a:solidFill>
                  <a:latin typeface="OPPOSans-M"/>
                  <a:ea typeface="OPPOSans-M"/>
                </a:rPr>
                <a:t>2</a:t>
              </a:r>
              <a:endParaRPr lang="zh-CN" altLang="en-US" dirty="0"/>
            </a:p>
          </p:txBody>
        </p:sp>
        <p:sp>
          <p:nvSpPr>
            <p:cNvPr id="307" name="Object 307"/>
            <p:cNvSpPr txBox="1"/>
            <p:nvPr/>
          </p:nvSpPr>
          <p:spPr>
            <a:xfrm>
              <a:off x="4947138" y="6640846"/>
              <a:ext cx="14794524" cy="1334550"/>
            </a:xfrm>
            <a:prstGeom prst="rect">
              <a:avLst/>
            </a:prstGeom>
          </p:spPr>
          <p:txBody>
            <a:bodyPr vert="horz" lIns="0" tIns="0" rIns="0" bIns="0" rtlCol="0" anchor="t" anchorCtr="0">
              <a:noAutofit/>
            </a:bodyPr>
            <a:lstStyle/>
            <a:p>
              <a:pPr algn="ctr">
                <a:lnSpc>
                  <a:spcPct val="100000"/>
                </a:lnSpc>
              </a:pPr>
              <a:r>
                <a:rPr lang="zh-CN" altLang="en-US" sz="11500" spc="87" dirty="0">
                  <a:solidFill>
                    <a:srgbClr val="1148CA"/>
                  </a:solidFill>
                  <a:latin typeface="OPPOSans-H"/>
                  <a:ea typeface="OPPOSans-H"/>
                </a:rPr>
                <a:t>课程内容辅导</a:t>
              </a:r>
              <a:endParaRPr lang="zh-CN" altLang="en-US" sz="2800" dirty="0"/>
            </a:p>
          </p:txBody>
        </p:sp>
        <p:sp>
          <p:nvSpPr>
            <p:cNvPr id="308" name="Object 308"/>
            <p:cNvSpPr txBox="1"/>
            <p:nvPr/>
          </p:nvSpPr>
          <p:spPr>
            <a:xfrm>
              <a:off x="2391589" y="8271334"/>
              <a:ext cx="19718216" cy="1004090"/>
            </a:xfrm>
            <a:prstGeom prst="rect">
              <a:avLst/>
            </a:prstGeom>
          </p:spPr>
          <p:txBody>
            <a:bodyPr vert="horz" lIns="0" tIns="0" rIns="0" bIns="0" rtlCol="0" anchor="t" anchorCtr="0">
              <a:noAutofit/>
            </a:bodyPr>
            <a:lstStyle/>
            <a:p>
              <a:pPr algn="ctr">
                <a:lnSpc>
                  <a:spcPct val="132500"/>
                </a:lnSpc>
              </a:pPr>
              <a:r>
                <a:rPr lang="zh-CN" altLang="en-US" sz="6000" b="0" i="0" spc="50" dirty="0">
                  <a:solidFill>
                    <a:srgbClr val="1148CA"/>
                  </a:solidFill>
                  <a:latin typeface="OPPOSans-R"/>
                  <a:ea typeface="OPPOSans-R"/>
                </a:rPr>
                <a:t>（操作系统）</a:t>
              </a:r>
              <a:endParaRPr lang="zh-CN" altLang="en-US" sz="2400" dirty="0"/>
            </a:p>
          </p:txBody>
        </p:sp>
        <p:grpSp>
          <p:nvGrpSpPr>
            <p:cNvPr id="3" name="组合 309"/>
            <p:cNvGrpSpPr/>
            <p:nvPr/>
          </p:nvGrpSpPr>
          <p:grpSpPr>
            <a:xfrm>
              <a:off x="11711274" y="6079108"/>
              <a:ext cx="961451" cy="233494"/>
              <a:chOff x="11711274" y="6079108"/>
              <a:chExt cx="961451" cy="233494"/>
            </a:xfrm>
          </p:grpSpPr>
          <p:pic>
            <p:nvPicPr>
              <p:cNvPr id="93010" name="image 3010"/>
              <p:cNvPicPr>
                <a:picLocks noChangeAspect="1"/>
              </p:cNvPicPr>
              <p:nvPr/>
            </p:nvPicPr>
            <p:blipFill>
              <a:blip r:embed="rId7"/>
              <a:srcRect/>
              <a:stretch>
                <a:fillRect/>
              </a:stretch>
            </p:blipFill>
            <p:spPr>
              <a:xfrm>
                <a:off x="11711274" y="6079967"/>
                <a:ext cx="231776" cy="232635"/>
              </a:xfrm>
              <a:prstGeom prst="rect">
                <a:avLst/>
              </a:prstGeom>
            </p:spPr>
          </p:pic>
          <p:pic>
            <p:nvPicPr>
              <p:cNvPr id="93011" name="image 3011"/>
              <p:cNvPicPr>
                <a:picLocks noChangeAspect="1"/>
              </p:cNvPicPr>
              <p:nvPr/>
            </p:nvPicPr>
            <p:blipFill>
              <a:blip r:embed="rId8"/>
              <a:srcRect/>
              <a:stretch>
                <a:fillRect/>
              </a:stretch>
            </p:blipFill>
            <p:spPr>
              <a:xfrm>
                <a:off x="12440944" y="6079967"/>
                <a:ext cx="231781" cy="232635"/>
              </a:xfrm>
              <a:prstGeom prst="rect">
                <a:avLst/>
              </a:prstGeom>
            </p:spPr>
          </p:pic>
          <p:pic>
            <p:nvPicPr>
              <p:cNvPr id="93012" name="image 3012"/>
              <p:cNvPicPr>
                <a:picLocks noChangeAspect="1"/>
              </p:cNvPicPr>
              <p:nvPr/>
            </p:nvPicPr>
            <p:blipFill>
              <a:blip r:embed="rId9"/>
              <a:srcRect/>
              <a:stretch>
                <a:fillRect/>
              </a:stretch>
            </p:blipFill>
            <p:spPr>
              <a:xfrm>
                <a:off x="12076968" y="6079108"/>
                <a:ext cx="231348" cy="232635"/>
              </a:xfrm>
              <a:prstGeom prst="rect">
                <a:avLst/>
              </a:prstGeom>
            </p:spPr>
          </p:pic>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sp>
        <p:nvSpPr>
          <p:cNvPr id="6" name="矩形 5"/>
          <p:cNvSpPr/>
          <p:nvPr/>
        </p:nvSpPr>
        <p:spPr>
          <a:xfrm>
            <a:off x="2095500" y="1828800"/>
            <a:ext cx="20421600" cy="4247317"/>
          </a:xfrm>
          <a:prstGeom prst="rect">
            <a:avLst/>
          </a:prstGeom>
        </p:spPr>
        <p:txBody>
          <a:bodyPr wrap="square">
            <a:spAutoFit/>
          </a:bodyPr>
          <a:lstStyle/>
          <a:p>
            <a:r>
              <a:rPr lang="zh-CN" altLang="en-US" sz="5400" b="1" dirty="0"/>
              <a:t>操作系统</a:t>
            </a:r>
            <a:endParaRPr lang="zh-CN" altLang="en-US" sz="5400" dirty="0"/>
          </a:p>
          <a:p>
            <a:r>
              <a:rPr lang="en-US" altLang="zh-CN" sz="5400" b="1" dirty="0"/>
              <a:t>operating system</a:t>
            </a:r>
            <a:r>
              <a:rPr lang="zh-CN" altLang="en-US" sz="5400" b="1" dirty="0"/>
              <a:t>，</a:t>
            </a:r>
            <a:r>
              <a:rPr lang="en-US" altLang="zh-CN" sz="5400" b="1" dirty="0"/>
              <a:t>OS</a:t>
            </a:r>
            <a:endParaRPr lang="en-US" altLang="zh-CN" sz="5400" dirty="0"/>
          </a:p>
          <a:p>
            <a:r>
              <a:rPr lang="zh-CN" altLang="en-US" sz="5400" dirty="0"/>
              <a:t>定义：计算机系统中的一种软件。是具有特定功能的程序模块的集合，能有效管理软硬件资源，合理组织工作流程，向用户提供服务，使用户方便地使用计算机，使整个计算机系统能高效运行。</a:t>
            </a:r>
          </a:p>
        </p:txBody>
      </p:sp>
      <p:sp>
        <p:nvSpPr>
          <p:cNvPr id="8" name="矩形 7"/>
          <p:cNvSpPr/>
          <p:nvPr/>
        </p:nvSpPr>
        <p:spPr>
          <a:xfrm>
            <a:off x="2095500" y="6257836"/>
            <a:ext cx="20421600" cy="2062103"/>
          </a:xfrm>
          <a:prstGeom prst="rect">
            <a:avLst/>
          </a:prstGeom>
        </p:spPr>
        <p:txBody>
          <a:bodyPr wrap="square">
            <a:spAutoFit/>
          </a:bodyPr>
          <a:lstStyle/>
          <a:p>
            <a:r>
              <a:rPr lang="zh-CN" altLang="en-US" sz="3200" dirty="0"/>
              <a:t>计算机是一台机器，它按照用户的要求接收信息、存储数据、处理数据，然后再将处理结果（文字、图片、音频、视频等）输出。计算机由硬件和软件组成：硬件是计算机赖以工作的实体，包括显示器、键盘、鼠标、硬盘、</a:t>
            </a:r>
            <a:r>
              <a:rPr lang="en-US" altLang="zh-CN" sz="3200" dirty="0"/>
              <a:t>CPU</a:t>
            </a:r>
            <a:r>
              <a:rPr lang="zh-CN" altLang="en-US" sz="3200" dirty="0"/>
              <a:t>等；软件会按照用户的要求协调整台计算机的工作，比如</a:t>
            </a:r>
            <a:r>
              <a:rPr lang="en-US" altLang="zh-CN" sz="3200" dirty="0"/>
              <a:t>Windows</a:t>
            </a:r>
            <a:r>
              <a:rPr lang="zh-CN" altLang="en-US" sz="3200" dirty="0"/>
              <a:t>、</a:t>
            </a:r>
            <a:r>
              <a:rPr lang="en-US" altLang="zh-CN" sz="3200" dirty="0"/>
              <a:t>Linux</a:t>
            </a:r>
            <a:r>
              <a:rPr lang="zh-CN" altLang="en-US" sz="3200" dirty="0"/>
              <a:t>、</a:t>
            </a:r>
            <a:r>
              <a:rPr lang="en-US" altLang="zh-CN" sz="3200" dirty="0"/>
              <a:t>Mac OS</a:t>
            </a:r>
            <a:r>
              <a:rPr lang="zh-CN" altLang="en-US" sz="3200" dirty="0"/>
              <a:t>等操作系统，以及通信、办公、游戏等应用程序。</a:t>
            </a:r>
          </a:p>
        </p:txBody>
      </p:sp>
      <p:sp>
        <p:nvSpPr>
          <p:cNvPr id="9" name="矩形 8"/>
          <p:cNvSpPr/>
          <p:nvPr/>
        </p:nvSpPr>
        <p:spPr>
          <a:xfrm>
            <a:off x="2095500" y="8702572"/>
            <a:ext cx="20021550" cy="1754326"/>
          </a:xfrm>
          <a:prstGeom prst="rect">
            <a:avLst/>
          </a:prstGeom>
        </p:spPr>
        <p:txBody>
          <a:bodyPr wrap="square">
            <a:spAutoFit/>
          </a:bodyPr>
          <a:lstStyle/>
          <a:p>
            <a:r>
              <a:rPr lang="zh-CN" altLang="en-US" sz="3600" dirty="0"/>
              <a:t>操作系统可以说是计算机的“心脏”，因为计算机上所有的应用程序都是在操作系统的支持之下工作的。也就是说，只要计算机联网，谁掌控了操作系统，就掌握了这台计算机上所有的操作信息。操作系统厂商很容易取得用户的各种敏感信息，因此，网络信息安全问题越来越受到重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01" name="image 301"/>
          <p:cNvPicPr>
            <a:picLocks noChangeAspect="1"/>
          </p:cNvPicPr>
          <p:nvPr/>
        </p:nvPicPr>
        <p:blipFill>
          <a:blip r:embed="rId3"/>
          <a:srcRect/>
          <a:stretch>
            <a:fillRect/>
          </a:stretch>
        </p:blipFill>
        <p:spPr>
          <a:xfrm>
            <a:off x="-12702" y="0"/>
            <a:ext cx="24409399" cy="13715997"/>
          </a:xfrm>
          <a:prstGeom prst="rect">
            <a:avLst/>
          </a:prstGeom>
        </p:spPr>
      </p:pic>
      <p:pic>
        <p:nvPicPr>
          <p:cNvPr id="9302" name="image 302"/>
          <p:cNvPicPr>
            <a:picLocks noChangeAspect="1"/>
          </p:cNvPicPr>
          <p:nvPr/>
        </p:nvPicPr>
        <p:blipFill>
          <a:blip r:embed="rId4">
            <a:alphaModFix amt="50196"/>
          </a:blip>
          <a:srcRect/>
          <a:stretch>
            <a:fillRect/>
          </a:stretch>
        </p:blipFill>
        <p:spPr>
          <a:xfrm>
            <a:off x="-2641602" y="-2997196"/>
            <a:ext cx="8407400" cy="8407394"/>
          </a:xfrm>
          <a:prstGeom prst="rect">
            <a:avLst/>
          </a:prstGeom>
        </p:spPr>
      </p:pic>
      <p:pic>
        <p:nvPicPr>
          <p:cNvPr id="9303" name="image 303"/>
          <p:cNvPicPr>
            <a:picLocks noChangeAspect="1"/>
          </p:cNvPicPr>
          <p:nvPr/>
        </p:nvPicPr>
        <p:blipFill>
          <a:blip r:embed="rId5">
            <a:alphaModFix amt="20000"/>
          </a:blip>
          <a:srcRect/>
          <a:stretch>
            <a:fillRect/>
          </a:stretch>
        </p:blipFill>
        <p:spPr>
          <a:xfrm>
            <a:off x="21462996" y="11010896"/>
            <a:ext cx="4711702" cy="4711701"/>
          </a:xfrm>
          <a:prstGeom prst="rect">
            <a:avLst/>
          </a:prstGeom>
        </p:spPr>
      </p:pic>
      <p:pic>
        <p:nvPicPr>
          <p:cNvPr id="9304" name="image 304"/>
          <p:cNvPicPr>
            <a:picLocks noChangeAspect="1"/>
          </p:cNvPicPr>
          <p:nvPr/>
        </p:nvPicPr>
        <p:blipFill>
          <a:blip r:embed="rId6"/>
          <a:srcRect/>
          <a:stretch>
            <a:fillRect/>
          </a:stretch>
        </p:blipFill>
        <p:spPr>
          <a:xfrm>
            <a:off x="139700" y="88900"/>
            <a:ext cx="24104600" cy="13627100"/>
          </a:xfrm>
          <a:prstGeom prst="rect">
            <a:avLst/>
          </a:prstGeom>
        </p:spPr>
      </p:pic>
      <p:pic>
        <p:nvPicPr>
          <p:cNvPr id="2050" name="Picture 2" descr="https://p1.itc.cn/images01/20220517/d66ae53cafe646f39af0f2099f6e87ce.png"/>
          <p:cNvPicPr>
            <a:picLocks noChangeAspect="1" noChangeArrowheads="1"/>
          </p:cNvPicPr>
          <p:nvPr/>
        </p:nvPicPr>
        <p:blipFill>
          <a:blip r:embed="rId7"/>
          <a:srcRect/>
          <a:stretch>
            <a:fillRect/>
          </a:stretch>
        </p:blipFill>
        <p:spPr bwMode="auto">
          <a:xfrm>
            <a:off x="3468075" y="2644472"/>
            <a:ext cx="17422448" cy="9582349"/>
          </a:xfrm>
          <a:prstGeom prst="rect">
            <a:avLst/>
          </a:prstGeom>
          <a:noFill/>
        </p:spPr>
      </p:pic>
      <p:sp>
        <p:nvSpPr>
          <p:cNvPr id="7" name="矩形 6"/>
          <p:cNvSpPr/>
          <p:nvPr/>
        </p:nvSpPr>
        <p:spPr>
          <a:xfrm>
            <a:off x="2110153" y="1426578"/>
            <a:ext cx="19999569" cy="1323439"/>
          </a:xfrm>
          <a:prstGeom prst="rect">
            <a:avLst/>
          </a:prstGeom>
        </p:spPr>
        <p:txBody>
          <a:bodyPr wrap="square">
            <a:spAutoFit/>
          </a:bodyPr>
          <a:lstStyle/>
          <a:p>
            <a:r>
              <a:rPr lang="zh-CN" altLang="en-US" sz="4000" dirty="0"/>
              <a:t>通用操作系统包括服务器操作系统、桌面操作系统、移动操作系统等产品型态，专用操作系统通常是在通用操作系统基础上面向特定场景进行特殊定制的操作系统。</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9601" name="image 601"/>
          <p:cNvPicPr>
            <a:picLocks noChangeAspect="1"/>
          </p:cNvPicPr>
          <p:nvPr/>
        </p:nvPicPr>
        <p:blipFill>
          <a:blip r:embed="rId3"/>
          <a:srcRect/>
          <a:stretch>
            <a:fillRect/>
          </a:stretch>
        </p:blipFill>
        <p:spPr>
          <a:xfrm>
            <a:off x="1269999" y="1028696"/>
            <a:ext cx="1065966" cy="1061860"/>
          </a:xfrm>
          <a:prstGeom prst="rect">
            <a:avLst/>
          </a:prstGeom>
        </p:spPr>
      </p:pic>
      <p:pic>
        <p:nvPicPr>
          <p:cNvPr id="9602" name="image 602"/>
          <p:cNvPicPr>
            <a:picLocks noChangeAspect="1"/>
          </p:cNvPicPr>
          <p:nvPr/>
        </p:nvPicPr>
        <p:blipFill>
          <a:blip r:embed="rId4"/>
          <a:srcRect/>
          <a:stretch>
            <a:fillRect/>
          </a:stretch>
        </p:blipFill>
        <p:spPr>
          <a:xfrm>
            <a:off x="1997791" y="1593336"/>
            <a:ext cx="504106" cy="502161"/>
          </a:xfrm>
          <a:prstGeom prst="rect">
            <a:avLst/>
          </a:prstGeom>
        </p:spPr>
      </p:pic>
      <p:sp>
        <p:nvSpPr>
          <p:cNvPr id="603" name="Object 603"/>
          <p:cNvSpPr txBox="1"/>
          <p:nvPr/>
        </p:nvSpPr>
        <p:spPr>
          <a:xfrm>
            <a:off x="2783482" y="1863894"/>
            <a:ext cx="5432139" cy="482980"/>
          </a:xfrm>
          <a:prstGeom prst="rect">
            <a:avLst/>
          </a:prstGeom>
        </p:spPr>
        <p:txBody>
          <a:bodyPr vert="horz" lIns="0" tIns="0" rIns="0" bIns="0" rtlCol="0" anchor="t" anchorCtr="0">
            <a:noAutofit/>
          </a:bodyPr>
          <a:lstStyle/>
          <a:p>
            <a:pPr algn="l">
              <a:lnSpc>
                <a:spcPct val="100000"/>
              </a:lnSpc>
            </a:pPr>
            <a:endParaRPr lang="zh-CN" altLang="en-US" dirty="0"/>
          </a:p>
        </p:txBody>
      </p:sp>
      <p:sp>
        <p:nvSpPr>
          <p:cNvPr id="604" name="Object 604"/>
          <p:cNvSpPr txBox="1"/>
          <p:nvPr/>
        </p:nvSpPr>
        <p:spPr>
          <a:xfrm>
            <a:off x="2728514" y="910343"/>
            <a:ext cx="9651055" cy="1067640"/>
          </a:xfrm>
          <a:prstGeom prst="rect">
            <a:avLst/>
          </a:prstGeom>
        </p:spPr>
        <p:txBody>
          <a:bodyPr vert="horz" lIns="0" tIns="0" rIns="0" bIns="0" rtlCol="0" anchor="t" anchorCtr="0">
            <a:noAutofit/>
          </a:bodyPr>
          <a:lstStyle/>
          <a:p>
            <a:pPr algn="l">
              <a:lnSpc>
                <a:spcPct val="100000"/>
              </a:lnSpc>
            </a:pPr>
            <a:r>
              <a:rPr lang="zh-CN" altLang="en-US" sz="7000" b="0" i="0" dirty="0">
                <a:solidFill>
                  <a:srgbClr val="1148CA"/>
                </a:solidFill>
                <a:latin typeface="OPPOSans-H"/>
                <a:ea typeface="OPPOSans-H"/>
              </a:rPr>
              <a:t>云计算操作系统</a:t>
            </a:r>
            <a:endParaRPr lang="zh-CN" altLang="en-US" dirty="0"/>
          </a:p>
        </p:txBody>
      </p:sp>
      <p:grpSp>
        <p:nvGrpSpPr>
          <p:cNvPr id="6026" name="组合 6026"/>
          <p:cNvGrpSpPr/>
          <p:nvPr/>
        </p:nvGrpSpPr>
        <p:grpSpPr>
          <a:xfrm>
            <a:off x="1300764" y="2613573"/>
            <a:ext cx="22386209" cy="13121727"/>
            <a:chOff x="1930400" y="8084797"/>
            <a:chExt cx="9461500" cy="4678703"/>
          </a:xfrm>
        </p:grpSpPr>
        <p:pic>
          <p:nvPicPr>
            <p:cNvPr id="96027" name="image 6027"/>
            <p:cNvPicPr>
              <a:picLocks noChangeAspect="1"/>
            </p:cNvPicPr>
            <p:nvPr/>
          </p:nvPicPr>
          <p:blipFill>
            <a:blip r:embed="rId5">
              <a:alphaModFix amt="25098"/>
            </a:blip>
            <a:srcRect/>
            <a:stretch>
              <a:fillRect/>
            </a:stretch>
          </p:blipFill>
          <p:spPr>
            <a:xfrm>
              <a:off x="1930400" y="8597900"/>
              <a:ext cx="9461500" cy="4165600"/>
            </a:xfrm>
            <a:prstGeom prst="rect">
              <a:avLst/>
            </a:prstGeom>
          </p:spPr>
        </p:pic>
        <p:pic>
          <p:nvPicPr>
            <p:cNvPr id="96028" name="image 6028"/>
            <p:cNvPicPr>
              <a:picLocks noChangeAspect="1"/>
            </p:cNvPicPr>
            <p:nvPr/>
          </p:nvPicPr>
          <p:blipFill>
            <a:blip r:embed="rId6"/>
            <a:srcRect/>
            <a:stretch>
              <a:fillRect/>
            </a:stretch>
          </p:blipFill>
          <p:spPr>
            <a:xfrm>
              <a:off x="1930400" y="8084797"/>
              <a:ext cx="9172307" cy="3675794"/>
            </a:xfrm>
            <a:prstGeom prst="rect">
              <a:avLst/>
            </a:prstGeom>
          </p:spPr>
        </p:pic>
        <p:pic>
          <p:nvPicPr>
            <p:cNvPr id="96029" name="image 6029"/>
            <p:cNvPicPr>
              <a:picLocks noChangeAspect="1"/>
            </p:cNvPicPr>
            <p:nvPr/>
          </p:nvPicPr>
          <p:blipFill>
            <a:blip r:embed="rId7"/>
            <a:srcRect/>
            <a:stretch>
              <a:fillRect/>
            </a:stretch>
          </p:blipFill>
          <p:spPr>
            <a:xfrm>
              <a:off x="5457321" y="8634449"/>
              <a:ext cx="22909" cy="2484882"/>
            </a:xfrm>
            <a:prstGeom prst="rect">
              <a:avLst/>
            </a:prstGeom>
          </p:spPr>
        </p:pic>
        <p:sp>
          <p:nvSpPr>
            <p:cNvPr id="6030" name="Object 6030"/>
            <p:cNvSpPr txBox="1"/>
            <p:nvPr/>
          </p:nvSpPr>
          <p:spPr>
            <a:xfrm>
              <a:off x="2033457" y="8251933"/>
              <a:ext cx="9172307" cy="3164327"/>
            </a:xfrm>
            <a:prstGeom prst="rect">
              <a:avLst/>
            </a:prstGeom>
          </p:spPr>
          <p:txBody>
            <a:bodyPr vert="horz" lIns="0" tIns="0" rIns="0" bIns="0" rtlCol="0" anchor="t" anchorCtr="0">
              <a:noAutofit/>
            </a:bodyPr>
            <a:lstStyle/>
            <a:p>
              <a:pPr>
                <a:lnSpc>
                  <a:spcPct val="116666"/>
                </a:lnSpc>
              </a:pPr>
              <a:r>
                <a:rPr lang="zh-CN" altLang="en-US" sz="7200" dirty="0">
                  <a:solidFill>
                    <a:schemeClr val="bg1"/>
                  </a:solidFill>
                </a:rPr>
                <a:t>（一）云计算系统概述</a:t>
              </a:r>
              <a:endParaRPr lang="en-US" altLang="zh-CN" sz="7200" dirty="0">
                <a:solidFill>
                  <a:schemeClr val="bg1"/>
                </a:solidFill>
              </a:endParaRPr>
            </a:p>
            <a:p>
              <a:pPr>
                <a:lnSpc>
                  <a:spcPct val="116666"/>
                </a:lnSpc>
              </a:pPr>
              <a:r>
                <a:rPr lang="zh-CN" altLang="en-US" sz="6600" dirty="0">
                  <a:solidFill>
                    <a:schemeClr val="bg1"/>
                  </a:solidFill>
                </a:rPr>
                <a:t>当前，人们热议的一个话题是云计算（</a:t>
              </a:r>
              <a:r>
                <a:rPr lang="en-US" altLang="zh-CN" sz="6600" dirty="0">
                  <a:solidFill>
                    <a:schemeClr val="bg1"/>
                  </a:solidFill>
                </a:rPr>
                <a:t>Cloud Computing</a:t>
              </a:r>
              <a:r>
                <a:rPr lang="zh-CN" altLang="en-US" sz="6600" dirty="0">
                  <a:solidFill>
                    <a:schemeClr val="bg1"/>
                  </a:solidFill>
                </a:rPr>
                <a:t>）。云计算是基于互联网的相关服务的增加、使用和交付模式，通常涉及通过互联网来提供动态易扩展且经常是虚拟化的资源。它将计算任务分布在大量计算机构成的资源池上，各种应用系统能够根据需要获取计算能力、存储空间和各种软件服务，从而使得超级计算能力能通过互联网实现自由流通，这种资源池称为“云”。</a:t>
              </a:r>
              <a:endParaRPr lang="zh-CN" altLang="en-US" sz="6600" dirty="0">
                <a:solidFill>
                  <a:schemeClr val="bg1"/>
                </a:solidFill>
                <a:latin typeface="黑体" pitchFamily="49" charset="-122"/>
                <a:ea typeface="黑体" pitchFamily="49" charset="-122"/>
              </a:endParaRPr>
            </a:p>
          </p:txBody>
        </p:sp>
      </p:grpSp>
      <p:pic>
        <p:nvPicPr>
          <p:cNvPr id="12" name="Picture 7"/>
          <p:cNvPicPr>
            <a:picLocks noChangeAspect="1" noChangeArrowheads="1"/>
          </p:cNvPicPr>
          <p:nvPr/>
        </p:nvPicPr>
        <p:blipFill>
          <a:blip r:embed="rId8"/>
          <a:srcRect/>
          <a:stretch>
            <a:fillRect/>
          </a:stretch>
        </p:blipFill>
        <p:spPr bwMode="auto">
          <a:xfrm>
            <a:off x="20732758" y="240693"/>
            <a:ext cx="2954215" cy="210618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1284</Words>
  <Application>Microsoft Office PowerPoint</Application>
  <PresentationFormat>自定义</PresentationFormat>
  <Paragraphs>115</Paragraphs>
  <Slides>21</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等线</vt:lpstr>
      <vt:lpstr>OPPOSans-H</vt:lpstr>
      <vt:lpstr>黑体</vt:lpstr>
      <vt:lpstr>OPPOSans-M</vt:lpstr>
      <vt:lpstr>楷体</vt:lpstr>
      <vt:lpstr>SourceHanSansSC-Medium</vt:lpstr>
      <vt:lpstr>OPPOSans-R</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subject>www.gaoding.com</dc:subject>
  <dc:creator>稿定设计</dc:creator>
  <cp:lastModifiedBy>chenliying chenliiyng</cp:lastModifiedBy>
  <cp:revision>105</cp:revision>
  <dcterms:created xsi:type="dcterms:W3CDTF">2022-04-17T03:26:08Z</dcterms:created>
  <dcterms:modified xsi:type="dcterms:W3CDTF">2024-09-09T06:43:28Z</dcterms:modified>
</cp:coreProperties>
</file>