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27000" contrast="-52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80D5-4166-480E-80B0-1625BD9BCA4F}" type="datetimeFigureOut">
              <a:rPr lang="zh-CN" altLang="en-US" smtClean="0"/>
              <a:pPr/>
              <a:t>2021/11/25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368F-24FC-4D17-81F3-D39BD03A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32000" contrast="-49000"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1214422"/>
            <a:ext cx="52116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 smtClean="0">
                <a:solidFill>
                  <a:srgbClr val="FF0000"/>
                </a:solidFill>
              </a:rPr>
              <a:t>C</a:t>
            </a:r>
            <a:r>
              <a:rPr lang="zh-CN" altLang="en-US" sz="6000" dirty="0" smtClean="0">
                <a:solidFill>
                  <a:srgbClr val="FF0000"/>
                </a:solidFill>
              </a:rPr>
              <a:t>语言程序设计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46" y="4429132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/>
              <a:t>何玉婷</a:t>
            </a:r>
            <a:endParaRPr lang="zh-CN" alt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751290" y="2500306"/>
            <a:ext cx="389241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再见！</a:t>
            </a:r>
            <a:endParaRPr lang="zh-CN" altLang="en-US" sz="9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214422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数组：定义出能够同时存储多个值的变量，这种变量在程序设计语言中称为数组，同一个数组中的每个值通过下标来区别。</a:t>
            </a:r>
            <a:endParaRPr lang="zh-CN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50004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一、概念：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681583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二、定义一维数组的格式：</a:t>
            </a:r>
            <a:endParaRPr lang="en-US" altLang="zh-CN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48" y="3467401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&lt;</a:t>
            </a:r>
            <a:r>
              <a:rPr lang="zh-CN" altLang="en-US" sz="2400" dirty="0"/>
              <a:t>类型关键字</a:t>
            </a:r>
            <a:r>
              <a:rPr lang="en-US" sz="2400" dirty="0" smtClean="0"/>
              <a:t>&gt;</a:t>
            </a:r>
            <a:r>
              <a:rPr lang="zh-CN" altLang="en-US" sz="2400" dirty="0" smtClean="0"/>
              <a:t>　</a:t>
            </a:r>
            <a:r>
              <a:rPr lang="en-US" sz="2400" dirty="0" smtClean="0"/>
              <a:t>&lt;</a:t>
            </a:r>
            <a:r>
              <a:rPr lang="zh-CN" altLang="en-US" sz="2400" dirty="0"/>
              <a:t>数组名</a:t>
            </a:r>
            <a:r>
              <a:rPr lang="en-US" sz="2400" dirty="0"/>
              <a:t>&gt;[&lt;</a:t>
            </a:r>
            <a:r>
              <a:rPr lang="zh-CN" altLang="en-US" sz="2400" dirty="0"/>
              <a:t>常量表达式</a:t>
            </a:r>
            <a:r>
              <a:rPr lang="en-US" sz="2400" dirty="0"/>
              <a:t>&gt;][={&lt;</a:t>
            </a:r>
            <a:r>
              <a:rPr lang="zh-CN" altLang="en-US" sz="2400" dirty="0"/>
              <a:t>初值表</a:t>
            </a:r>
            <a:r>
              <a:rPr lang="en-US" sz="2400" dirty="0" smtClean="0"/>
              <a:t>&gt;};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8662" y="4291620"/>
            <a:ext cx="695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 smtClean="0"/>
              <a:t>例：</a:t>
            </a:r>
            <a:r>
              <a:rPr lang="en-US" altLang="zh-CN" sz="5400" dirty="0" err="1" smtClean="0"/>
              <a:t>int</a:t>
            </a:r>
            <a:r>
              <a:rPr lang="en-US" altLang="zh-CN" sz="5400" dirty="0" smtClean="0"/>
              <a:t> c[5]={1,2,3,4,0};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二维数组：</a:t>
            </a:r>
            <a:endParaRPr lang="zh-CN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428736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定义格式：</a:t>
            </a:r>
            <a:r>
              <a:rPr lang="en-US" altLang="zh-CN" sz="2400" dirty="0" smtClean="0"/>
              <a:t>&lt;</a:t>
            </a:r>
            <a:r>
              <a:rPr lang="zh-CN" altLang="en-US" sz="2400" dirty="0" smtClean="0"/>
              <a:t>类型关键字</a:t>
            </a:r>
            <a:r>
              <a:rPr lang="en-US" altLang="zh-CN" sz="2400" dirty="0" smtClean="0"/>
              <a:t>&gt;&lt;</a:t>
            </a:r>
            <a:r>
              <a:rPr lang="zh-CN" altLang="en-US" sz="2400" dirty="0" smtClean="0"/>
              <a:t>数组名</a:t>
            </a:r>
            <a:r>
              <a:rPr lang="en-US" altLang="zh-CN" sz="2400" dirty="0" smtClean="0"/>
              <a:t>&gt;[&lt;</a:t>
            </a:r>
            <a:r>
              <a:rPr lang="zh-CN" altLang="en-US" sz="2400" dirty="0" smtClean="0"/>
              <a:t>常量表达式</a:t>
            </a:r>
            <a:r>
              <a:rPr lang="en-US" altLang="zh-CN" sz="2400" dirty="0" smtClean="0"/>
              <a:t>1&gt;] [&lt;</a:t>
            </a:r>
            <a:r>
              <a:rPr lang="zh-CN" altLang="en-US" sz="2400" dirty="0" smtClean="0"/>
              <a:t>常量表达式</a:t>
            </a:r>
            <a:r>
              <a:rPr lang="en-US" altLang="zh-CN" sz="2400" dirty="0" smtClean="0"/>
              <a:t>2&gt;][={{&lt;</a:t>
            </a:r>
            <a:r>
              <a:rPr lang="zh-CN" altLang="en-US" sz="2400" dirty="0" smtClean="0"/>
              <a:t>初值表</a:t>
            </a:r>
            <a:r>
              <a:rPr lang="en-US" altLang="zh-CN" sz="2400" dirty="0" smtClean="0"/>
              <a:t>1&gt;},{&lt;</a:t>
            </a:r>
            <a:r>
              <a:rPr lang="zh-CN" altLang="en-US" sz="2400" dirty="0" smtClean="0"/>
              <a:t>初值表</a:t>
            </a:r>
            <a:r>
              <a:rPr lang="en-US" altLang="zh-CN" sz="2400" dirty="0" smtClean="0"/>
              <a:t>2&gt;},……}];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71538" y="2500306"/>
            <a:ext cx="6102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具体表示为：</a:t>
            </a:r>
            <a:r>
              <a:rPr lang="en-US" altLang="zh-CN" sz="2400" dirty="0" smtClean="0"/>
              <a:t>&lt;</a:t>
            </a:r>
            <a:r>
              <a:rPr lang="zh-CN" altLang="en-US" sz="2400" dirty="0" smtClean="0"/>
              <a:t>数组名</a:t>
            </a:r>
            <a:r>
              <a:rPr lang="en-US" altLang="zh-CN" sz="2400" dirty="0" smtClean="0"/>
              <a:t>&gt;[&lt;</a:t>
            </a:r>
            <a:r>
              <a:rPr lang="zh-CN" altLang="en-US" sz="2400" dirty="0" smtClean="0"/>
              <a:t>行下标</a:t>
            </a:r>
            <a:r>
              <a:rPr lang="en-US" altLang="zh-CN" sz="2400" dirty="0" smtClean="0"/>
              <a:t>&gt;][&lt;</a:t>
            </a:r>
            <a:r>
              <a:rPr lang="zh-CN" altLang="en-US" sz="2400" dirty="0" smtClean="0"/>
              <a:t>列下标</a:t>
            </a:r>
            <a:r>
              <a:rPr lang="en-US" altLang="zh-CN" sz="2400" dirty="0" smtClean="0"/>
              <a:t>&gt;]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3071810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对于一个行下标取值个数为</a:t>
            </a:r>
            <a:r>
              <a:rPr lang="en-US" altLang="zh-CN" sz="2400" dirty="0" smtClean="0"/>
              <a:t>m</a:t>
            </a:r>
            <a:r>
              <a:rPr lang="zh-CN" altLang="en-US" sz="2400" dirty="0" smtClean="0"/>
              <a:t>，列下标取值个数为</a:t>
            </a:r>
            <a:r>
              <a:rPr lang="en-US" altLang="zh-CN" sz="2400" dirty="0" smtClean="0"/>
              <a:t>n</a:t>
            </a:r>
            <a:r>
              <a:rPr lang="zh-CN" altLang="en-US" sz="2400" dirty="0" smtClean="0"/>
              <a:t>的二维数组</a:t>
            </a:r>
            <a:r>
              <a:rPr lang="en-US" altLang="zh-CN" sz="2400" dirty="0" smtClean="0"/>
              <a:t>a</a:t>
            </a:r>
            <a:r>
              <a:rPr lang="zh-CN" altLang="en-US" sz="2400" dirty="0" smtClean="0"/>
              <a:t>，它所有元素表示为：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4143380"/>
            <a:ext cx="583685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a[0][0]       a[0][1]      ……      a[0][n-1]</a:t>
            </a:r>
          </a:p>
          <a:p>
            <a:r>
              <a:rPr lang="en-US" altLang="zh-CN" sz="2800" dirty="0" smtClean="0"/>
              <a:t>a[1][0]       a[1][1]      ……      a[1][n-1]</a:t>
            </a:r>
          </a:p>
          <a:p>
            <a:r>
              <a:rPr lang="en-US" altLang="zh-CN" sz="2800" dirty="0" smtClean="0"/>
              <a:t>   ……             ……                          ……</a:t>
            </a:r>
          </a:p>
          <a:p>
            <a:r>
              <a:rPr lang="en-US" altLang="zh-CN" sz="2800" dirty="0" smtClean="0"/>
              <a:t>a[m-1][0]  a[m-1][1] ……      a[m-a][n-1]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356"/>
            <a:ext cx="4576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例：</a:t>
            </a:r>
            <a:r>
              <a:rPr lang="en-US" sz="3200" dirty="0" err="1" smtClean="0"/>
              <a:t>int</a:t>
            </a:r>
            <a:r>
              <a:rPr lang="en-US" sz="3200" dirty="0" smtClean="0"/>
              <a:t> e[3][4]={(0),(1,2)};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1785926"/>
            <a:ext cx="60708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0              0            0           0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1503" y="2928934"/>
            <a:ext cx="60708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altLang="zh-CN" sz="4400" dirty="0" smtClean="0"/>
              <a:t>1              2            0           0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0166" y="4214818"/>
            <a:ext cx="60708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0              0            0           0</a:t>
            </a:r>
            <a:endParaRPr lang="zh-CN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数组变量的应用：</a:t>
            </a:r>
            <a:endParaRPr lang="en-US" altLang="zh-CN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71538" y="107154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数值计算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196720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统计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43042" y="314324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排序</a:t>
            </a:r>
            <a:endParaRPr lang="zh-CN" altLang="en-US" sz="2400" dirty="0"/>
          </a:p>
        </p:txBody>
      </p:sp>
      <p:sp>
        <p:nvSpPr>
          <p:cNvPr id="8" name="左大括号 7"/>
          <p:cNvSpPr/>
          <p:nvPr/>
        </p:nvSpPr>
        <p:spPr>
          <a:xfrm>
            <a:off x="2428860" y="2786058"/>
            <a:ext cx="357190" cy="1214446"/>
          </a:xfrm>
          <a:prstGeom prst="leftBrac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777013" y="371475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插入排序</a:t>
            </a:r>
            <a:r>
              <a:rPr lang="zh-CN" altLang="en-US" sz="2400" dirty="0" smtClean="0">
                <a:solidFill>
                  <a:srgbClr val="FF0000"/>
                </a:solidFill>
              </a:rPr>
              <a:t>法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7013" y="3143248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冒泡排序法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6050" y="253870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选择排序法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57356" y="471488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查找</a:t>
            </a:r>
            <a:endParaRPr lang="zh-CN" altLang="en-US" sz="2400" dirty="0"/>
          </a:p>
        </p:txBody>
      </p:sp>
      <p:sp>
        <p:nvSpPr>
          <p:cNvPr id="13" name="左大括号 12"/>
          <p:cNvSpPr/>
          <p:nvPr/>
        </p:nvSpPr>
        <p:spPr>
          <a:xfrm>
            <a:off x="2643174" y="4500570"/>
            <a:ext cx="357190" cy="928694"/>
          </a:xfrm>
          <a:prstGeom prst="leftBrac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071802" y="521495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顺序查找法</a:t>
            </a:r>
            <a:endParaRPr lang="zh-CN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71802" y="428625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二分查找法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 animBg="1"/>
      <p:bldP spid="9" grpId="0"/>
      <p:bldP spid="10" grpId="1"/>
      <p:bldP spid="11" grpId="0"/>
      <p:bldP spid="12" grpId="0"/>
      <p:bldP spid="13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1954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选择排序法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071546"/>
            <a:ext cx="785817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思路：</a:t>
            </a:r>
            <a:r>
              <a:rPr lang="zh-CN" altLang="en-US" sz="2800" dirty="0" smtClean="0"/>
              <a:t>每次找出未排序数列中最小的数，把该数放在它应在的位置上。</a:t>
            </a:r>
          </a:p>
          <a:p>
            <a:r>
              <a:rPr lang="zh-CN" altLang="en-US" sz="2800" dirty="0" smtClean="0"/>
              <a:t>例如：</a:t>
            </a:r>
            <a:r>
              <a:rPr lang="en-US" sz="2800" dirty="0" smtClean="0"/>
              <a:t>3 7 1 9 8</a:t>
            </a:r>
            <a:endParaRPr lang="zh-CN" altLang="en-US" sz="2800" dirty="0" smtClean="0"/>
          </a:p>
          <a:p>
            <a:r>
              <a:rPr lang="zh-CN" altLang="en-US" sz="2800" dirty="0" smtClean="0"/>
              <a:t>分析：第一趟先把最小的数</a:t>
            </a:r>
            <a:r>
              <a:rPr lang="en-US" sz="2800" dirty="0" smtClean="0"/>
              <a:t>1</a:t>
            </a:r>
            <a:r>
              <a:rPr lang="zh-CN" altLang="en-US" sz="2800" dirty="0" smtClean="0"/>
              <a:t>找出来放在</a:t>
            </a:r>
            <a:r>
              <a:rPr lang="en-US" sz="2800" dirty="0" smtClean="0"/>
              <a:t>3</a:t>
            </a:r>
            <a:r>
              <a:rPr lang="zh-CN" altLang="en-US" sz="2800" dirty="0" smtClean="0"/>
              <a:t>的位置，此时排序为</a:t>
            </a:r>
            <a:r>
              <a:rPr lang="en-US" sz="2800" dirty="0" smtClean="0"/>
              <a:t>1 7 3 9 8</a:t>
            </a:r>
            <a:r>
              <a:rPr lang="zh-CN" altLang="en-US" sz="2800" dirty="0" smtClean="0"/>
              <a:t>；</a:t>
            </a:r>
            <a:endParaRPr lang="en-US" altLang="zh-CN" sz="2800" dirty="0" smtClean="0"/>
          </a:p>
          <a:p>
            <a:r>
              <a:rPr lang="zh-CN" altLang="en-US" sz="2800" dirty="0" smtClean="0"/>
              <a:t>第二</a:t>
            </a:r>
            <a:r>
              <a:rPr lang="zh-CN" altLang="en-US" sz="2800" dirty="0" smtClean="0"/>
              <a:t>趟把未排序的最小数</a:t>
            </a:r>
            <a:r>
              <a:rPr lang="en-US" sz="2800" dirty="0" smtClean="0"/>
              <a:t>3</a:t>
            </a:r>
            <a:r>
              <a:rPr lang="zh-CN" altLang="en-US" sz="2800" dirty="0" smtClean="0"/>
              <a:t>找出来放在</a:t>
            </a:r>
            <a:r>
              <a:rPr lang="en-US" sz="2800" dirty="0" smtClean="0"/>
              <a:t>7</a:t>
            </a:r>
            <a:r>
              <a:rPr lang="zh-CN" altLang="en-US" sz="2800" dirty="0" smtClean="0"/>
              <a:t>的位置，此时排序为</a:t>
            </a:r>
            <a:r>
              <a:rPr lang="en-US" sz="2800" dirty="0" smtClean="0"/>
              <a:t>1 3 7 9 8</a:t>
            </a:r>
            <a:r>
              <a:rPr lang="zh-CN" altLang="en-US" sz="2800" dirty="0" smtClean="0"/>
              <a:t>；</a:t>
            </a:r>
            <a:endParaRPr lang="en-US" altLang="zh-CN" sz="2800" dirty="0" smtClean="0"/>
          </a:p>
          <a:p>
            <a:r>
              <a:rPr lang="zh-CN" altLang="en-US" sz="2800" dirty="0" smtClean="0"/>
              <a:t>第三</a:t>
            </a:r>
            <a:r>
              <a:rPr lang="zh-CN" altLang="en-US" sz="2800" dirty="0" smtClean="0"/>
              <a:t>趟把未排序的最小数</a:t>
            </a:r>
            <a:r>
              <a:rPr lang="en-US" sz="2800" dirty="0" smtClean="0"/>
              <a:t>7</a:t>
            </a:r>
            <a:r>
              <a:rPr lang="zh-CN" altLang="en-US" sz="2800" dirty="0" smtClean="0"/>
              <a:t>找出来，此时</a:t>
            </a:r>
            <a:r>
              <a:rPr lang="en-US" sz="2800" dirty="0" smtClean="0"/>
              <a:t>7</a:t>
            </a:r>
            <a:r>
              <a:rPr lang="zh-CN" altLang="en-US" sz="2800" dirty="0" smtClean="0"/>
              <a:t>刚好是最小，因此不用移动位置</a:t>
            </a:r>
            <a:r>
              <a:rPr lang="zh-CN" altLang="en-US" sz="2800" dirty="0" smtClean="0"/>
              <a:t>；</a:t>
            </a:r>
            <a:endParaRPr lang="en-US" altLang="zh-CN" sz="2800" dirty="0" smtClean="0"/>
          </a:p>
          <a:p>
            <a:r>
              <a:rPr lang="zh-CN" altLang="en-US" sz="2800" dirty="0" smtClean="0"/>
              <a:t>第四</a:t>
            </a:r>
            <a:r>
              <a:rPr lang="zh-CN" altLang="en-US" sz="2800" dirty="0" smtClean="0"/>
              <a:t>趟把未排序的最小数</a:t>
            </a:r>
            <a:r>
              <a:rPr lang="en-US" sz="2800" dirty="0" smtClean="0"/>
              <a:t>8</a:t>
            </a:r>
            <a:r>
              <a:rPr lang="zh-CN" altLang="en-US" sz="2800" dirty="0" smtClean="0"/>
              <a:t>找出来放在</a:t>
            </a:r>
            <a:r>
              <a:rPr lang="en-US" sz="2800" dirty="0" smtClean="0"/>
              <a:t>9</a:t>
            </a:r>
            <a:r>
              <a:rPr lang="zh-CN" altLang="en-US" sz="2800" dirty="0" smtClean="0"/>
              <a:t>的位置，此时排序为</a:t>
            </a:r>
            <a:r>
              <a:rPr lang="en-US" sz="2800" dirty="0" smtClean="0"/>
              <a:t>1 3 7 8 9</a:t>
            </a:r>
            <a:r>
              <a:rPr lang="zh-CN" altLang="en-US" sz="2800" dirty="0" smtClean="0"/>
              <a:t>，完成了整个排序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71538" y="2657299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在整个排序过程中，趟数是</a:t>
            </a:r>
            <a:r>
              <a:rPr lang="en-US" sz="36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次，交换的次数是</a:t>
            </a:r>
            <a:r>
              <a:rPr lang="en-US" sz="36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次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。</a:t>
            </a:r>
            <a:endParaRPr lang="zh-CN" altLang="en-US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冒泡排序</a:t>
            </a:r>
            <a:r>
              <a:rPr lang="zh-CN" altLang="en-US" sz="2400" dirty="0" smtClean="0">
                <a:solidFill>
                  <a:srgbClr val="FF0000"/>
                </a:solidFill>
              </a:rPr>
              <a:t>法：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000108"/>
            <a:ext cx="871543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思路：</a:t>
            </a:r>
            <a:r>
              <a:rPr lang="zh-CN" altLang="en-US" sz="2800" dirty="0" smtClean="0"/>
              <a:t>每次将相邻两个数比较，将小的调到前面。</a:t>
            </a:r>
          </a:p>
          <a:p>
            <a:r>
              <a:rPr lang="zh-CN" altLang="en-US" sz="2800" dirty="0" smtClean="0"/>
              <a:t>例如：</a:t>
            </a:r>
            <a:r>
              <a:rPr lang="en-US" sz="2800" dirty="0" smtClean="0"/>
              <a:t>5 4 3 2 1</a:t>
            </a:r>
            <a:endParaRPr lang="zh-CN" altLang="en-US" sz="2800" dirty="0" smtClean="0"/>
          </a:p>
          <a:p>
            <a:r>
              <a:rPr lang="zh-CN" altLang="en-US" sz="2800" dirty="0" smtClean="0"/>
              <a:t>分析：第一趟的过程中，第一次先将</a:t>
            </a:r>
            <a:r>
              <a:rPr lang="en-US" sz="2800" dirty="0" smtClean="0"/>
              <a:t>5</a:t>
            </a:r>
            <a:r>
              <a:rPr lang="zh-CN" altLang="en-US" sz="2800" dirty="0" smtClean="0"/>
              <a:t>和</a:t>
            </a:r>
            <a:r>
              <a:rPr lang="en-US" sz="2800" dirty="0" smtClean="0"/>
              <a:t>4</a:t>
            </a:r>
            <a:r>
              <a:rPr lang="zh-CN" altLang="en-US" sz="2800" dirty="0" smtClean="0"/>
              <a:t>交换。第二次将第二个数和第三个数交换（</a:t>
            </a:r>
            <a:r>
              <a:rPr lang="en-US" sz="2800" dirty="0" smtClean="0"/>
              <a:t>5</a:t>
            </a:r>
            <a:r>
              <a:rPr lang="zh-CN" altLang="en-US" sz="2800" dirty="0" smtClean="0"/>
              <a:t>和</a:t>
            </a:r>
            <a:r>
              <a:rPr lang="en-US" sz="2800" dirty="0" smtClean="0"/>
              <a:t>3</a:t>
            </a:r>
            <a:r>
              <a:rPr lang="zh-CN" altLang="en-US" sz="2800" dirty="0" smtClean="0"/>
              <a:t>）</a:t>
            </a:r>
            <a:r>
              <a:rPr lang="en-US" altLang="zh-CN" sz="2800" dirty="0" smtClean="0"/>
              <a:t>……</a:t>
            </a:r>
            <a:r>
              <a:rPr lang="zh-CN" altLang="en-US" sz="2800" dirty="0" smtClean="0"/>
              <a:t>可以看出需要交换</a:t>
            </a:r>
            <a:r>
              <a:rPr lang="en-US" sz="2800" dirty="0" smtClean="0"/>
              <a:t>4</a:t>
            </a:r>
            <a:r>
              <a:rPr lang="zh-CN" altLang="en-US" sz="2800" dirty="0" smtClean="0"/>
              <a:t>次，得到</a:t>
            </a:r>
            <a:r>
              <a:rPr lang="en-US" sz="2800" dirty="0" smtClean="0"/>
              <a:t>4 3 2 1 5 </a:t>
            </a:r>
            <a:r>
              <a:rPr lang="zh-CN" altLang="en-US" sz="2800" dirty="0" smtClean="0"/>
              <a:t>的顺序，最大的</a:t>
            </a:r>
            <a:r>
              <a:rPr lang="en-US" sz="2800" dirty="0" smtClean="0"/>
              <a:t>5</a:t>
            </a:r>
            <a:r>
              <a:rPr lang="zh-CN" altLang="en-US" sz="2800" dirty="0" smtClean="0"/>
              <a:t>已经“沉底”，而比</a:t>
            </a:r>
            <a:r>
              <a:rPr lang="en-US" sz="2800" dirty="0" smtClean="0"/>
              <a:t>5</a:t>
            </a:r>
            <a:r>
              <a:rPr lang="zh-CN" altLang="en-US" sz="2800" dirty="0" smtClean="0"/>
              <a:t>小的数已经“上升”。</a:t>
            </a:r>
          </a:p>
          <a:p>
            <a:r>
              <a:rPr lang="zh-CN" altLang="en-US" sz="2800" dirty="0" smtClean="0"/>
              <a:t>第二趟的过程中，第一次先将</a:t>
            </a:r>
            <a:r>
              <a:rPr lang="en-US" sz="2800" dirty="0" smtClean="0"/>
              <a:t>4</a:t>
            </a:r>
            <a:r>
              <a:rPr lang="zh-CN" altLang="en-US" sz="2800" dirty="0" smtClean="0"/>
              <a:t>和</a:t>
            </a:r>
            <a:r>
              <a:rPr lang="en-US" sz="2800" dirty="0" smtClean="0"/>
              <a:t>3</a:t>
            </a:r>
            <a:r>
              <a:rPr lang="zh-CN" altLang="en-US" sz="2800" dirty="0" smtClean="0"/>
              <a:t>比较交换，第二次将第二个数和第三个数（</a:t>
            </a:r>
            <a:r>
              <a:rPr lang="en-US" sz="2800" dirty="0" smtClean="0"/>
              <a:t>4</a:t>
            </a:r>
            <a:r>
              <a:rPr lang="zh-CN" altLang="en-US" sz="2800" dirty="0" smtClean="0"/>
              <a:t>和</a:t>
            </a:r>
            <a:r>
              <a:rPr lang="en-US" sz="2800" dirty="0" smtClean="0"/>
              <a:t>2</a:t>
            </a:r>
            <a:r>
              <a:rPr lang="zh-CN" altLang="en-US" sz="2800" dirty="0" smtClean="0"/>
              <a:t>）比较交换</a:t>
            </a:r>
            <a:r>
              <a:rPr lang="en-US" altLang="zh-CN" sz="2800" dirty="0" smtClean="0"/>
              <a:t>……</a:t>
            </a:r>
            <a:r>
              <a:rPr lang="zh-CN" altLang="en-US" sz="2800" dirty="0" smtClean="0"/>
              <a:t>经过</a:t>
            </a:r>
            <a:r>
              <a:rPr lang="en-US" sz="2800" dirty="0" smtClean="0"/>
              <a:t>3</a:t>
            </a:r>
            <a:r>
              <a:rPr lang="zh-CN" altLang="en-US" sz="2800" dirty="0" smtClean="0"/>
              <a:t>次比较交换后，得到</a:t>
            </a:r>
            <a:r>
              <a:rPr lang="en-US" sz="2800" dirty="0" smtClean="0"/>
              <a:t>3 2 1 4 5 </a:t>
            </a:r>
            <a:r>
              <a:rPr lang="zh-CN" altLang="en-US" sz="2800" dirty="0" smtClean="0"/>
              <a:t>。</a:t>
            </a:r>
          </a:p>
          <a:p>
            <a:r>
              <a:rPr lang="zh-CN" altLang="en-US" sz="2800" dirty="0" smtClean="0"/>
              <a:t>以此类推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zh-CN" altLang="en-US" sz="2800" dirty="0" smtClean="0"/>
              <a:t>在整个排序过程中，趟数是</a:t>
            </a:r>
            <a:r>
              <a:rPr lang="en-US" sz="2800" dirty="0" smtClean="0"/>
              <a:t>4</a:t>
            </a:r>
            <a:r>
              <a:rPr lang="zh-CN" altLang="en-US" sz="2800" dirty="0" smtClean="0"/>
              <a:t>，交换</a:t>
            </a:r>
            <a:r>
              <a:rPr lang="zh-CN" altLang="en-US" sz="2800" dirty="0" smtClean="0"/>
              <a:t>次数是    </a:t>
            </a:r>
            <a:r>
              <a:rPr lang="en-US" sz="2800" dirty="0" smtClean="0"/>
              <a:t>4+3+2+1</a:t>
            </a:r>
            <a:r>
              <a:rPr lang="zh-CN" altLang="en-US" sz="2800" dirty="0" smtClean="0"/>
              <a:t>＝</a:t>
            </a:r>
            <a:r>
              <a:rPr lang="en-US" sz="2800" dirty="0" smtClean="0"/>
              <a:t>10</a:t>
            </a:r>
            <a:r>
              <a:rPr lang="zh-CN" altLang="en-US" sz="2800" dirty="0" smtClean="0"/>
              <a:t>次</a:t>
            </a:r>
            <a:endParaRPr lang="zh-CN" alt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00100" y="2231777"/>
            <a:ext cx="7000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容易发现</a:t>
            </a:r>
            <a:r>
              <a:rPr lang="en-US" sz="3200" b="1" dirty="0" smtClean="0">
                <a:solidFill>
                  <a:srgbClr val="FF0000"/>
                </a:solidFill>
              </a:rPr>
              <a:t>5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个数共需要</a:t>
            </a:r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趟比较，第一趟需要</a:t>
            </a:r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次比较交换，第二趟需要</a:t>
            </a:r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次比较交换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也就是说如果有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个数，需要</a:t>
            </a:r>
            <a:r>
              <a:rPr lang="en-US" sz="3200" b="1" dirty="0" smtClean="0">
                <a:solidFill>
                  <a:srgbClr val="FF0000"/>
                </a:solidFill>
              </a:rPr>
              <a:t>n-1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趟比较，第</a:t>
            </a:r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趟需要</a:t>
            </a:r>
            <a:r>
              <a:rPr lang="en-US" sz="3200" b="1" dirty="0" smtClean="0">
                <a:solidFill>
                  <a:srgbClr val="FF0000"/>
                </a:solidFill>
              </a:rPr>
              <a:t>n-1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次比较交换，第</a:t>
            </a:r>
            <a:r>
              <a:rPr lang="en-US" sz="3200" b="1" dirty="0" smtClean="0">
                <a:solidFill>
                  <a:srgbClr val="FF0000"/>
                </a:solidFill>
              </a:rPr>
              <a:t>j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趟需要</a:t>
            </a:r>
            <a:r>
              <a:rPr lang="en-US" sz="3200" b="1" dirty="0" smtClean="0">
                <a:solidFill>
                  <a:srgbClr val="FF0000"/>
                </a:solidFill>
              </a:rPr>
              <a:t>n-j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次比较交换</a:t>
            </a:r>
            <a:r>
              <a:rPr lang="zh-CN" altLang="en-US" sz="3200" b="1" dirty="0" smtClean="0"/>
              <a:t>。</a:t>
            </a:r>
            <a:endParaRPr lang="zh-CN" alt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643050"/>
            <a:ext cx="75724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可以</a:t>
            </a:r>
            <a:r>
              <a:rPr lang="zh-CN" altLang="en-US" sz="3200" dirty="0" smtClean="0"/>
              <a:t>看出冒泡排序法和选择排序法需要的趟数都是一样的，不同的是交换的次数。冒泡法每次比较后立马交换，而选择排序是把未排序最小的数找出来与它应的位置上的元素交换。相对来说，选择排序交换次数较少，一定程度上提高了运算效率</a:t>
            </a:r>
            <a:r>
              <a:rPr lang="zh-CN" altLang="en-US" sz="3200" dirty="0" smtClean="0"/>
              <a:t>。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571480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冒泡排序法与选择排序法</a:t>
            </a:r>
            <a:r>
              <a:rPr lang="zh-CN" altLang="en-US" sz="2400" dirty="0" smtClean="0">
                <a:solidFill>
                  <a:srgbClr val="FF0000"/>
                </a:solidFill>
              </a:rPr>
              <a:t>的区别：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0545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插入排序法：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166417"/>
            <a:ext cx="84296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思路：</a:t>
            </a:r>
            <a:r>
              <a:rPr lang="zh-CN" altLang="en-US" sz="2400" dirty="0" smtClean="0"/>
              <a:t>插入排序法，就是将一个数插入到其应该占据的位置。</a:t>
            </a:r>
          </a:p>
          <a:p>
            <a:r>
              <a:rPr lang="zh-CN" altLang="en-US" sz="2400" dirty="0" smtClean="0"/>
              <a:t>例如：</a:t>
            </a:r>
            <a:r>
              <a:rPr lang="en-US" sz="2400" dirty="0" smtClean="0"/>
              <a:t>5 1 4 2 3</a:t>
            </a:r>
            <a:endParaRPr lang="zh-CN" altLang="en-US" sz="2400" dirty="0" smtClean="0"/>
          </a:p>
          <a:p>
            <a:r>
              <a:rPr lang="zh-CN" altLang="en-US" sz="2400" dirty="0" smtClean="0"/>
              <a:t>我们从第二个数字开始，这个数字是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，我们的任务只要看看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有没有正确的位置，我们的做法是和这个数字左边的数字来比，因此我们比较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和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，原来的排列就变成了“</a:t>
            </a:r>
            <a:r>
              <a:rPr lang="en-US" sz="2400" dirty="0" smtClean="0"/>
              <a:t>1 5 4 2 3</a:t>
            </a:r>
            <a:r>
              <a:rPr lang="zh-CN" altLang="en-US" sz="2400" dirty="0" smtClean="0"/>
              <a:t>”</a:t>
            </a:r>
          </a:p>
          <a:p>
            <a:r>
              <a:rPr lang="zh-CN" altLang="en-US" sz="2400" dirty="0" smtClean="0"/>
              <a:t>接下来，我们看第</a:t>
            </a:r>
            <a:r>
              <a:rPr lang="en-US" sz="2400" dirty="0" smtClean="0"/>
              <a:t>3</a:t>
            </a:r>
            <a:r>
              <a:rPr lang="zh-CN" altLang="en-US" sz="2400" dirty="0" smtClean="0"/>
              <a:t>个数字有没有在正确的位置。这个数字是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，它的左边数字是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，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比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小，所以我们将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和</a:t>
            </a:r>
            <a:r>
              <a:rPr lang="en-US" sz="2400" dirty="0" smtClean="0"/>
              <a:t>5</a:t>
            </a:r>
            <a:r>
              <a:rPr lang="zh-CN" altLang="en-US" sz="2400" dirty="0" smtClean="0"/>
              <a:t>交换，排列变成了“</a:t>
            </a:r>
            <a:r>
              <a:rPr lang="en-US" sz="2400" dirty="0" smtClean="0"/>
              <a:t>1 4 5 2 3</a:t>
            </a:r>
            <a:r>
              <a:rPr lang="zh-CN" altLang="en-US" sz="2400" dirty="0" smtClean="0"/>
              <a:t>”</a:t>
            </a:r>
          </a:p>
          <a:p>
            <a:r>
              <a:rPr lang="zh-CN" altLang="en-US" sz="2400" dirty="0" smtClean="0"/>
              <a:t>以此类推，直到排列变成“</a:t>
            </a:r>
            <a:r>
              <a:rPr lang="en-US" sz="2400" dirty="0" smtClean="0"/>
              <a:t>1 2 3 4 5 </a:t>
            </a:r>
            <a:r>
              <a:rPr lang="zh-CN" altLang="en-US" sz="2400" dirty="0" smtClean="0"/>
              <a:t>”，此排序完成了。</a:t>
            </a:r>
          </a:p>
          <a:p>
            <a:r>
              <a:rPr lang="zh-CN" altLang="en-US" sz="2400" dirty="0" smtClean="0"/>
              <a:t>所谓插入排序法，就是检查第</a:t>
            </a:r>
            <a:r>
              <a:rPr lang="en-US" sz="2400" dirty="0" err="1" smtClean="0"/>
              <a:t>i</a:t>
            </a:r>
            <a:r>
              <a:rPr lang="zh-CN" altLang="en-US" sz="2400" dirty="0" smtClean="0"/>
              <a:t>个数字，如果在它的左边的数字比它大，进行交换，这个动作一直继续下去，直到这个数字的左边数字比它还要小，就可以停止了。插入排序法主要的循环有两个变数：</a:t>
            </a:r>
            <a:r>
              <a:rPr lang="en-US" sz="2400" dirty="0" err="1" smtClean="0"/>
              <a:t>i</a:t>
            </a:r>
            <a:r>
              <a:rPr lang="zh-CN" altLang="en-US" sz="2400" dirty="0" smtClean="0"/>
              <a:t>和</a:t>
            </a:r>
            <a:r>
              <a:rPr lang="en-US" sz="2400" dirty="0" smtClean="0"/>
              <a:t>j</a:t>
            </a:r>
            <a:r>
              <a:rPr lang="zh-CN" altLang="en-US" sz="2400" dirty="0" smtClean="0"/>
              <a:t>，每一次执行这个循环，就会将第</a:t>
            </a:r>
            <a:r>
              <a:rPr lang="en-US" sz="2400" dirty="0" err="1" smtClean="0"/>
              <a:t>i</a:t>
            </a:r>
            <a:r>
              <a:rPr lang="zh-CN" altLang="en-US" sz="2400" dirty="0" smtClean="0"/>
              <a:t>个数字放到左边恰当的位置去。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907</Words>
  <Application>Microsoft Office PowerPoint</Application>
  <PresentationFormat>全屏显示(4:3)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44</cp:revision>
  <dcterms:created xsi:type="dcterms:W3CDTF">2021-11-22T10:16:46Z</dcterms:created>
  <dcterms:modified xsi:type="dcterms:W3CDTF">2021-11-25T03:11:10Z</dcterms:modified>
</cp:coreProperties>
</file>