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8" r:id="rId13"/>
    <p:sldId id="269" r:id="rId14"/>
    <p:sldId id="272" r:id="rId15"/>
    <p:sldId id="278" r:id="rId16"/>
    <p:sldId id="279" r:id="rId17"/>
    <p:sldId id="280" r:id="rId18"/>
    <p:sldId id="281" r:id="rId19"/>
    <p:sldId id="283" r:id="rId20"/>
  </p:sldIdLst>
  <p:sldSz cx="12192000" cy="6858000"/>
  <p:notesSz cx="6858000" cy="9144000"/>
  <p:custDataLst>
    <p:tags r:id="rId2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tags" Target="tags/tag1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3.jpeg"/><Relationship Id="rId1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4.jpeg"/><Relationship Id="rId1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5.jpeg"/><Relationship Id="rId1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8.jpeg"/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9.jpeg"/><Relationship Id="rId1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jpeg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jpeg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8.jpeg"/><Relationship Id="rId1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9.jpeg"/><Relationship Id="rId1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2.jpeg"/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229733" y="1526408"/>
            <a:ext cx="9732534" cy="2275165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en-US" sz="5700" b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《马克思主义基本原理》之物质与意识</a:t>
            </a:r>
            <a:endParaRPr lang="en-US" sz="5700" b="1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3276667" y="4571939"/>
            <a:ext cx="2798081" cy="504825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rm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2025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思政：白洋</a:t>
            </a:r>
            <a:endParaRPr lang="zh-CN" altLang="en-US" sz="2025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6685394" y="4575748"/>
            <a:ext cx="3373814" cy="501015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195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2024-11-15</a:t>
            </a:r>
            <a:endParaRPr lang="en-US" sz="1950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3048" r="13048"/>
          <a:stretch>
            <a:fillRect/>
          </a:stretch>
        </p:blipFill>
        <p:spPr>
          <a:xfrm>
            <a:off x="7007707" y="1744635"/>
            <a:ext cx="4750583" cy="4285329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意识的形态与功能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AutoShape 4"/>
          <p:cNvSpPr/>
          <p:nvPr/>
        </p:nvSpPr>
        <p:spPr>
          <a:xfrm>
            <a:off x="3729746" y="1769675"/>
            <a:ext cx="3031629" cy="4285329"/>
          </a:xfrm>
          <a:prstGeom prst="roundRect">
            <a:avLst>
              <a:gd name="adj" fmla="val 0"/>
            </a:avLst>
          </a:prstGeom>
          <a:solidFill>
            <a:schemeClr val="lt2">
              <a:alpha val="80000"/>
            </a:schemeClr>
          </a:solidFill>
        </p:spPr>
      </p:sp>
      <p:sp>
        <p:nvSpPr>
          <p:cNvPr id="5" name="TextBox 5"/>
          <p:cNvSpPr txBox="1"/>
          <p:nvPr/>
        </p:nvSpPr>
        <p:spPr>
          <a:xfrm>
            <a:off x="3923235" y="2035795"/>
            <a:ext cx="2644651" cy="649939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意识的功能</a:t>
            </a:r>
            <a:endParaRPr lang="en-US" sz="2400" b="1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3923235" y="2757859"/>
            <a:ext cx="2644651" cy="2924764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575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意识具有能动性、反映性、创造性、控制性等功能。意识能够指导人们认识世界、改造世界，控制人的行为，提高人的认识能力和实践能力。</a:t>
            </a:r>
            <a:endParaRPr lang="en-US" sz="1575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AutoShape 7"/>
          <p:cNvSpPr/>
          <p:nvPr/>
        </p:nvSpPr>
        <p:spPr>
          <a:xfrm>
            <a:off x="556553" y="1764765"/>
            <a:ext cx="3031629" cy="4285329"/>
          </a:xfrm>
          <a:prstGeom prst="roundRect">
            <a:avLst>
              <a:gd name="adj" fmla="val 0"/>
            </a:avLst>
          </a:prstGeom>
          <a:solidFill>
            <a:schemeClr val="lt2">
              <a:alpha val="80000"/>
            </a:schemeClr>
          </a:solidFill>
        </p:spPr>
      </p:sp>
      <p:sp>
        <p:nvSpPr>
          <p:cNvPr id="8" name="TextBox 8"/>
          <p:cNvSpPr txBox="1"/>
          <p:nvPr/>
        </p:nvSpPr>
        <p:spPr>
          <a:xfrm>
            <a:off x="750042" y="2035795"/>
            <a:ext cx="2644651" cy="649939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意识的形态</a:t>
            </a:r>
            <a:endParaRPr lang="en-US" sz="2400" b="1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750042" y="2752949"/>
            <a:ext cx="2644651" cy="2924764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575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意识在形式上是主观的，但内容上是客观的。意识分为意识形态和非意识形态两种形式，其中意识形态是社会的上层建筑，具有阶级性。</a:t>
            </a:r>
            <a:endParaRPr lang="en-US" sz="1575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105150" y="1544398"/>
            <a:ext cx="5981700" cy="1371600"/>
          </a:xfrm>
          <a:prstGeom prst="rect">
            <a:avLst/>
          </a:prstGeom>
        </p:spPr>
        <p:txBody>
          <a:bodyPr vert="horz" wrap="square" lIns="114300" tIns="57150" rIns="114300" bIns="57150" rtlCol="0" anchor="b" anchorCtr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6600" b="1">
                <a:solidFill>
                  <a:srgbClr val="1ACA6E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03</a:t>
            </a:r>
            <a:endParaRPr lang="en-US" sz="6600" b="1">
              <a:solidFill>
                <a:srgbClr val="1ACA6E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853596" y="2976755"/>
            <a:ext cx="10484808" cy="1798058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4500" b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物质与意识的关系探讨</a:t>
            </a:r>
            <a:endParaRPr lang="en-US" sz="4500" b="1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54963" y="2034175"/>
            <a:ext cx="5829300" cy="781050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意识是物质世界长期发展的产物，是物质的一种特殊形态和反映。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454963" y="1575832"/>
            <a:ext cx="5829300" cy="400050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>
              <a:lnSpc>
                <a:spcPct val="77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物质是意识产生和发展的基础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454963" y="3530045"/>
            <a:ext cx="5829300" cy="781050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意识的内容和形式都受到物质条件和水平的制约，不同的物质条件和水平会产生不同的意识。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454963" y="3071702"/>
            <a:ext cx="5829300" cy="400050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>
              <a:lnSpc>
                <a:spcPct val="77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物质决定意识的性质和水平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454963" y="5118981"/>
            <a:ext cx="5829300" cy="781050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随着物质世界的发展变化，意识也会不断发展和变化，意识的发展是物质世界发展的反映。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454963" y="4660638"/>
            <a:ext cx="5829300" cy="400050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>
              <a:lnSpc>
                <a:spcPct val="77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物质决定意识的发展变化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738931" y="1450035"/>
            <a:ext cx="4792980" cy="4792980"/>
          </a:xfrm>
          <a:prstGeom prst="ellipse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物质对意识的决定性作用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17435" b="17435"/>
          <a:stretch>
            <a:fillRect/>
          </a:stretch>
        </p:blipFill>
        <p:spPr>
          <a:xfrm>
            <a:off x="601455" y="1456971"/>
            <a:ext cx="5140490" cy="465535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6007772" y="1924848"/>
            <a:ext cx="5064406" cy="898324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要尊重物质世界的客观规律，按照规律办事，不要违背客观规律。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6007772" y="1456971"/>
            <a:ext cx="5064406" cy="449970"/>
          </a:xfrm>
          <a:prstGeom prst="rect">
            <a:avLst/>
          </a:prstGeom>
        </p:spPr>
        <p:txBody>
          <a:bodyPr vert="horz" wrap="square" lIns="114300" tIns="57150" rIns="114300" bIns="57150" rtlCol="0" anchor="b" anchorCtr="0">
            <a:noAutofit/>
          </a:bodyPr>
          <a:lstStyle/>
          <a:p>
            <a:pPr>
              <a:lnSpc>
                <a:spcPct val="77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尊重客观规律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6007772" y="3539953"/>
            <a:ext cx="5064406" cy="884543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在尊重客观规律的前提下，要发挥人的主观能动性，积极认识和改造世界。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6007772" y="3122433"/>
            <a:ext cx="5064406" cy="436189"/>
          </a:xfrm>
          <a:prstGeom prst="rect">
            <a:avLst/>
          </a:prstGeom>
        </p:spPr>
        <p:txBody>
          <a:bodyPr vert="horz" wrap="square" lIns="114300" tIns="57150" rIns="114300" bIns="57150" rtlCol="0" anchor="b" anchorCtr="0">
            <a:noAutofit/>
          </a:bodyPr>
          <a:lstStyle/>
          <a:p>
            <a:pPr>
              <a:lnSpc>
                <a:spcPct val="77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发挥主观能动性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6007772" y="5213997"/>
            <a:ext cx="5064406" cy="898324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要将实践与认识相结合，通过实践不断检验和修正认识，达到主观与客观的统一。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6007772" y="4768434"/>
            <a:ext cx="5064406" cy="422408"/>
          </a:xfrm>
          <a:prstGeom prst="rect">
            <a:avLst/>
          </a:prstGeom>
        </p:spPr>
        <p:txBody>
          <a:bodyPr vert="horz" wrap="square" lIns="114300" tIns="57150" rIns="114300" bIns="57150" rtlCol="0" anchor="b" anchorCtr="0">
            <a:noAutofit/>
          </a:bodyPr>
          <a:lstStyle/>
          <a:p>
            <a:pPr>
              <a:lnSpc>
                <a:spcPct val="77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实践与认识相统一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如何在日常生活中体现物质与意识的统一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105150" y="1583768"/>
            <a:ext cx="5981700" cy="1332230"/>
          </a:xfrm>
          <a:prstGeom prst="rect">
            <a:avLst/>
          </a:prstGeom>
        </p:spPr>
        <p:txBody>
          <a:bodyPr vert="horz" wrap="square" lIns="114300" tIns="57150" rIns="114300" bIns="57150" rtlCol="0" anchor="b" anchorCtr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6600" b="1">
                <a:solidFill>
                  <a:srgbClr val="1ACA6E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04</a:t>
            </a:r>
            <a:endParaRPr lang="en-US" sz="6600" b="1">
              <a:solidFill>
                <a:srgbClr val="1ACA6E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853596" y="2976755"/>
            <a:ext cx="10484808" cy="1798058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4500" b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物质意识观的方法论意义</a:t>
            </a:r>
            <a:endParaRPr lang="en-US" sz="4500" b="1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685901" y="1362476"/>
            <a:ext cx="8946338" cy="555784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唯物主义基本观点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685901" y="2024509"/>
            <a:ext cx="8972550" cy="76378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物质是世界的本原，意识是物质的产物和反映，物质决定意识。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坚持唯物主义，反对唯心主义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5" name="Group 5"/>
          <p:cNvGrpSpPr/>
          <p:nvPr/>
        </p:nvGrpSpPr>
        <p:grpSpPr>
          <a:xfrm rot="0">
            <a:off x="838598" y="1564792"/>
            <a:ext cx="353467" cy="353467"/>
            <a:chOff x="838598" y="1564792"/>
            <a:chExt cx="353467" cy="353467"/>
          </a:xfrm>
        </p:grpSpPr>
        <p:sp>
          <p:nvSpPr>
            <p:cNvPr id="6" name="AutoShape 6"/>
            <p:cNvSpPr/>
            <p:nvPr/>
          </p:nvSpPr>
          <p:spPr>
            <a:xfrm>
              <a:off x="920082" y="1646276"/>
              <a:ext cx="190500" cy="190500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7" name="AutoShape 7"/>
            <p:cNvSpPr/>
            <p:nvPr/>
          </p:nvSpPr>
          <p:spPr>
            <a:xfrm>
              <a:off x="838598" y="1564792"/>
              <a:ext cx="353467" cy="353467"/>
            </a:xfrm>
            <a:prstGeom prst="ellipse">
              <a:avLst/>
            </a:prstGeom>
            <a:solidFill>
              <a:schemeClr val="accent1">
                <a:alpha val="16000"/>
              </a:schemeClr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1685901" y="3189254"/>
            <a:ext cx="8946338" cy="555784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唯心主义基本观点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685901" y="3851288"/>
            <a:ext cx="8972550" cy="76378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意识是本原的，物质只是意识的产物或表现，意识决定物质。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0" name="Group 10"/>
          <p:cNvGrpSpPr/>
          <p:nvPr/>
        </p:nvGrpSpPr>
        <p:grpSpPr>
          <a:xfrm rot="0">
            <a:off x="838598" y="3391571"/>
            <a:ext cx="353467" cy="353467"/>
            <a:chOff x="838598" y="3391571"/>
            <a:chExt cx="353467" cy="353467"/>
          </a:xfrm>
        </p:grpSpPr>
        <p:sp>
          <p:nvSpPr>
            <p:cNvPr id="11" name="AutoShape 11"/>
            <p:cNvSpPr/>
            <p:nvPr/>
          </p:nvSpPr>
          <p:spPr>
            <a:xfrm>
              <a:off x="920082" y="3473055"/>
              <a:ext cx="190500" cy="190500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12" name="AutoShape 12"/>
            <p:cNvSpPr/>
            <p:nvPr/>
          </p:nvSpPr>
          <p:spPr>
            <a:xfrm>
              <a:off x="838598" y="3391571"/>
              <a:ext cx="353467" cy="353467"/>
            </a:xfrm>
            <a:prstGeom prst="ellipse">
              <a:avLst/>
            </a:prstGeom>
            <a:solidFill>
              <a:schemeClr val="accent1">
                <a:alpha val="16000"/>
              </a:schemeClr>
            </a:solidFill>
          </p:spPr>
        </p:sp>
      </p:grpSp>
      <p:sp>
        <p:nvSpPr>
          <p:cNvPr id="13" name="TextBox 13"/>
          <p:cNvSpPr txBox="1"/>
          <p:nvPr/>
        </p:nvSpPr>
        <p:spPr>
          <a:xfrm>
            <a:off x="1685901" y="4975292"/>
            <a:ext cx="8946338" cy="555784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唯物主义与唯心主义根本分歧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685901" y="5637325"/>
            <a:ext cx="8972550" cy="76378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在于对物质和意识何者为第一性的不同回答。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5" name="Group 15"/>
          <p:cNvGrpSpPr/>
          <p:nvPr/>
        </p:nvGrpSpPr>
        <p:grpSpPr>
          <a:xfrm rot="0">
            <a:off x="838598" y="5177608"/>
            <a:ext cx="353467" cy="353467"/>
            <a:chOff x="838598" y="5177608"/>
            <a:chExt cx="353467" cy="353467"/>
          </a:xfrm>
        </p:grpSpPr>
        <p:sp>
          <p:nvSpPr>
            <p:cNvPr id="16" name="AutoShape 16"/>
            <p:cNvSpPr/>
            <p:nvPr/>
          </p:nvSpPr>
          <p:spPr>
            <a:xfrm>
              <a:off x="920082" y="5259092"/>
              <a:ext cx="190500" cy="190500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17" name="AutoShape 17"/>
            <p:cNvSpPr/>
            <p:nvPr/>
          </p:nvSpPr>
          <p:spPr>
            <a:xfrm>
              <a:off x="838598" y="5177608"/>
              <a:ext cx="353467" cy="353467"/>
            </a:xfrm>
            <a:prstGeom prst="ellipse">
              <a:avLst/>
            </a:prstGeom>
            <a:solidFill>
              <a:schemeClr val="accent1">
                <a:alpha val="16000"/>
              </a:schemeClr>
            </a:solidFill>
          </p:spPr>
        </p:sp>
      </p:grpSp>
      <p:cxnSp>
        <p:nvCxnSpPr>
          <p:cNvPr id="18" name="Connector 18"/>
          <p:cNvCxnSpPr/>
          <p:nvPr/>
        </p:nvCxnSpPr>
        <p:spPr>
          <a:xfrm>
            <a:off x="1015332" y="1728028"/>
            <a:ext cx="0" cy="5214957"/>
          </a:xfrm>
          <a:prstGeom prst="line">
            <a:avLst/>
          </a:prstGeom>
          <a:ln w="19050">
            <a:solidFill>
              <a:schemeClr val="accent1"/>
            </a:solidFill>
            <a:prstDash val="dash"/>
            <a:headEnd type="none"/>
            <a:tailEnd type="triangl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解放思想，实事求是，与时俱进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1173423" y="4027009"/>
            <a:ext cx="2643252" cy="580682"/>
          </a:xfrm>
          <a:prstGeom prst="roundRect">
            <a:avLst>
              <a:gd name="adj" fmla="val 16667"/>
            </a:avLst>
          </a:prstGeom>
          <a:solidFill>
            <a:schemeClr val="accent1">
              <a:alpha val="100000"/>
            </a:schemeClr>
          </a:solid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 l="5038" r="5038"/>
          <a:stretch>
            <a:fillRect/>
          </a:stretch>
        </p:blipFill>
        <p:spPr>
          <a:xfrm>
            <a:off x="1168899" y="1802048"/>
            <a:ext cx="2652299" cy="1961390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232154" y="4072184"/>
            <a:ext cx="2525790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>
                <a:solidFill>
                  <a:srgbClr val="FFFFFE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解放思想</a:t>
            </a:r>
            <a:endParaRPr lang="en-US" sz="2000" b="1">
              <a:solidFill>
                <a:srgbClr val="FFFFFE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239960" y="4832021"/>
            <a:ext cx="2510178" cy="1245227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rm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打破思想束缚，勇于探索和创新，不断推动实践发展。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 l="4925" r="4925"/>
          <a:stretch>
            <a:fillRect/>
          </a:stretch>
        </p:blipFill>
        <p:spPr>
          <a:xfrm>
            <a:off x="4758889" y="1802048"/>
            <a:ext cx="2652299" cy="1961390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4829950" y="4842921"/>
            <a:ext cx="2510178" cy="1245227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rm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从实际出发，尊重客观规律，不断探索事物的本质和规律。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AutoShape 9"/>
          <p:cNvSpPr/>
          <p:nvPr/>
        </p:nvSpPr>
        <p:spPr>
          <a:xfrm>
            <a:off x="4763413" y="4027009"/>
            <a:ext cx="2643252" cy="580682"/>
          </a:xfrm>
          <a:prstGeom prst="roundRect">
            <a:avLst>
              <a:gd name="adj" fmla="val 16667"/>
            </a:avLst>
          </a:prstGeom>
          <a:solidFill>
            <a:schemeClr val="accent1">
              <a:alpha val="100000"/>
            </a:schemeClr>
          </a:solidFill>
        </p:spPr>
      </p:sp>
      <p:sp>
        <p:nvSpPr>
          <p:cNvPr id="10" name="TextBox 10"/>
          <p:cNvSpPr txBox="1"/>
          <p:nvPr/>
        </p:nvSpPr>
        <p:spPr>
          <a:xfrm>
            <a:off x="4822144" y="4072184"/>
            <a:ext cx="2525790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>
                <a:solidFill>
                  <a:srgbClr val="FFFFFE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实事求是</a:t>
            </a:r>
            <a:endParaRPr lang="en-US" sz="2000" b="1">
              <a:solidFill>
                <a:srgbClr val="FFFFFE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359840" y="1802048"/>
            <a:ext cx="2652299" cy="1961390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8430901" y="4842921"/>
            <a:ext cx="2510178" cy="1245227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rm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随着时代和实践的发展，不断更新观念、理论和方法，保持与时俱进。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AutoShape 13"/>
          <p:cNvSpPr/>
          <p:nvPr/>
        </p:nvSpPr>
        <p:spPr>
          <a:xfrm>
            <a:off x="8364363" y="4027009"/>
            <a:ext cx="2643252" cy="580682"/>
          </a:xfrm>
          <a:prstGeom prst="roundRect">
            <a:avLst>
              <a:gd name="adj" fmla="val 16667"/>
            </a:avLst>
          </a:prstGeom>
          <a:solidFill>
            <a:schemeClr val="accent1">
              <a:alpha val="100000"/>
            </a:schemeClr>
          </a:solidFill>
        </p:spPr>
      </p:sp>
      <p:sp>
        <p:nvSpPr>
          <p:cNvPr id="14" name="TextBox 14"/>
          <p:cNvSpPr txBox="1"/>
          <p:nvPr/>
        </p:nvSpPr>
        <p:spPr>
          <a:xfrm>
            <a:off x="8423095" y="4072184"/>
            <a:ext cx="2525790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>
                <a:solidFill>
                  <a:srgbClr val="FFFFFE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与时俱进</a:t>
            </a:r>
            <a:endParaRPr lang="en-US" sz="2000" b="1">
              <a:solidFill>
                <a:srgbClr val="FFFFFE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279191" y="1523331"/>
            <a:ext cx="5083851" cy="4877691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657248" y="1468705"/>
            <a:ext cx="5034045" cy="598924"/>
          </a:xfrm>
          <a:prstGeom prst="rect">
            <a:avLst/>
          </a:prstGeom>
        </p:spPr>
        <p:txBody>
          <a:bodyPr vert="horz" wrap="square" lIns="66008" tIns="33052" rIns="66008" bIns="33052" rtlCol="0" anchor="b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尊重客观规律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657248" y="2091428"/>
            <a:ext cx="5034045" cy="819445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客观规律是事物发展的内在规律和必然趋势，必须遵循和利用。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657248" y="3322817"/>
            <a:ext cx="5034045" cy="558203"/>
          </a:xfrm>
          <a:prstGeom prst="rect">
            <a:avLst/>
          </a:prstGeom>
        </p:spPr>
        <p:txBody>
          <a:bodyPr vert="horz" wrap="square" lIns="66008" tIns="33052" rIns="66008" bIns="33052" rtlCol="0" anchor="b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发挥主观能动性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657248" y="3899110"/>
            <a:ext cx="5034045" cy="796566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在认识和改造世界的过程中，必须发挥人的主观能动性，勇于实践和创新。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657248" y="5048950"/>
            <a:ext cx="5034045" cy="598924"/>
          </a:xfrm>
          <a:prstGeom prst="rect">
            <a:avLst/>
          </a:prstGeom>
        </p:spPr>
        <p:txBody>
          <a:bodyPr vert="horz" wrap="square" lIns="66008" tIns="33052" rIns="66008" bIns="33052" rtlCol="0" anchor="b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尊重客观规律与发挥主观能动性的统一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657248" y="5665964"/>
            <a:ext cx="5034045" cy="819445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只有在尊重客观规律的基础上，才能更好地发挥主观能动性，实现主观与客观的统一。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尊重客观规律，发挥主观能动性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AutoShape 10"/>
          <p:cNvSpPr/>
          <p:nvPr/>
        </p:nvSpPr>
        <p:spPr>
          <a:xfrm>
            <a:off x="9144095" y="2311241"/>
            <a:ext cx="41815" cy="41148"/>
          </a:xfrm>
          <a:prstGeom prst="ellipse">
            <a:avLst/>
          </a:prstGeom>
          <a:solidFill>
            <a:srgbClr val="E9E9E9">
              <a:alpha val="100000"/>
            </a:srgbClr>
          </a:solidFill>
        </p:spPr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614613" y="3383026"/>
            <a:ext cx="6962775" cy="514350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10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感谢观看</a:t>
            </a:r>
            <a:endParaRPr lang="en-US" sz="2100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2376488" y="2005886"/>
            <a:ext cx="7439025" cy="1266825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spAutoFit/>
          </a:bodyPr>
          <a:lstStyle/>
          <a:p>
            <a:pPr algn="ctr">
              <a:lnSpc>
                <a:spcPct val="56000"/>
              </a:lnSpc>
            </a:pPr>
            <a:r>
              <a:rPr lang="en-US" sz="9000" b="1">
                <a:solidFill>
                  <a:srgbClr val="1ACA6E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THANKS</a:t>
            </a:r>
            <a:endParaRPr lang="en-US" sz="9000" b="1">
              <a:solidFill>
                <a:srgbClr val="1ACA6E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60770" y="524388"/>
            <a:ext cx="1771650" cy="121920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440612" y="766322"/>
            <a:ext cx="2211965" cy="977265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rm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5400" b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目 录</a:t>
            </a:r>
            <a:endParaRPr lang="en-US" sz="5400" b="1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3373491" y="703854"/>
            <a:ext cx="7648484" cy="5206574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marL="228600" lvl="1" indent="-228600" algn="l">
              <a:lnSpc>
                <a:spcPct val="150000"/>
              </a:lnSpc>
              <a:spcBef>
                <a:spcPts val="375"/>
              </a:spcBef>
              <a:buFont typeface="Arial" panose="020B0604020202020204"/>
              <a:buChar char="•"/>
            </a:pPr>
            <a:r>
              <a:rPr lang="en-US" sz="240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物质概述</a:t>
            </a:r>
            <a:endParaRPr lang="en-US" sz="2400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28600" lvl="1" indent="-228600" algn="l">
              <a:lnSpc>
                <a:spcPct val="150000"/>
              </a:lnSpc>
              <a:spcBef>
                <a:spcPts val="375"/>
              </a:spcBef>
              <a:buFont typeface="Arial" panose="020B0604020202020204"/>
              <a:buChar char="•"/>
            </a:pPr>
            <a:r>
              <a:rPr lang="en-US" sz="240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意识的起源与本质</a:t>
            </a:r>
            <a:endParaRPr lang="en-US" sz="2400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28600" lvl="1" indent="-228600" algn="l">
              <a:lnSpc>
                <a:spcPct val="150000"/>
              </a:lnSpc>
              <a:spcBef>
                <a:spcPts val="375"/>
              </a:spcBef>
              <a:buFont typeface="Arial" panose="020B0604020202020204"/>
              <a:buChar char="•"/>
            </a:pPr>
            <a:r>
              <a:rPr lang="en-US" sz="240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物质与意识的关系探讨</a:t>
            </a:r>
            <a:endParaRPr lang="en-US" sz="2400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28600" lvl="1" indent="-228600" algn="l">
              <a:lnSpc>
                <a:spcPct val="150000"/>
              </a:lnSpc>
              <a:spcBef>
                <a:spcPts val="375"/>
              </a:spcBef>
              <a:buFont typeface="Arial" panose="020B0604020202020204"/>
              <a:buChar char="•"/>
            </a:pPr>
            <a:r>
              <a:rPr lang="en-US" sz="240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物质意识观的方法论意义</a:t>
            </a:r>
            <a:endParaRPr lang="en-US" sz="2400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105150" y="1544398"/>
            <a:ext cx="5981700" cy="1371600"/>
          </a:xfrm>
          <a:prstGeom prst="rect">
            <a:avLst/>
          </a:prstGeom>
        </p:spPr>
        <p:txBody>
          <a:bodyPr vert="horz" wrap="square" lIns="114300" tIns="57150" rIns="114300" bIns="57150" rtlCol="0" anchor="b" anchorCtr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6600" b="1">
                <a:solidFill>
                  <a:srgbClr val="1ACA6E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01</a:t>
            </a:r>
            <a:endParaRPr lang="en-US" sz="6600" b="1">
              <a:solidFill>
                <a:srgbClr val="1ACA6E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853596" y="2976755"/>
            <a:ext cx="10484808" cy="1798058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4500" b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物质概述</a:t>
            </a:r>
            <a:endParaRPr lang="en-US" sz="4500" b="1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52651" y="1629738"/>
            <a:ext cx="4219249" cy="4219249"/>
          </a:xfrm>
          <a:prstGeom prst="ellipse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5316538" y="1567945"/>
            <a:ext cx="6096000" cy="400050"/>
          </a:xfrm>
          <a:prstGeom prst="rect">
            <a:avLst/>
          </a:prstGeom>
        </p:spPr>
        <p:txBody>
          <a:bodyPr vert="horz" wrap="square" lIns="114300" tIns="57150" rIns="114300" bIns="57150" rtlCol="0" anchor="b" anchorCtr="0">
            <a:noAutofit/>
          </a:bodyPr>
          <a:lstStyle/>
          <a:p>
            <a:pPr>
              <a:lnSpc>
                <a:spcPct val="77000"/>
              </a:lnSpc>
              <a:spcBef>
                <a:spcPts val="450"/>
              </a:spcBef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物质的起源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5316538" y="2054291"/>
            <a:ext cx="6096000" cy="852311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物质是宇宙的基本组成部分，起源于大爆炸等宇宙演化过程，经历了漫长的演化和变化。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344099" y="3218179"/>
            <a:ext cx="6096000" cy="400050"/>
          </a:xfrm>
          <a:prstGeom prst="rect">
            <a:avLst/>
          </a:prstGeom>
        </p:spPr>
        <p:txBody>
          <a:bodyPr vert="horz" wrap="square" lIns="114300" tIns="57150" rIns="114300" bIns="57150" rtlCol="0" anchor="b" anchorCtr="0">
            <a:noAutofit/>
          </a:bodyPr>
          <a:lstStyle/>
          <a:p>
            <a:pPr>
              <a:lnSpc>
                <a:spcPct val="77000"/>
              </a:lnSpc>
              <a:spcBef>
                <a:spcPts val="450"/>
              </a:spcBef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物质的基本构成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5344099" y="3704525"/>
            <a:ext cx="6096000" cy="852311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物质由原子、分子等基本粒子组成，这些粒子在空间中不断运动和相互作用，形成了各种宏观物质。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5371661" y="4868412"/>
            <a:ext cx="6096000" cy="400050"/>
          </a:xfrm>
          <a:prstGeom prst="rect">
            <a:avLst/>
          </a:prstGeom>
        </p:spPr>
        <p:txBody>
          <a:bodyPr vert="horz" wrap="square" lIns="114300" tIns="57150" rIns="114300" bIns="57150" rtlCol="0" anchor="b" anchorCtr="0">
            <a:noAutofit/>
          </a:bodyPr>
          <a:lstStyle/>
          <a:p>
            <a:pPr>
              <a:lnSpc>
                <a:spcPct val="77000"/>
              </a:lnSpc>
              <a:spcBef>
                <a:spcPts val="450"/>
              </a:spcBef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物质的无限可分性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5371661" y="5354759"/>
            <a:ext cx="6096000" cy="852311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物质可以被无限分割成更小的粒子，这些粒子保持着物质的基本特性。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物质的起源与基本构成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00000"/>
          </a:blip>
          <a:srcRect/>
          <a:stretch>
            <a:fillRect/>
          </a:stretch>
        </p:blipFill>
        <p:spPr>
          <a:xfrm>
            <a:off x="425795" y="2384018"/>
            <a:ext cx="3415971" cy="3415971"/>
          </a:xfrm>
          <a:prstGeom prst="ellipse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自然界中的物质形态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AutoShape 4"/>
          <p:cNvSpPr/>
          <p:nvPr/>
        </p:nvSpPr>
        <p:spPr>
          <a:xfrm>
            <a:off x="4113475" y="1643082"/>
            <a:ext cx="3657600" cy="2219857"/>
          </a:xfrm>
          <a:prstGeom prst="roundRect">
            <a:avLst>
              <a:gd name="adj" fmla="val 16667"/>
            </a:avLst>
          </a:prstGeom>
          <a:solidFill>
            <a:schemeClr val="lt2">
              <a:alpha val="100000"/>
            </a:schemeClr>
          </a:solidFill>
        </p:spPr>
      </p:sp>
      <p:sp>
        <p:nvSpPr>
          <p:cNvPr id="5" name="TextBox 5"/>
          <p:cNvSpPr txBox="1"/>
          <p:nvPr/>
        </p:nvSpPr>
        <p:spPr>
          <a:xfrm>
            <a:off x="4312581" y="1893684"/>
            <a:ext cx="3251104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固态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4312581" y="2463837"/>
            <a:ext cx="3251104" cy="1055857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物质粒子排列有序，具有固定的形状和体积。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AutoShape 7"/>
          <p:cNvSpPr/>
          <p:nvPr/>
        </p:nvSpPr>
        <p:spPr>
          <a:xfrm>
            <a:off x="8070842" y="1650556"/>
            <a:ext cx="3657600" cy="2219857"/>
          </a:xfrm>
          <a:prstGeom prst="roundRect">
            <a:avLst>
              <a:gd name="adj" fmla="val 16667"/>
            </a:avLst>
          </a:prstGeom>
          <a:solidFill>
            <a:schemeClr val="lt2">
              <a:alpha val="100000"/>
            </a:schemeClr>
          </a:solidFill>
        </p:spPr>
      </p:sp>
      <p:sp>
        <p:nvSpPr>
          <p:cNvPr id="8" name="TextBox 8"/>
          <p:cNvSpPr txBox="1"/>
          <p:nvPr/>
        </p:nvSpPr>
        <p:spPr>
          <a:xfrm>
            <a:off x="8269948" y="1901159"/>
            <a:ext cx="3251104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液态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8269948" y="2471312"/>
            <a:ext cx="3251104" cy="1055857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物质粒子排列较为松散，具有流动性和一定的体积，但没有固定的形状。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AutoShape 10"/>
          <p:cNvSpPr/>
          <p:nvPr/>
        </p:nvSpPr>
        <p:spPr>
          <a:xfrm>
            <a:off x="4120950" y="4294709"/>
            <a:ext cx="3657600" cy="2219857"/>
          </a:xfrm>
          <a:prstGeom prst="roundRect">
            <a:avLst>
              <a:gd name="adj" fmla="val 16667"/>
            </a:avLst>
          </a:prstGeom>
          <a:solidFill>
            <a:schemeClr val="lt2">
              <a:alpha val="100000"/>
            </a:schemeClr>
          </a:solidFill>
        </p:spPr>
      </p:sp>
      <p:sp>
        <p:nvSpPr>
          <p:cNvPr id="11" name="TextBox 11"/>
          <p:cNvSpPr txBox="1"/>
          <p:nvPr/>
        </p:nvSpPr>
        <p:spPr>
          <a:xfrm>
            <a:off x="4320056" y="4545312"/>
            <a:ext cx="3251104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气态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4320056" y="5115465"/>
            <a:ext cx="3251104" cy="1055857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物质粒子间距很大，具有流动性、可压缩性和扩散性，没有固定的形状和体积。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AutoShape 13"/>
          <p:cNvSpPr/>
          <p:nvPr/>
        </p:nvSpPr>
        <p:spPr>
          <a:xfrm>
            <a:off x="8078316" y="4302184"/>
            <a:ext cx="3657600" cy="2219857"/>
          </a:xfrm>
          <a:prstGeom prst="roundRect">
            <a:avLst>
              <a:gd name="adj" fmla="val 16667"/>
            </a:avLst>
          </a:prstGeom>
          <a:solidFill>
            <a:schemeClr val="lt2">
              <a:alpha val="100000"/>
            </a:schemeClr>
          </a:solidFill>
        </p:spPr>
      </p:sp>
      <p:sp>
        <p:nvSpPr>
          <p:cNvPr id="14" name="TextBox 14"/>
          <p:cNvSpPr txBox="1"/>
          <p:nvPr/>
        </p:nvSpPr>
        <p:spPr>
          <a:xfrm>
            <a:off x="8277423" y="4552787"/>
            <a:ext cx="3251104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等离子态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8277423" y="5122940"/>
            <a:ext cx="3251104" cy="1055857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物质在高温、高压等极端条件下形成的带电粒子团，具有独特的物理和化学性质。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54963" y="2034175"/>
            <a:ext cx="5829300" cy="781050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是人类用来生产物质财富的物质基础，包括劳动资料和劳动对象。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454963" y="1575832"/>
            <a:ext cx="5829300" cy="400050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>
              <a:lnSpc>
                <a:spcPct val="77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生产资料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454963" y="3530045"/>
            <a:ext cx="5829300" cy="781050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是人类用来满足自身生活需要的物质财富，包括食物、衣物、住房等。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454963" y="3071702"/>
            <a:ext cx="5829300" cy="400050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>
              <a:lnSpc>
                <a:spcPct val="77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生活资料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454963" y="5118981"/>
            <a:ext cx="5829300" cy="781050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是人类在物质生产活动中所创造的物质成果，表现为物质财富的积累和社会生产力的发展水平。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454963" y="4660638"/>
            <a:ext cx="5829300" cy="400050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>
              <a:lnSpc>
                <a:spcPct val="77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物质文明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rcRect l="12500" r="12500"/>
          <a:stretch>
            <a:fillRect/>
          </a:stretch>
        </p:blipFill>
        <p:spPr>
          <a:xfrm>
            <a:off x="6738931" y="1450035"/>
            <a:ext cx="4792980" cy="4792980"/>
          </a:xfrm>
          <a:prstGeom prst="ellipse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人类社会中的物质基础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105150" y="1544398"/>
            <a:ext cx="5981700" cy="1371600"/>
          </a:xfrm>
          <a:prstGeom prst="rect">
            <a:avLst/>
          </a:prstGeom>
        </p:spPr>
        <p:txBody>
          <a:bodyPr vert="horz" wrap="square" lIns="114300" tIns="57150" rIns="114300" bIns="57150" rtlCol="0" anchor="b" anchorCtr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6600" b="1">
                <a:solidFill>
                  <a:srgbClr val="1ACA6E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02</a:t>
            </a:r>
            <a:endParaRPr lang="en-US" sz="6600" b="1">
              <a:solidFill>
                <a:srgbClr val="1ACA6E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853596" y="2976755"/>
            <a:ext cx="10484808" cy="1798058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4500" b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意识的起源与本质</a:t>
            </a:r>
            <a:endParaRPr lang="en-US" sz="4500" b="1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51642" y="4006380"/>
            <a:ext cx="7813795" cy="1827334"/>
          </a:xfrm>
          <a:prstGeom prst="roundRect">
            <a:avLst>
              <a:gd name="adj" fmla="val 16667"/>
            </a:avLst>
          </a:prstGeom>
          <a:solidFill>
            <a:schemeClr val="lt2">
              <a:alpha val="80000"/>
            </a:schemeClr>
          </a:solidFill>
        </p:spPr>
      </p:sp>
      <p:sp>
        <p:nvSpPr>
          <p:cNvPr id="3" name="AutoShape 3"/>
          <p:cNvSpPr/>
          <p:nvPr/>
        </p:nvSpPr>
        <p:spPr>
          <a:xfrm>
            <a:off x="751642" y="1920540"/>
            <a:ext cx="7813795" cy="1827334"/>
          </a:xfrm>
          <a:prstGeom prst="roundRect">
            <a:avLst>
              <a:gd name="adj" fmla="val 16667"/>
            </a:avLst>
          </a:prstGeom>
          <a:solidFill>
            <a:schemeClr val="lt2">
              <a:alpha val="80000"/>
            </a:schemeClr>
          </a:solid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alphaModFix amt="100000"/>
          </a:blip>
          <a:srcRect t="2056" b="2056"/>
          <a:stretch>
            <a:fillRect/>
          </a:stretch>
        </p:blipFill>
        <p:spPr>
          <a:xfrm>
            <a:off x="7804006" y="1329783"/>
            <a:ext cx="3831201" cy="5108268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030579" y="2089154"/>
            <a:ext cx="6238875" cy="637972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意识的起源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030579" y="2610429"/>
            <a:ext cx="6238875" cy="950067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意识是物质世界长期发展的产物，经历了从无机物到有机物、从低级生物到高级生物、从动物到人类的漫长发展过程。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030579" y="4183053"/>
            <a:ext cx="6238875" cy="637972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意识的发展历程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030579" y="4712439"/>
            <a:ext cx="6238875" cy="936429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意识在劳动和语言的推动下逐渐脱离动物本能，形成抽象思维、自我意识和对象意识等高级形式。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意识的起源及发展历程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0369" r="30369"/>
          <a:stretch>
            <a:fillRect/>
          </a:stretch>
        </p:blipFill>
        <p:spPr>
          <a:xfrm>
            <a:off x="875314" y="2169726"/>
            <a:ext cx="2050689" cy="391643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l="30365" r="30365"/>
          <a:stretch>
            <a:fillRect/>
          </a:stretch>
        </p:blipFill>
        <p:spPr>
          <a:xfrm>
            <a:off x="5430979" y="2169726"/>
            <a:ext cx="2050689" cy="391643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 l="21874" r="21874"/>
          <a:stretch>
            <a:fillRect/>
          </a:stretch>
        </p:blipFill>
        <p:spPr>
          <a:xfrm>
            <a:off x="3153146" y="1697364"/>
            <a:ext cx="2050689" cy="3916435"/>
          </a:xfrm>
          <a:prstGeom prst="rect">
            <a:avLst/>
          </a:prstGeom>
        </p:spPr>
      </p:pic>
      <p:sp>
        <p:nvSpPr>
          <p:cNvPr id="5" name="AutoShape 5"/>
          <p:cNvSpPr/>
          <p:nvPr/>
        </p:nvSpPr>
        <p:spPr>
          <a:xfrm>
            <a:off x="7851998" y="2723144"/>
            <a:ext cx="3834950" cy="1465716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l">
              <a:lnSpc>
                <a:spcPct val="140000"/>
              </a:lnSpc>
              <a:defRPr/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意识能够能动地反映世界，指导人们进行实践活动，改造客观世界。这种能动性表现在意识的目的性、计划性、选择性和创造性等方面。</a:t>
            </a:r>
            <a:endParaRPr lang="en-US" sz="1100"/>
          </a:p>
        </p:txBody>
      </p:sp>
      <p:sp>
        <p:nvSpPr>
          <p:cNvPr id="6" name="AutoShape 6"/>
          <p:cNvSpPr/>
          <p:nvPr/>
        </p:nvSpPr>
        <p:spPr>
          <a:xfrm>
            <a:off x="7851998" y="2087040"/>
            <a:ext cx="3606165" cy="57578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normAutofit/>
          </a:bodyPr>
          <a:lstStyle/>
          <a:p>
            <a:pPr algn="l">
              <a:lnSpc>
                <a:spcPct val="120000"/>
              </a:lnSpc>
              <a:defRPr/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意识的能动作用</a:t>
            </a:r>
            <a:endParaRPr lang="en-US" sz="1100"/>
          </a:p>
        </p:txBody>
      </p:sp>
      <p:sp>
        <p:nvSpPr>
          <p:cNvPr id="7" name="AutoShape 7"/>
          <p:cNvSpPr/>
          <p:nvPr/>
        </p:nvSpPr>
        <p:spPr>
          <a:xfrm>
            <a:off x="7851998" y="4826443"/>
            <a:ext cx="3834950" cy="145193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l">
              <a:lnSpc>
                <a:spcPct val="140000"/>
              </a:lnSpc>
              <a:defRPr/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意识是客观世界的主观映象，具有反映性。意识反映的内容是客观的，形式是主观的，是客观内容和主观形式的统一。</a:t>
            </a:r>
            <a:endParaRPr lang="en-US" sz="1100"/>
          </a:p>
        </p:txBody>
      </p:sp>
      <p:sp>
        <p:nvSpPr>
          <p:cNvPr id="8" name="AutoShape 8"/>
          <p:cNvSpPr/>
          <p:nvPr/>
        </p:nvSpPr>
        <p:spPr>
          <a:xfrm>
            <a:off x="7851998" y="4125420"/>
            <a:ext cx="3606329" cy="640699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noAutofit/>
          </a:bodyPr>
          <a:lstStyle/>
          <a:p>
            <a:pPr algn="l">
              <a:lnSpc>
                <a:spcPct val="120000"/>
              </a:lnSpc>
              <a:defRPr/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意识的反映特性</a:t>
            </a:r>
            <a:endParaRPr lang="en-US" sz="1100"/>
          </a:p>
        </p:txBody>
      </p:sp>
      <p:sp>
        <p:nvSpPr>
          <p:cNvPr id="9" name="TextBox 9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意识的能动作用与反映特性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OTJhNzhkNTIzOGI5ZWEzYWNiMWM2YWQ5OTZkNTc1YWMifQ==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FFFFFF"/>
      </a:dk1>
      <a:lt1>
        <a:srgbClr val="305342"/>
      </a:lt1>
      <a:dk2>
        <a:srgbClr val="1ACA6E"/>
      </a:dk2>
      <a:lt2>
        <a:srgbClr val="406654"/>
      </a:lt2>
      <a:accent1>
        <a:srgbClr val="11B15D"/>
      </a:accent1>
      <a:accent2>
        <a:srgbClr val="47A055"/>
      </a:accent2>
      <a:accent3>
        <a:srgbClr val="459A75"/>
      </a:accent3>
      <a:accent4>
        <a:srgbClr val="337155"/>
      </a:accent4>
      <a:accent5>
        <a:srgbClr val="643607"/>
      </a:accent5>
      <a:accent6>
        <a:srgbClr val="A4826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1585</Words>
  <Application>WPS 演示</Application>
  <PresentationFormat>On-screen Show (4:3)</PresentationFormat>
  <Paragraphs>179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6" baseType="lpstr">
      <vt:lpstr>Arial</vt:lpstr>
      <vt:lpstr>宋体</vt:lpstr>
      <vt:lpstr>Wingdings</vt:lpstr>
      <vt:lpstr>微软雅黑</vt:lpstr>
      <vt:lpstr>Arial</vt:lpstr>
      <vt:lpstr>Arial Unicode MS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Mr.Frank@</cp:lastModifiedBy>
  <cp:revision>2</cp:revision>
  <dcterms:created xsi:type="dcterms:W3CDTF">2006-08-16T00:00:00Z</dcterms:created>
  <dcterms:modified xsi:type="dcterms:W3CDTF">2024-11-14T02:44:43Z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608AA30AF9EA4789A9C759847685DDF9_12</vt:lpwstr>
  </property>
  <property fmtid="{D5CDD505-2E9C-101B-9397-08002B2CF9AE}" pid="3" name="KSOProductBuildVer">
    <vt:lpwstr>2052-12.1.0.18608</vt:lpwstr>
  </property>
</Properties>
</file>