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29"/>
  </p:notesMasterIdLst>
  <p:handoutMasterIdLst>
    <p:handoutMasterId r:id="rId30"/>
  </p:handoutMasterIdLst>
  <p:sldIdLst>
    <p:sldId id="357" r:id="rId6"/>
    <p:sldId id="256" r:id="rId7"/>
    <p:sldId id="259" r:id="rId8"/>
    <p:sldId id="494" r:id="rId9"/>
    <p:sldId id="464" r:id="rId10"/>
    <p:sldId id="465" r:id="rId11"/>
    <p:sldId id="444" r:id="rId12"/>
    <p:sldId id="466" r:id="rId13"/>
    <p:sldId id="391" r:id="rId14"/>
    <p:sldId id="489" r:id="rId15"/>
    <p:sldId id="424" r:id="rId16"/>
    <p:sldId id="513" r:id="rId17"/>
    <p:sldId id="514" r:id="rId18"/>
    <p:sldId id="455" r:id="rId19"/>
    <p:sldId id="498" r:id="rId20"/>
    <p:sldId id="499" r:id="rId21"/>
    <p:sldId id="500" r:id="rId22"/>
    <p:sldId id="501" r:id="rId23"/>
    <p:sldId id="497" r:id="rId24"/>
    <p:sldId id="490" r:id="rId25"/>
    <p:sldId id="491" r:id="rId26"/>
    <p:sldId id="492" r:id="rId27"/>
    <p:sldId id="446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6BA"/>
    <a:srgbClr val="9F8C61"/>
    <a:srgbClr val="C5CED8"/>
    <a:srgbClr val="889BAE"/>
    <a:srgbClr val="BDB093"/>
    <a:srgbClr val="212129"/>
    <a:srgbClr val="373745"/>
    <a:srgbClr val="2D48AA"/>
    <a:srgbClr val="395BCB"/>
    <a:srgbClr val="3FA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1667" autoAdjust="0"/>
  </p:normalViewPr>
  <p:slideViewPr>
    <p:cSldViewPr snapToGrid="0" showGuides="1">
      <p:cViewPr>
        <p:scale>
          <a:sx n="66" d="100"/>
          <a:sy n="66" d="100"/>
        </p:scale>
        <p:origin x="1686" y="828"/>
      </p:cViewPr>
      <p:guideLst>
        <p:guide orient="horz" pos="2260"/>
        <p:guide pos="38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30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fld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fld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247140" y="93345"/>
            <a:ext cx="9389745" cy="716280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image" Target="../media/image2.png"/><Relationship Id="rId16" Type="http://schemas.openxmlformats.org/officeDocument/2006/relationships/image" Target="../media/image1.jpeg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185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微信图片_2024111910414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flipH="1">
            <a:off x="0" y="0"/>
            <a:ext cx="1247140" cy="903605"/>
          </a:xfrm>
          <a:prstGeom prst="rect">
            <a:avLst/>
          </a:prstGeom>
        </p:spPr>
      </p:pic>
      <p:pic>
        <p:nvPicPr>
          <p:cNvPr id="8" name="图片 7" descr="9d5b9965808746564a2e453b153e57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56335" y="241935"/>
            <a:ext cx="2505075" cy="4191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i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华文行楷" panose="02010800040101010101" charset="-122"/>
          <a:ea typeface="华文行楷" panose="020108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8.xml"/><Relationship Id="rId4" Type="http://schemas.openxmlformats.org/officeDocument/2006/relationships/image" Target="../media/image1.jpeg"/><Relationship Id="rId3" Type="http://schemas.openxmlformats.org/officeDocument/2006/relationships/tags" Target="../tags/tag187.xml"/><Relationship Id="rId2" Type="http://schemas.openxmlformats.org/officeDocument/2006/relationships/image" Target="../media/image3.jpeg"/><Relationship Id="rId1" Type="http://schemas.openxmlformats.org/officeDocument/2006/relationships/tags" Target="../tags/tag1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71.xml"/><Relationship Id="rId6" Type="http://schemas.openxmlformats.org/officeDocument/2006/relationships/image" Target="../media/image1.jpeg"/><Relationship Id="rId5" Type="http://schemas.openxmlformats.org/officeDocument/2006/relationships/tags" Target="../tags/tag270.xml"/><Relationship Id="rId4" Type="http://schemas.openxmlformats.org/officeDocument/2006/relationships/image" Target="../media/image3.jpeg"/><Relationship Id="rId3" Type="http://schemas.openxmlformats.org/officeDocument/2006/relationships/tags" Target="../tags/tag269.xml"/><Relationship Id="rId2" Type="http://schemas.openxmlformats.org/officeDocument/2006/relationships/image" Target="../media/image4.jpeg"/><Relationship Id="rId1" Type="http://schemas.openxmlformats.org/officeDocument/2006/relationships/tags" Target="../tags/tag26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7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4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5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79.xml"/><Relationship Id="rId6" Type="http://schemas.openxmlformats.org/officeDocument/2006/relationships/image" Target="../media/image1.jpeg"/><Relationship Id="rId5" Type="http://schemas.openxmlformats.org/officeDocument/2006/relationships/tags" Target="../tags/tag278.xml"/><Relationship Id="rId4" Type="http://schemas.openxmlformats.org/officeDocument/2006/relationships/image" Target="../media/image3.jpeg"/><Relationship Id="rId3" Type="http://schemas.openxmlformats.org/officeDocument/2006/relationships/tags" Target="../tags/tag277.xml"/><Relationship Id="rId2" Type="http://schemas.openxmlformats.org/officeDocument/2006/relationships/image" Target="../media/image4.jpeg"/><Relationship Id="rId1" Type="http://schemas.openxmlformats.org/officeDocument/2006/relationships/tags" Target="../tags/tag2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212.xml"/><Relationship Id="rId26" Type="http://schemas.openxmlformats.org/officeDocument/2006/relationships/image" Target="../media/image1.jpeg"/><Relationship Id="rId25" Type="http://schemas.openxmlformats.org/officeDocument/2006/relationships/tags" Target="../tags/tag211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image" Target="../media/image3.jpeg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tags" Target="../tags/tag2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image" Target="../media/image1.jpeg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image" Target="../media/image3.jpeg"/><Relationship Id="rId3" Type="http://schemas.openxmlformats.org/officeDocument/2006/relationships/tags" Target="../tags/tag296.xml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9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6.xml"/><Relationship Id="rId6" Type="http://schemas.openxmlformats.org/officeDocument/2006/relationships/image" Target="../media/image1.jpeg"/><Relationship Id="rId5" Type="http://schemas.openxmlformats.org/officeDocument/2006/relationships/tags" Target="../tags/tag215.xml"/><Relationship Id="rId4" Type="http://schemas.openxmlformats.org/officeDocument/2006/relationships/image" Target="../media/image3.jpeg"/><Relationship Id="rId3" Type="http://schemas.openxmlformats.org/officeDocument/2006/relationships/tags" Target="../tags/tag214.xml"/><Relationship Id="rId2" Type="http://schemas.openxmlformats.org/officeDocument/2006/relationships/image" Target="../media/image4.jpeg"/><Relationship Id="rId1" Type="http://schemas.openxmlformats.org/officeDocument/2006/relationships/tags" Target="../tags/tag2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image" Target="../media/image8.jpeg"/><Relationship Id="rId7" Type="http://schemas.openxmlformats.org/officeDocument/2006/relationships/hyperlink" Target="http://eby.cc/uppic/2006116213103.jpg" TargetMode="External"/><Relationship Id="rId6" Type="http://schemas.openxmlformats.org/officeDocument/2006/relationships/image" Target="../media/image7.jpeg"/><Relationship Id="rId5" Type="http://schemas.openxmlformats.org/officeDocument/2006/relationships/hyperlink" Target="http://images.google.cn/imgres?imgurl=http://www.broad.com/news/images/wzl/news_wen_3.jpg&amp;imgrefurl=http://www.broad.com/news/news_2.htm&amp;h=474&amp;w=534&amp;sz=66&amp;tbnid=HLiG2YxOUPdF2M:&amp;tbnh=117&amp;tbnw=132&amp;prev=/images?q%3D%E8%BD%A6%E9%97%B4%E7%9A%84%E5%9B%BE%E7%89%87%26um%3D1&amp;start=2&amp;sa=X&amp;oi=images&amp;ct=image&amp;cd=2" TargetMode="External"/><Relationship Id="rId4" Type="http://schemas.openxmlformats.org/officeDocument/2006/relationships/image" Target="../media/image6.jpeg"/><Relationship Id="rId3" Type="http://schemas.openxmlformats.org/officeDocument/2006/relationships/hyperlink" Target="http://images.google.cn/imgres?imgurl=http://www.zscf.com.cn/upimg/2006920162211.JPG&amp;imgrefurl=http://www.zscf.com.cn/&amp;h=375&amp;w=500&amp;sz=46&amp;tbnid=gnETJHL6bEmM5M:&amp;tbnh=98&amp;tbnw=130&amp;prev=/images?q%3D%E5%8E%82%E6%88%BF%E7%9A%84%E5%9B%BE%E7%89%87%26um%3D1&amp;start=1&amp;sa=X&amp;oi=images&amp;ct=image&amp;cd=1" TargetMode="External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2.xml"/><Relationship Id="rId1" Type="http://schemas.openxmlformats.org/officeDocument/2006/relationships/hyperlink" Target="http://www.ivsky.com/Photo/548/75584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3.xml"/><Relationship Id="rId6" Type="http://schemas.openxmlformats.org/officeDocument/2006/relationships/image" Target="../media/image1.jpeg"/><Relationship Id="rId5" Type="http://schemas.openxmlformats.org/officeDocument/2006/relationships/tags" Target="../tags/tag222.xml"/><Relationship Id="rId4" Type="http://schemas.openxmlformats.org/officeDocument/2006/relationships/image" Target="../media/image3.jpeg"/><Relationship Id="rId3" Type="http://schemas.openxmlformats.org/officeDocument/2006/relationships/tags" Target="../tags/tag221.xml"/><Relationship Id="rId2" Type="http://schemas.openxmlformats.org/officeDocument/2006/relationships/image" Target="../media/image4.jpeg"/><Relationship Id="rId1" Type="http://schemas.openxmlformats.org/officeDocument/2006/relationships/tags" Target="../tags/tag2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250.xml"/><Relationship Id="rId27" Type="http://schemas.openxmlformats.org/officeDocument/2006/relationships/tags" Target="../tags/tag249.xml"/><Relationship Id="rId26" Type="http://schemas.openxmlformats.org/officeDocument/2006/relationships/tags" Target="../tags/tag248.xml"/><Relationship Id="rId25" Type="http://schemas.openxmlformats.org/officeDocument/2006/relationships/tags" Target="../tags/tag247.xml"/><Relationship Id="rId24" Type="http://schemas.openxmlformats.org/officeDocument/2006/relationships/tags" Target="../tags/tag246.xml"/><Relationship Id="rId23" Type="http://schemas.openxmlformats.org/officeDocument/2006/relationships/tags" Target="../tags/tag245.xml"/><Relationship Id="rId22" Type="http://schemas.openxmlformats.org/officeDocument/2006/relationships/tags" Target="../tags/tag244.xml"/><Relationship Id="rId21" Type="http://schemas.openxmlformats.org/officeDocument/2006/relationships/tags" Target="../tags/tag243.xml"/><Relationship Id="rId20" Type="http://schemas.openxmlformats.org/officeDocument/2006/relationships/tags" Target="../tags/tag242.xml"/><Relationship Id="rId2" Type="http://schemas.openxmlformats.org/officeDocument/2006/relationships/tags" Target="../tags/tag226.xml"/><Relationship Id="rId19" Type="http://schemas.openxmlformats.org/officeDocument/2006/relationships/tags" Target="../tags/tag241.xml"/><Relationship Id="rId18" Type="http://schemas.openxmlformats.org/officeDocument/2006/relationships/tags" Target="../tags/tag240.xml"/><Relationship Id="rId17" Type="http://schemas.openxmlformats.org/officeDocument/2006/relationships/tags" Target="../tags/tag239.xml"/><Relationship Id="rId16" Type="http://schemas.openxmlformats.org/officeDocument/2006/relationships/tags" Target="../tags/tag238.xml"/><Relationship Id="rId15" Type="http://schemas.openxmlformats.org/officeDocument/2006/relationships/tags" Target="../tags/tag237.xml"/><Relationship Id="rId14" Type="http://schemas.openxmlformats.org/officeDocument/2006/relationships/tags" Target="../tags/tag236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image" Target="../media/image11.png"/><Relationship Id="rId1" Type="http://schemas.openxmlformats.org/officeDocument/2006/relationships/tags" Target="../tags/tag2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1.jp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0" y="2289175"/>
            <a:ext cx="1219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7200" b="1" dirty="0">
                <a:solidFill>
                  <a:srgbClr val="9F8C61"/>
                </a:solidFill>
                <a:cs typeface="+mn-ea"/>
                <a:sym typeface="+mn-lt"/>
              </a:rPr>
              <a:t>财务管理</a:t>
            </a:r>
            <a:endParaRPr lang="zh-CN" altLang="zh-CN" sz="7200" b="1" dirty="0">
              <a:solidFill>
                <a:srgbClr val="9F8C6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38935" y="698500"/>
            <a:ext cx="9203055" cy="0"/>
          </a:xfrm>
          <a:prstGeom prst="line">
            <a:avLst/>
          </a:prstGeom>
          <a:ln>
            <a:solidFill>
              <a:srgbClr val="9F8C61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微信图片_20241119104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33500" cy="965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2085" y="305435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>
                <a:latin typeface="华文行楷" panose="02010800040101010101" charset="-122"/>
                <a:ea typeface="华文行楷" panose="02010800040101010101" charset="-122"/>
              </a:rPr>
              <a:t>乌兰察布开放大学</a:t>
            </a:r>
            <a:endParaRPr lang="zh-CN" altLang="en-US" sz="2800" i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ea"/>
              </a:rPr>
              <a:t>以股东财富最大化为目标</a:t>
            </a:r>
            <a:endParaRPr lang="zh-CN" altLang="en-US" sz="300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/>
              <a:t>股东财富最大化指的是通过财务上的合理运营，为股东创造最多的财富。</a:t>
            </a:r>
            <a:endParaRPr lang="zh-CN" altLang="en-US" sz="3200"/>
          </a:p>
        </p:txBody>
      </p:sp>
      <p:sp>
        <p:nvSpPr>
          <p:cNvPr id="5" name="椭圆 4"/>
          <p:cNvSpPr/>
          <p:nvPr/>
        </p:nvSpPr>
        <p:spPr>
          <a:xfrm>
            <a:off x="2964180" y="2225040"/>
            <a:ext cx="1014095" cy="530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对话气泡: 椭圆形 2"/>
          <p:cNvSpPr/>
          <p:nvPr/>
        </p:nvSpPr>
        <p:spPr>
          <a:xfrm>
            <a:off x="5003165" y="849630"/>
            <a:ext cx="2585085" cy="1536700"/>
          </a:xfrm>
          <a:prstGeom prst="wedgeEllipseCallout">
            <a:avLst>
              <a:gd name="adj1" fmla="val -86668"/>
              <a:gd name="adj2" fmla="val 59605"/>
            </a:avLst>
          </a:prstGeom>
        </p:spPr>
        <p:style>
          <a:lnRef idx="0">
            <a:srgbClr val="FFFFFF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defRPr/>
            </a:pPr>
            <a:r>
              <a:rPr lang="zh-CN" altLang="en-US" dirty="0"/>
              <a:t>对上市公司而言，股东财富可以表现为股票价值</a:t>
            </a:r>
            <a:endParaRPr lang="zh-CN" altLang="en-US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95646" y="2755901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如何度量？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箭头: 下 3"/>
          <p:cNvSpPr/>
          <p:nvPr/>
        </p:nvSpPr>
        <p:spPr>
          <a:xfrm rot="2182874">
            <a:off x="2764790" y="2836231"/>
            <a:ext cx="431800" cy="49053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59198" y="3406776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股票数量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箭头: 下 8"/>
          <p:cNvSpPr/>
          <p:nvPr/>
        </p:nvSpPr>
        <p:spPr>
          <a:xfrm rot="19568568">
            <a:off x="3798254" y="2834327"/>
            <a:ext cx="431800" cy="49053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97865" y="3421381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股票价格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17239" y="3482660"/>
            <a:ext cx="328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" name="箭头: 下 12"/>
          <p:cNvSpPr/>
          <p:nvPr/>
        </p:nvSpPr>
        <p:spPr>
          <a:xfrm>
            <a:off x="3300095" y="3983675"/>
            <a:ext cx="431800" cy="48895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851537" y="4134170"/>
            <a:ext cx="1620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股票数量一定时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63769" y="4635186"/>
            <a:ext cx="2236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转化为股票价格最大化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/>
      <p:bldP spid="7" grpId="0" bldLvl="0" animBg="1"/>
      <p:bldP spid="10" grpId="0"/>
      <p:bldP spid="9" grpId="0" bldLvl="0" animBg="1"/>
      <p:bldP spid="11" grpId="0"/>
      <p:bldP spid="12" grpId="0"/>
      <p:bldP spid="13" grpId="0" bldLvl="0" animBg="1"/>
      <p:bldP spid="1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1107" b="8070"/>
          <a:stretch>
            <a:fillRect/>
          </a:stretch>
        </p:blipFill>
        <p:spPr>
          <a:xfrm>
            <a:off x="1270" y="859155"/>
            <a:ext cx="6071235" cy="5909945"/>
          </a:xfrm>
          <a:prstGeom prst="rect">
            <a:avLst/>
          </a:prstGeom>
        </p:spPr>
      </p:pic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859155"/>
            <a:ext cx="12190730" cy="60261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股东财富化的优点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057265" y="1635125"/>
            <a:ext cx="6299200" cy="1746250"/>
            <a:chOff x="9539" y="2575"/>
            <a:chExt cx="9920" cy="2750"/>
          </a:xfrm>
        </p:grpSpPr>
        <p:sp>
          <p:nvSpPr>
            <p:cNvPr id="25" name="椭圆 24"/>
            <p:cNvSpPr/>
            <p:nvPr/>
          </p:nvSpPr>
          <p:spPr>
            <a:xfrm>
              <a:off x="9539" y="2659"/>
              <a:ext cx="960" cy="960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 75"/>
            <p:cNvSpPr/>
            <p:nvPr>
              <p:custDataLst>
                <p:tags r:id="rId3"/>
              </p:custDataLst>
            </p:nvPr>
          </p:nvSpPr>
          <p:spPr>
            <a:xfrm>
              <a:off x="9754" y="2870"/>
              <a:ext cx="499" cy="4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725" h="7545">
                  <a:moveTo>
                    <a:pt x="2" y="3270"/>
                  </a:moveTo>
                  <a:lnTo>
                    <a:pt x="1" y="3183"/>
                  </a:lnTo>
                  <a:lnTo>
                    <a:pt x="0" y="3098"/>
                  </a:lnTo>
                  <a:cubicBezTo>
                    <a:pt x="-39" y="1343"/>
                    <a:pt x="1868" y="-39"/>
                    <a:pt x="3123" y="0"/>
                  </a:cubicBezTo>
                  <a:lnTo>
                    <a:pt x="3192" y="1"/>
                  </a:lnTo>
                  <a:lnTo>
                    <a:pt x="3270" y="2"/>
                  </a:lnTo>
                  <a:lnTo>
                    <a:pt x="3357" y="1"/>
                  </a:lnTo>
                  <a:lnTo>
                    <a:pt x="3442" y="0"/>
                  </a:lnTo>
                  <a:cubicBezTo>
                    <a:pt x="5197" y="-39"/>
                    <a:pt x="6579" y="1868"/>
                    <a:pt x="6540" y="3123"/>
                  </a:cubicBezTo>
                  <a:lnTo>
                    <a:pt x="6539" y="3192"/>
                  </a:lnTo>
                  <a:lnTo>
                    <a:pt x="6538" y="3270"/>
                  </a:lnTo>
                  <a:lnTo>
                    <a:pt x="6539" y="3357"/>
                  </a:lnTo>
                  <a:lnTo>
                    <a:pt x="6540" y="3442"/>
                  </a:lnTo>
                  <a:cubicBezTo>
                    <a:pt x="6593" y="4081"/>
                    <a:pt x="6134" y="4939"/>
                    <a:pt x="5904" y="5200"/>
                  </a:cubicBezTo>
                  <a:lnTo>
                    <a:pt x="7615" y="6911"/>
                  </a:lnTo>
                  <a:cubicBezTo>
                    <a:pt x="7688" y="6979"/>
                    <a:pt x="7725" y="7093"/>
                    <a:pt x="7723" y="7168"/>
                  </a:cubicBezTo>
                  <a:lnTo>
                    <a:pt x="7723" y="7177"/>
                  </a:lnTo>
                  <a:cubicBezTo>
                    <a:pt x="7737" y="7369"/>
                    <a:pt x="7528" y="7556"/>
                    <a:pt x="7357" y="7543"/>
                  </a:cubicBezTo>
                  <a:lnTo>
                    <a:pt x="7348" y="7543"/>
                  </a:lnTo>
                  <a:cubicBezTo>
                    <a:pt x="7256" y="7547"/>
                    <a:pt x="7147" y="7495"/>
                    <a:pt x="7091" y="7435"/>
                  </a:cubicBezTo>
                  <a:lnTo>
                    <a:pt x="5391" y="5735"/>
                  </a:lnTo>
                  <a:cubicBezTo>
                    <a:pt x="4871" y="6223"/>
                    <a:pt x="3932" y="6570"/>
                    <a:pt x="3417" y="6540"/>
                  </a:cubicBezTo>
                  <a:lnTo>
                    <a:pt x="3348" y="6539"/>
                  </a:lnTo>
                  <a:lnTo>
                    <a:pt x="3270" y="6538"/>
                  </a:lnTo>
                  <a:lnTo>
                    <a:pt x="3183" y="6539"/>
                  </a:lnTo>
                  <a:lnTo>
                    <a:pt x="3098" y="6540"/>
                  </a:lnTo>
                  <a:cubicBezTo>
                    <a:pt x="1343" y="6580"/>
                    <a:pt x="-39" y="4673"/>
                    <a:pt x="0" y="3417"/>
                  </a:cubicBezTo>
                  <a:lnTo>
                    <a:pt x="1" y="3348"/>
                  </a:lnTo>
                  <a:lnTo>
                    <a:pt x="2" y="3270"/>
                  </a:lnTo>
                  <a:close/>
                  <a:moveTo>
                    <a:pt x="742" y="3271"/>
                  </a:moveTo>
                  <a:lnTo>
                    <a:pt x="741" y="3204"/>
                  </a:lnTo>
                  <a:cubicBezTo>
                    <a:pt x="701" y="1815"/>
                    <a:pt x="2098" y="709"/>
                    <a:pt x="3211" y="741"/>
                  </a:cubicBezTo>
                  <a:lnTo>
                    <a:pt x="3271" y="742"/>
                  </a:lnTo>
                  <a:lnTo>
                    <a:pt x="3339" y="741"/>
                  </a:lnTo>
                  <a:cubicBezTo>
                    <a:pt x="4727" y="701"/>
                    <a:pt x="5834" y="2098"/>
                    <a:pt x="5801" y="3211"/>
                  </a:cubicBezTo>
                  <a:lnTo>
                    <a:pt x="5800" y="3271"/>
                  </a:lnTo>
                  <a:lnTo>
                    <a:pt x="5801" y="3339"/>
                  </a:lnTo>
                  <a:cubicBezTo>
                    <a:pt x="5843" y="4727"/>
                    <a:pt x="4445" y="5834"/>
                    <a:pt x="3332" y="5801"/>
                  </a:cubicBezTo>
                  <a:lnTo>
                    <a:pt x="3271" y="5800"/>
                  </a:lnTo>
                  <a:lnTo>
                    <a:pt x="3204" y="5801"/>
                  </a:lnTo>
                  <a:cubicBezTo>
                    <a:pt x="1815" y="5843"/>
                    <a:pt x="709" y="4445"/>
                    <a:pt x="741" y="3332"/>
                  </a:cubicBezTo>
                  <a:lnTo>
                    <a:pt x="742" y="3271"/>
                  </a:lnTo>
                  <a:close/>
                  <a:moveTo>
                    <a:pt x="3400" y="4559"/>
                  </a:moveTo>
                  <a:lnTo>
                    <a:pt x="3292" y="4450"/>
                  </a:lnTo>
                  <a:lnTo>
                    <a:pt x="3291" y="4452"/>
                  </a:lnTo>
                  <a:lnTo>
                    <a:pt x="2526" y="3687"/>
                  </a:lnTo>
                  <a:lnTo>
                    <a:pt x="1760" y="4452"/>
                  </a:lnTo>
                  <a:lnTo>
                    <a:pt x="1218" y="3909"/>
                  </a:lnTo>
                  <a:lnTo>
                    <a:pt x="2520" y="2607"/>
                  </a:lnTo>
                  <a:lnTo>
                    <a:pt x="2525" y="2612"/>
                  </a:lnTo>
                  <a:lnTo>
                    <a:pt x="2530" y="2607"/>
                  </a:lnTo>
                  <a:lnTo>
                    <a:pt x="3399" y="3475"/>
                  </a:lnTo>
                  <a:lnTo>
                    <a:pt x="4783" y="2091"/>
                  </a:lnTo>
                  <a:lnTo>
                    <a:pt x="5325" y="2634"/>
                  </a:lnTo>
                  <a:lnTo>
                    <a:pt x="3400" y="4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0531" y="2575"/>
              <a:ext cx="8928" cy="2750"/>
              <a:chOff x="9211" y="2455"/>
              <a:chExt cx="8928" cy="2750"/>
            </a:xfrm>
          </p:grpSpPr>
          <p:sp>
            <p:nvSpPr>
              <p:cNvPr id="31" name="文本框 30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211" y="2455"/>
                <a:ext cx="892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体现时间属性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9211" y="2880"/>
                <a:ext cx="7728" cy="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股东财富计量可以用股票价格来替代。股票价格取决于股票内在价值，即取决于公司运营所取得未来各期现金流量大小、现金流的实现时间及其潜在成长性。公司运营所产生的未来现金流量越大、现金流持续时间越长，股东财富越高，反之则相反。可见，股东财富最大化目标鼓励公司追求可持续增长与长期价值增值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 rot="16200000">
            <a:off x="443230" y="3052445"/>
            <a:ext cx="1554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请添加小标题</a:t>
            </a:r>
            <a:endParaRPr lang="zh-CN" altLang="en-US" sz="16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963920" y="3450590"/>
            <a:ext cx="6299200" cy="1191895"/>
            <a:chOff x="9539" y="2575"/>
            <a:chExt cx="9920" cy="1877"/>
          </a:xfrm>
        </p:grpSpPr>
        <p:sp>
          <p:nvSpPr>
            <p:cNvPr id="52" name="椭圆 51"/>
            <p:cNvSpPr/>
            <p:nvPr>
              <p:custDataLst>
                <p:tags r:id="rId7"/>
              </p:custDataLst>
            </p:nvPr>
          </p:nvSpPr>
          <p:spPr>
            <a:xfrm>
              <a:off x="9539" y="2659"/>
              <a:ext cx="960" cy="960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0531" y="2575"/>
              <a:ext cx="8928" cy="1877"/>
              <a:chOff x="9211" y="2455"/>
              <a:chExt cx="8928" cy="1877"/>
            </a:xfrm>
          </p:grpSpPr>
          <p:sp>
            <p:nvSpPr>
              <p:cNvPr id="55" name="文本框 5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211" y="2455"/>
                <a:ext cx="892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反映风险因素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211" y="2880"/>
                <a:ext cx="7728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公司运营及未来现金流量实现总是与风险、不确定性相伴生的。在风险及不确定性存在的情况下，公司经营活动现金流量实现的风险越低，则其价值越高，反之相反。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057265" y="4846955"/>
            <a:ext cx="6299200" cy="915035"/>
            <a:chOff x="9539" y="2575"/>
            <a:chExt cx="9920" cy="1441"/>
          </a:xfrm>
        </p:grpSpPr>
        <p:sp>
          <p:nvSpPr>
            <p:cNvPr id="58" name="椭圆 57"/>
            <p:cNvSpPr/>
            <p:nvPr>
              <p:custDataLst>
                <p:tags r:id="rId10"/>
              </p:custDataLst>
            </p:nvPr>
          </p:nvSpPr>
          <p:spPr>
            <a:xfrm>
              <a:off x="9539" y="2659"/>
              <a:ext cx="960" cy="960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0531" y="2575"/>
              <a:ext cx="8928" cy="1441"/>
              <a:chOff x="9211" y="2455"/>
              <a:chExt cx="8928" cy="1441"/>
            </a:xfrm>
          </p:grpSpPr>
          <p:sp>
            <p:nvSpPr>
              <p:cNvPr id="61" name="文本框 6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211" y="2455"/>
                <a:ext cx="892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规避经营者短期行为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211" y="2880"/>
                <a:ext cx="7728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财富最大化目标在很大程度上能约束、抑制经营者的短期行为，引导他们为股东的长期利益着想。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任意多边形 62"/>
          <p:cNvSpPr/>
          <p:nvPr>
            <p:custDataLst>
              <p:tags r:id="rId13"/>
            </p:custDataLst>
          </p:nvPr>
        </p:nvSpPr>
        <p:spPr>
          <a:xfrm rot="2700000">
            <a:off x="6106160" y="3637915"/>
            <a:ext cx="342900" cy="2806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205" h="9978">
                <a:moveTo>
                  <a:pt x="10682" y="3494"/>
                </a:moveTo>
                <a:lnTo>
                  <a:pt x="11833" y="3494"/>
                </a:lnTo>
                <a:cubicBezTo>
                  <a:pt x="12042" y="3487"/>
                  <a:pt x="12210" y="3678"/>
                  <a:pt x="12205" y="3865"/>
                </a:cubicBezTo>
                <a:cubicBezTo>
                  <a:pt x="12211" y="4074"/>
                  <a:pt x="12020" y="4242"/>
                  <a:pt x="11833" y="4237"/>
                </a:cubicBezTo>
                <a:lnTo>
                  <a:pt x="10678" y="4237"/>
                </a:lnTo>
                <a:cubicBezTo>
                  <a:pt x="10630" y="4624"/>
                  <a:pt x="10355" y="5107"/>
                  <a:pt x="10121" y="5308"/>
                </a:cubicBezTo>
                <a:cubicBezTo>
                  <a:pt x="9755" y="5731"/>
                  <a:pt x="9105" y="5914"/>
                  <a:pt x="8679" y="5899"/>
                </a:cubicBezTo>
                <a:cubicBezTo>
                  <a:pt x="8141" y="5916"/>
                  <a:pt x="7528" y="5626"/>
                  <a:pt x="7245" y="5308"/>
                </a:cubicBezTo>
                <a:cubicBezTo>
                  <a:pt x="6822" y="4942"/>
                  <a:pt x="6639" y="4292"/>
                  <a:pt x="6654" y="3866"/>
                </a:cubicBezTo>
                <a:cubicBezTo>
                  <a:pt x="6637" y="3327"/>
                  <a:pt x="6927" y="2714"/>
                  <a:pt x="7245" y="2432"/>
                </a:cubicBezTo>
                <a:cubicBezTo>
                  <a:pt x="7611" y="2008"/>
                  <a:pt x="8261" y="1825"/>
                  <a:pt x="8687" y="1840"/>
                </a:cubicBezTo>
                <a:cubicBezTo>
                  <a:pt x="9226" y="1823"/>
                  <a:pt x="9839" y="2113"/>
                  <a:pt x="10121" y="2432"/>
                </a:cubicBezTo>
                <a:cubicBezTo>
                  <a:pt x="10444" y="2697"/>
                  <a:pt x="10651" y="3241"/>
                  <a:pt x="10682" y="3494"/>
                </a:cubicBezTo>
                <a:close/>
                <a:moveTo>
                  <a:pt x="7772" y="4781"/>
                </a:moveTo>
                <a:cubicBezTo>
                  <a:pt x="7503" y="4549"/>
                  <a:pt x="7387" y="4137"/>
                  <a:pt x="7397" y="3867"/>
                </a:cubicBezTo>
                <a:cubicBezTo>
                  <a:pt x="7386" y="3526"/>
                  <a:pt x="7569" y="3137"/>
                  <a:pt x="7772" y="2958"/>
                </a:cubicBezTo>
                <a:cubicBezTo>
                  <a:pt x="8004" y="2689"/>
                  <a:pt x="8416" y="2573"/>
                  <a:pt x="8686" y="2583"/>
                </a:cubicBezTo>
                <a:cubicBezTo>
                  <a:pt x="9027" y="2572"/>
                  <a:pt x="9416" y="2756"/>
                  <a:pt x="9595" y="2958"/>
                </a:cubicBezTo>
                <a:cubicBezTo>
                  <a:pt x="9863" y="3190"/>
                  <a:pt x="9980" y="3602"/>
                  <a:pt x="9970" y="3872"/>
                </a:cubicBezTo>
                <a:cubicBezTo>
                  <a:pt x="9981" y="4213"/>
                  <a:pt x="9797" y="4602"/>
                  <a:pt x="9595" y="4781"/>
                </a:cubicBezTo>
                <a:cubicBezTo>
                  <a:pt x="9363" y="5050"/>
                  <a:pt x="8951" y="5166"/>
                  <a:pt x="8681" y="5156"/>
                </a:cubicBezTo>
                <a:cubicBezTo>
                  <a:pt x="8339" y="5167"/>
                  <a:pt x="7950" y="4983"/>
                  <a:pt x="7772" y="4781"/>
                </a:cubicBezTo>
                <a:close/>
                <a:moveTo>
                  <a:pt x="6785" y="22"/>
                </a:moveTo>
                <a:cubicBezTo>
                  <a:pt x="6853" y="28"/>
                  <a:pt x="6943" y="82"/>
                  <a:pt x="6979" y="121"/>
                </a:cubicBezTo>
                <a:lnTo>
                  <a:pt x="7869" y="1012"/>
                </a:lnTo>
                <a:cubicBezTo>
                  <a:pt x="7943" y="1075"/>
                  <a:pt x="7975" y="1189"/>
                  <a:pt x="7972" y="1263"/>
                </a:cubicBezTo>
                <a:cubicBezTo>
                  <a:pt x="7975" y="1357"/>
                  <a:pt x="7925" y="1464"/>
                  <a:pt x="7869" y="1514"/>
                </a:cubicBezTo>
                <a:cubicBezTo>
                  <a:pt x="7805" y="1587"/>
                  <a:pt x="7692" y="1619"/>
                  <a:pt x="7617" y="1617"/>
                </a:cubicBezTo>
                <a:cubicBezTo>
                  <a:pt x="7523" y="1620"/>
                  <a:pt x="7416" y="1569"/>
                  <a:pt x="7367" y="1514"/>
                </a:cubicBezTo>
                <a:lnTo>
                  <a:pt x="6540" y="686"/>
                </a:lnTo>
                <a:lnTo>
                  <a:pt x="3946" y="686"/>
                </a:lnTo>
                <a:lnTo>
                  <a:pt x="762" y="3870"/>
                </a:lnTo>
                <a:lnTo>
                  <a:pt x="6107" y="9215"/>
                </a:lnTo>
                <a:lnTo>
                  <a:pt x="8693" y="6630"/>
                </a:lnTo>
                <a:lnTo>
                  <a:pt x="9202" y="7139"/>
                </a:lnTo>
                <a:lnTo>
                  <a:pt x="6539" y="9802"/>
                </a:lnTo>
                <a:cubicBezTo>
                  <a:pt x="6436" y="9931"/>
                  <a:pt x="6245" y="9981"/>
                  <a:pt x="6118" y="9977"/>
                </a:cubicBezTo>
                <a:cubicBezTo>
                  <a:pt x="5947" y="9982"/>
                  <a:pt x="5762" y="9900"/>
                  <a:pt x="5695" y="9821"/>
                </a:cubicBezTo>
                <a:lnTo>
                  <a:pt x="5686" y="9812"/>
                </a:lnTo>
                <a:lnTo>
                  <a:pt x="5675" y="9802"/>
                </a:lnTo>
                <a:lnTo>
                  <a:pt x="176" y="4302"/>
                </a:lnTo>
                <a:cubicBezTo>
                  <a:pt x="46" y="4200"/>
                  <a:pt x="-4" y="4008"/>
                  <a:pt x="0" y="3881"/>
                </a:cubicBezTo>
                <a:cubicBezTo>
                  <a:pt x="-4" y="3711"/>
                  <a:pt x="78" y="3525"/>
                  <a:pt x="156" y="3458"/>
                </a:cubicBezTo>
                <a:lnTo>
                  <a:pt x="165" y="3449"/>
                </a:lnTo>
                <a:lnTo>
                  <a:pt x="176" y="3439"/>
                </a:lnTo>
                <a:lnTo>
                  <a:pt x="3426" y="188"/>
                </a:lnTo>
                <a:cubicBezTo>
                  <a:pt x="3451" y="160"/>
                  <a:pt x="3499" y="119"/>
                  <a:pt x="3506" y="116"/>
                </a:cubicBezTo>
                <a:lnTo>
                  <a:pt x="3506" y="116"/>
                </a:lnTo>
                <a:lnTo>
                  <a:pt x="3512" y="110"/>
                </a:lnTo>
                <a:lnTo>
                  <a:pt x="3517" y="104"/>
                </a:lnTo>
                <a:lnTo>
                  <a:pt x="3523" y="98"/>
                </a:lnTo>
                <a:cubicBezTo>
                  <a:pt x="3578" y="36"/>
                  <a:pt x="3688" y="-1"/>
                  <a:pt x="3756" y="0"/>
                </a:cubicBezTo>
                <a:lnTo>
                  <a:pt x="3759" y="0"/>
                </a:lnTo>
                <a:lnTo>
                  <a:pt x="3763" y="0"/>
                </a:lnTo>
                <a:lnTo>
                  <a:pt x="6665" y="0"/>
                </a:lnTo>
                <a:cubicBezTo>
                  <a:pt x="6668" y="0"/>
                  <a:pt x="6674" y="0"/>
                  <a:pt x="6675" y="0"/>
                </a:cubicBezTo>
                <a:cubicBezTo>
                  <a:pt x="6716" y="0"/>
                  <a:pt x="6780" y="19"/>
                  <a:pt x="6785" y="22"/>
                </a:cubicBezTo>
                <a:close/>
                <a:moveTo>
                  <a:pt x="2584" y="4398"/>
                </a:moveTo>
                <a:cubicBezTo>
                  <a:pt x="2513" y="4333"/>
                  <a:pt x="2478" y="4223"/>
                  <a:pt x="2479" y="4150"/>
                </a:cubicBezTo>
                <a:lnTo>
                  <a:pt x="2479" y="4141"/>
                </a:lnTo>
                <a:cubicBezTo>
                  <a:pt x="2476" y="4052"/>
                  <a:pt x="2526" y="3947"/>
                  <a:pt x="2584" y="3893"/>
                </a:cubicBezTo>
                <a:lnTo>
                  <a:pt x="4670" y="1807"/>
                </a:lnTo>
                <a:cubicBezTo>
                  <a:pt x="4738" y="1733"/>
                  <a:pt x="4851" y="1699"/>
                  <a:pt x="4927" y="1702"/>
                </a:cubicBezTo>
                <a:cubicBezTo>
                  <a:pt x="5112" y="1689"/>
                  <a:pt x="5293" y="1891"/>
                  <a:pt x="5280" y="2055"/>
                </a:cubicBezTo>
                <a:cubicBezTo>
                  <a:pt x="5286" y="2147"/>
                  <a:pt x="5236" y="2255"/>
                  <a:pt x="5176" y="2312"/>
                </a:cubicBezTo>
                <a:lnTo>
                  <a:pt x="3090" y="4398"/>
                </a:lnTo>
                <a:cubicBezTo>
                  <a:pt x="3024" y="4469"/>
                  <a:pt x="2914" y="4504"/>
                  <a:pt x="2841" y="4503"/>
                </a:cubicBezTo>
                <a:lnTo>
                  <a:pt x="2832" y="4503"/>
                </a:lnTo>
                <a:cubicBezTo>
                  <a:pt x="2744" y="4506"/>
                  <a:pt x="2639" y="4456"/>
                  <a:pt x="2584" y="4398"/>
                </a:cubicBezTo>
                <a:close/>
                <a:moveTo>
                  <a:pt x="3977" y="5791"/>
                </a:moveTo>
                <a:cubicBezTo>
                  <a:pt x="3906" y="5726"/>
                  <a:pt x="3871" y="5616"/>
                  <a:pt x="3872" y="5543"/>
                </a:cubicBezTo>
                <a:lnTo>
                  <a:pt x="3872" y="5534"/>
                </a:lnTo>
                <a:cubicBezTo>
                  <a:pt x="3869" y="5445"/>
                  <a:pt x="3919" y="5340"/>
                  <a:pt x="3977" y="5286"/>
                </a:cubicBezTo>
                <a:lnTo>
                  <a:pt x="5236" y="4026"/>
                </a:lnTo>
                <a:cubicBezTo>
                  <a:pt x="5302" y="3955"/>
                  <a:pt x="5412" y="3920"/>
                  <a:pt x="5485" y="3921"/>
                </a:cubicBezTo>
                <a:cubicBezTo>
                  <a:pt x="5673" y="3903"/>
                  <a:pt x="5859" y="4107"/>
                  <a:pt x="5847" y="4275"/>
                </a:cubicBezTo>
                <a:lnTo>
                  <a:pt x="5847" y="4283"/>
                </a:lnTo>
                <a:cubicBezTo>
                  <a:pt x="5850" y="4372"/>
                  <a:pt x="5800" y="4477"/>
                  <a:pt x="5742" y="4532"/>
                </a:cubicBezTo>
                <a:lnTo>
                  <a:pt x="4483" y="5791"/>
                </a:lnTo>
                <a:cubicBezTo>
                  <a:pt x="4417" y="5862"/>
                  <a:pt x="4307" y="5897"/>
                  <a:pt x="4234" y="5896"/>
                </a:cubicBezTo>
                <a:lnTo>
                  <a:pt x="4225" y="5896"/>
                </a:lnTo>
                <a:cubicBezTo>
                  <a:pt x="4137" y="5899"/>
                  <a:pt x="4032" y="5849"/>
                  <a:pt x="3977" y="5791"/>
                </a:cubicBezTo>
                <a:close/>
                <a:moveTo>
                  <a:pt x="5370" y="7184"/>
                </a:moveTo>
                <a:cubicBezTo>
                  <a:pt x="5299" y="7119"/>
                  <a:pt x="5264" y="7009"/>
                  <a:pt x="5265" y="6936"/>
                </a:cubicBezTo>
                <a:lnTo>
                  <a:pt x="5265" y="6927"/>
                </a:lnTo>
                <a:cubicBezTo>
                  <a:pt x="5262" y="6838"/>
                  <a:pt x="5312" y="6733"/>
                  <a:pt x="5370" y="6679"/>
                </a:cubicBezTo>
                <a:lnTo>
                  <a:pt x="5789" y="6260"/>
                </a:lnTo>
                <a:cubicBezTo>
                  <a:pt x="5854" y="6189"/>
                  <a:pt x="5964" y="6154"/>
                  <a:pt x="6037" y="6155"/>
                </a:cubicBezTo>
                <a:lnTo>
                  <a:pt x="6046" y="6155"/>
                </a:lnTo>
                <a:cubicBezTo>
                  <a:pt x="6231" y="6142"/>
                  <a:pt x="6411" y="6344"/>
                  <a:pt x="6399" y="6508"/>
                </a:cubicBezTo>
                <a:lnTo>
                  <a:pt x="6399" y="6517"/>
                </a:lnTo>
                <a:cubicBezTo>
                  <a:pt x="6402" y="6606"/>
                  <a:pt x="6352" y="6711"/>
                  <a:pt x="6294" y="6765"/>
                </a:cubicBezTo>
                <a:lnTo>
                  <a:pt x="5876" y="7184"/>
                </a:lnTo>
                <a:cubicBezTo>
                  <a:pt x="5808" y="7257"/>
                  <a:pt x="5694" y="7292"/>
                  <a:pt x="5618" y="7289"/>
                </a:cubicBezTo>
                <a:cubicBezTo>
                  <a:pt x="5530" y="7292"/>
                  <a:pt x="5425" y="7242"/>
                  <a:pt x="5370" y="7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 63"/>
          <p:cNvSpPr/>
          <p:nvPr>
            <p:custDataLst>
              <p:tags r:id="rId14"/>
            </p:custDataLst>
          </p:nvPr>
        </p:nvSpPr>
        <p:spPr>
          <a:xfrm rot="1800000" flipH="1">
            <a:off x="6183630" y="5024755"/>
            <a:ext cx="327025" cy="33972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418">
                <a:moveTo>
                  <a:pt x="991" y="1775"/>
                </a:moveTo>
                <a:lnTo>
                  <a:pt x="991" y="1773"/>
                </a:lnTo>
                <a:lnTo>
                  <a:pt x="991" y="1771"/>
                </a:lnTo>
                <a:lnTo>
                  <a:pt x="991" y="1768"/>
                </a:lnTo>
                <a:lnTo>
                  <a:pt x="991" y="1766"/>
                </a:lnTo>
                <a:lnTo>
                  <a:pt x="881" y="1703"/>
                </a:lnTo>
                <a:lnTo>
                  <a:pt x="881" y="1702"/>
                </a:lnTo>
                <a:lnTo>
                  <a:pt x="881" y="1701"/>
                </a:lnTo>
                <a:lnTo>
                  <a:pt x="609" y="1544"/>
                </a:lnTo>
                <a:cubicBezTo>
                  <a:pt x="607" y="1546"/>
                  <a:pt x="593" y="1558"/>
                  <a:pt x="588" y="1560"/>
                </a:cubicBezTo>
                <a:lnTo>
                  <a:pt x="131" y="1824"/>
                </a:lnTo>
                <a:cubicBezTo>
                  <a:pt x="120" y="1832"/>
                  <a:pt x="101" y="1836"/>
                  <a:pt x="87" y="1836"/>
                </a:cubicBezTo>
                <a:cubicBezTo>
                  <a:pt x="73" y="1836"/>
                  <a:pt x="56" y="1832"/>
                  <a:pt x="47" y="1826"/>
                </a:cubicBezTo>
                <a:lnTo>
                  <a:pt x="45" y="1825"/>
                </a:lnTo>
                <a:lnTo>
                  <a:pt x="44" y="1825"/>
                </a:lnTo>
                <a:lnTo>
                  <a:pt x="42" y="1824"/>
                </a:lnTo>
                <a:lnTo>
                  <a:pt x="41" y="1823"/>
                </a:lnTo>
                <a:cubicBezTo>
                  <a:pt x="17" y="1812"/>
                  <a:pt x="-1" y="1772"/>
                  <a:pt x="0" y="1745"/>
                </a:cubicBezTo>
                <a:cubicBezTo>
                  <a:pt x="-1" y="1731"/>
                  <a:pt x="5" y="1714"/>
                  <a:pt x="12" y="1706"/>
                </a:cubicBezTo>
                <a:cubicBezTo>
                  <a:pt x="14" y="1699"/>
                  <a:pt x="32" y="1679"/>
                  <a:pt x="44" y="1674"/>
                </a:cubicBezTo>
                <a:lnTo>
                  <a:pt x="439" y="1446"/>
                </a:lnTo>
                <a:lnTo>
                  <a:pt x="188" y="1301"/>
                </a:lnTo>
                <a:cubicBezTo>
                  <a:pt x="185" y="1299"/>
                  <a:pt x="178" y="1294"/>
                  <a:pt x="181" y="1296"/>
                </a:cubicBezTo>
                <a:lnTo>
                  <a:pt x="180" y="1296"/>
                </a:lnTo>
                <a:lnTo>
                  <a:pt x="178" y="1295"/>
                </a:lnTo>
                <a:lnTo>
                  <a:pt x="176" y="1294"/>
                </a:lnTo>
                <a:lnTo>
                  <a:pt x="174" y="1293"/>
                </a:lnTo>
                <a:lnTo>
                  <a:pt x="172" y="1291"/>
                </a:lnTo>
                <a:cubicBezTo>
                  <a:pt x="148" y="1280"/>
                  <a:pt x="129" y="1243"/>
                  <a:pt x="130" y="1215"/>
                </a:cubicBezTo>
                <a:cubicBezTo>
                  <a:pt x="129" y="1201"/>
                  <a:pt x="135" y="1183"/>
                  <a:pt x="142" y="1174"/>
                </a:cubicBezTo>
                <a:lnTo>
                  <a:pt x="691" y="223"/>
                </a:lnTo>
                <a:lnTo>
                  <a:pt x="587" y="163"/>
                </a:lnTo>
                <a:lnTo>
                  <a:pt x="585" y="162"/>
                </a:lnTo>
                <a:lnTo>
                  <a:pt x="584" y="161"/>
                </a:lnTo>
                <a:cubicBezTo>
                  <a:pt x="560" y="149"/>
                  <a:pt x="543" y="112"/>
                  <a:pt x="543" y="86"/>
                </a:cubicBezTo>
                <a:cubicBezTo>
                  <a:pt x="542" y="71"/>
                  <a:pt x="549" y="53"/>
                  <a:pt x="555" y="44"/>
                </a:cubicBezTo>
                <a:lnTo>
                  <a:pt x="556" y="42"/>
                </a:lnTo>
                <a:cubicBezTo>
                  <a:pt x="568" y="18"/>
                  <a:pt x="605" y="-1"/>
                  <a:pt x="632" y="0"/>
                </a:cubicBezTo>
                <a:cubicBezTo>
                  <a:pt x="646" y="-1"/>
                  <a:pt x="665" y="5"/>
                  <a:pt x="674" y="12"/>
                </a:cubicBezTo>
                <a:lnTo>
                  <a:pt x="2289" y="944"/>
                </a:lnTo>
                <a:lnTo>
                  <a:pt x="2291" y="945"/>
                </a:lnTo>
                <a:lnTo>
                  <a:pt x="2293" y="946"/>
                </a:lnTo>
                <a:cubicBezTo>
                  <a:pt x="2316" y="958"/>
                  <a:pt x="2333" y="995"/>
                  <a:pt x="2333" y="1021"/>
                </a:cubicBezTo>
                <a:cubicBezTo>
                  <a:pt x="2334" y="1036"/>
                  <a:pt x="2327" y="1054"/>
                  <a:pt x="2321" y="1063"/>
                </a:cubicBezTo>
                <a:lnTo>
                  <a:pt x="2320" y="1065"/>
                </a:lnTo>
                <a:cubicBezTo>
                  <a:pt x="2308" y="1089"/>
                  <a:pt x="2271" y="1108"/>
                  <a:pt x="2244" y="1107"/>
                </a:cubicBezTo>
                <a:cubicBezTo>
                  <a:pt x="2230" y="1108"/>
                  <a:pt x="2211" y="1102"/>
                  <a:pt x="2202" y="1095"/>
                </a:cubicBezTo>
                <a:lnTo>
                  <a:pt x="2098" y="1035"/>
                </a:lnTo>
                <a:lnTo>
                  <a:pt x="1549" y="1986"/>
                </a:lnTo>
                <a:lnTo>
                  <a:pt x="1548" y="1988"/>
                </a:lnTo>
                <a:lnTo>
                  <a:pt x="1547" y="1990"/>
                </a:lnTo>
                <a:cubicBezTo>
                  <a:pt x="1535" y="2013"/>
                  <a:pt x="1499" y="2030"/>
                  <a:pt x="1472" y="2030"/>
                </a:cubicBezTo>
                <a:cubicBezTo>
                  <a:pt x="1458" y="2031"/>
                  <a:pt x="1439" y="2024"/>
                  <a:pt x="1430" y="2018"/>
                </a:cubicBezTo>
                <a:lnTo>
                  <a:pt x="1428" y="2017"/>
                </a:lnTo>
                <a:lnTo>
                  <a:pt x="1426" y="2016"/>
                </a:lnTo>
                <a:lnTo>
                  <a:pt x="1425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cubicBezTo>
                  <a:pt x="1425" y="2014"/>
                  <a:pt x="1415" y="2010"/>
                  <a:pt x="1416" y="2010"/>
                </a:cubicBezTo>
                <a:lnTo>
                  <a:pt x="1171" y="1868"/>
                </a:lnTo>
                <a:lnTo>
                  <a:pt x="1171" y="2327"/>
                </a:lnTo>
                <a:cubicBezTo>
                  <a:pt x="1172" y="2378"/>
                  <a:pt x="1126" y="2419"/>
                  <a:pt x="1081" y="2417"/>
                </a:cubicBezTo>
                <a:cubicBezTo>
                  <a:pt x="1030" y="2419"/>
                  <a:pt x="989" y="2373"/>
                  <a:pt x="991" y="2327"/>
                </a:cubicBezTo>
                <a:lnTo>
                  <a:pt x="991" y="1775"/>
                </a:lnTo>
                <a:close/>
                <a:moveTo>
                  <a:pt x="336" y="1185"/>
                </a:moveTo>
                <a:lnTo>
                  <a:pt x="842" y="310"/>
                </a:lnTo>
                <a:lnTo>
                  <a:pt x="1947" y="948"/>
                </a:lnTo>
                <a:lnTo>
                  <a:pt x="1442" y="1824"/>
                </a:lnTo>
                <a:lnTo>
                  <a:pt x="336" y="1185"/>
                </a:lnTo>
                <a:close/>
                <a:moveTo>
                  <a:pt x="1355" y="953"/>
                </a:moveTo>
                <a:lnTo>
                  <a:pt x="1356" y="951"/>
                </a:lnTo>
                <a:lnTo>
                  <a:pt x="1356" y="950"/>
                </a:lnTo>
                <a:lnTo>
                  <a:pt x="1356" y="948"/>
                </a:lnTo>
                <a:cubicBezTo>
                  <a:pt x="1357" y="914"/>
                  <a:pt x="1327" y="879"/>
                  <a:pt x="1308" y="869"/>
                </a:cubicBezTo>
                <a:lnTo>
                  <a:pt x="1307" y="869"/>
                </a:lnTo>
                <a:lnTo>
                  <a:pt x="1305" y="868"/>
                </a:lnTo>
                <a:lnTo>
                  <a:pt x="1305" y="867"/>
                </a:lnTo>
                <a:cubicBezTo>
                  <a:pt x="1292" y="859"/>
                  <a:pt x="1270" y="855"/>
                  <a:pt x="1261" y="855"/>
                </a:cubicBezTo>
                <a:lnTo>
                  <a:pt x="1260" y="855"/>
                </a:lnTo>
                <a:lnTo>
                  <a:pt x="1259" y="855"/>
                </a:lnTo>
                <a:lnTo>
                  <a:pt x="1259" y="855"/>
                </a:lnTo>
                <a:lnTo>
                  <a:pt x="1258" y="855"/>
                </a:lnTo>
                <a:lnTo>
                  <a:pt x="1057" y="855"/>
                </a:lnTo>
                <a:lnTo>
                  <a:pt x="1055" y="855"/>
                </a:lnTo>
                <a:lnTo>
                  <a:pt x="1054" y="855"/>
                </a:lnTo>
                <a:lnTo>
                  <a:pt x="1053" y="855"/>
                </a:lnTo>
                <a:cubicBezTo>
                  <a:pt x="1025" y="855"/>
                  <a:pt x="993" y="876"/>
                  <a:pt x="986" y="886"/>
                </a:cubicBezTo>
                <a:cubicBezTo>
                  <a:pt x="981" y="890"/>
                  <a:pt x="973" y="902"/>
                  <a:pt x="972" y="903"/>
                </a:cubicBezTo>
                <a:cubicBezTo>
                  <a:pt x="964" y="917"/>
                  <a:pt x="958" y="941"/>
                  <a:pt x="958" y="950"/>
                </a:cubicBezTo>
                <a:lnTo>
                  <a:pt x="958" y="951"/>
                </a:lnTo>
                <a:lnTo>
                  <a:pt x="958" y="952"/>
                </a:lnTo>
                <a:lnTo>
                  <a:pt x="958" y="952"/>
                </a:lnTo>
                <a:lnTo>
                  <a:pt x="958" y="953"/>
                </a:lnTo>
                <a:lnTo>
                  <a:pt x="958" y="954"/>
                </a:lnTo>
                <a:lnTo>
                  <a:pt x="958" y="954"/>
                </a:lnTo>
                <a:lnTo>
                  <a:pt x="958" y="955"/>
                </a:lnTo>
                <a:lnTo>
                  <a:pt x="958" y="957"/>
                </a:lnTo>
                <a:lnTo>
                  <a:pt x="958" y="958"/>
                </a:lnTo>
                <a:cubicBezTo>
                  <a:pt x="958" y="974"/>
                  <a:pt x="967" y="997"/>
                  <a:pt x="971" y="1003"/>
                </a:cubicBezTo>
                <a:lnTo>
                  <a:pt x="1072" y="1177"/>
                </a:lnTo>
                <a:cubicBezTo>
                  <a:pt x="1079" y="1193"/>
                  <a:pt x="1100" y="1209"/>
                  <a:pt x="1107" y="1212"/>
                </a:cubicBezTo>
                <a:cubicBezTo>
                  <a:pt x="1121" y="1222"/>
                  <a:pt x="1144" y="1226"/>
                  <a:pt x="1154" y="1226"/>
                </a:cubicBezTo>
                <a:lnTo>
                  <a:pt x="1154" y="1226"/>
                </a:lnTo>
                <a:lnTo>
                  <a:pt x="1155" y="1226"/>
                </a:lnTo>
                <a:lnTo>
                  <a:pt x="1156" y="1226"/>
                </a:lnTo>
                <a:lnTo>
                  <a:pt x="1157" y="1226"/>
                </a:lnTo>
                <a:lnTo>
                  <a:pt x="1159" y="1226"/>
                </a:lnTo>
                <a:lnTo>
                  <a:pt x="1160" y="1226"/>
                </a:lnTo>
                <a:lnTo>
                  <a:pt x="1162" y="1226"/>
                </a:lnTo>
                <a:cubicBezTo>
                  <a:pt x="1192" y="1226"/>
                  <a:pt x="1229" y="1199"/>
                  <a:pt x="1237" y="1183"/>
                </a:cubicBezTo>
                <a:cubicBezTo>
                  <a:pt x="1240" y="1180"/>
                  <a:pt x="1250" y="1166"/>
                  <a:pt x="1248" y="1168"/>
                </a:cubicBezTo>
                <a:lnTo>
                  <a:pt x="1337" y="1013"/>
                </a:lnTo>
                <a:cubicBezTo>
                  <a:pt x="1339" y="1010"/>
                  <a:pt x="1345" y="997"/>
                  <a:pt x="1344" y="998"/>
                </a:cubicBez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cubicBezTo>
                  <a:pt x="1350" y="992"/>
                  <a:pt x="1356" y="963"/>
                  <a:pt x="1356" y="955"/>
                </a:cubicBezTo>
                <a:lnTo>
                  <a:pt x="1356" y="955"/>
                </a:lnTo>
                <a:lnTo>
                  <a:pt x="1356" y="954"/>
                </a:lnTo>
                <a:lnTo>
                  <a:pt x="1356" y="953"/>
                </a:lnTo>
                <a:lnTo>
                  <a:pt x="1355" y="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2160"/>
          <a:stretch>
            <a:fillRect/>
          </a:stretch>
        </p:blipFill>
        <p:spPr>
          <a:xfrm>
            <a:off x="240" y="0"/>
            <a:ext cx="12192001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 i="0">
                <a:solidFill>
                  <a:srgbClr val="C00000"/>
                </a:solidFill>
              </a:rPr>
              <a:t>思政融合</a:t>
            </a:r>
            <a:r>
              <a:rPr lang="en-US" altLang="zh-CN" sz="3200" i="0">
                <a:solidFill>
                  <a:srgbClr val="C00000"/>
                </a:solidFill>
              </a:rPr>
              <a:t>-</a:t>
            </a:r>
            <a:r>
              <a:rPr lang="zh-CN" altLang="en-US" sz="3200" i="0">
                <a:solidFill>
                  <a:srgbClr val="C00000"/>
                </a:solidFill>
              </a:rPr>
              <a:t>财务目标与社会责任</a:t>
            </a:r>
            <a:endParaRPr lang="zh-CN" altLang="en-US" sz="3200" i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/>
              <a:t>财务理论认为，股东财富最大化目标与社会责任履行之间不应是对立、排斥的。</a:t>
            </a:r>
            <a:endParaRPr lang="zh-CN" altLang="en-US" sz="2000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90905" y="3384550"/>
            <a:ext cx="2025015" cy="1117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chemeClr val="tx1"/>
                </a:solidFill>
              </a:rPr>
              <a:t>股东财富最大化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 rot="19860000">
            <a:off x="2903220" y="2894330"/>
            <a:ext cx="1257300" cy="4159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121150" y="2231390"/>
            <a:ext cx="2009140" cy="7512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43705" y="2336165"/>
            <a:ext cx="1852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创新性产品</a:t>
            </a:r>
            <a:endParaRPr lang="zh-CN" altLang="en-US" sz="2400"/>
          </a:p>
        </p:txBody>
      </p:sp>
      <p:sp>
        <p:nvSpPr>
          <p:cNvPr id="9" name="右箭头 8"/>
          <p:cNvSpPr/>
          <p:nvPr/>
        </p:nvSpPr>
        <p:spPr>
          <a:xfrm>
            <a:off x="3195320" y="3588385"/>
            <a:ext cx="1188085" cy="5067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540885" y="3471545"/>
            <a:ext cx="2200275" cy="786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员工就业机会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 rot="2040000">
            <a:off x="3134360" y="4429760"/>
            <a:ext cx="1188085" cy="5067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400550" y="4781550"/>
            <a:ext cx="2340610" cy="7689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间接增加社会福利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 rot="3060000">
            <a:off x="2559685" y="4930140"/>
            <a:ext cx="1342390" cy="50673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597275" y="5777230"/>
            <a:ext cx="2533015" cy="873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优化社会整体的资源配置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2160"/>
          <a:stretch>
            <a:fillRect/>
          </a:stretch>
        </p:blipFill>
        <p:spPr>
          <a:xfrm>
            <a:off x="240" y="0"/>
            <a:ext cx="12192001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0" y="1262380"/>
            <a:ext cx="19802362" cy="4338320"/>
            <a:chOff x="0" y="4714"/>
            <a:chExt cx="17113" cy="31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58"/>
              <a:ext cx="5267" cy="311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" y="4757"/>
              <a:ext cx="5577" cy="31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4" y="4714"/>
              <a:ext cx="6269" cy="3163"/>
            </a:xfrm>
            <a:prstGeom prst="rect">
              <a:avLst/>
            </a:prstGeom>
          </p:spPr>
        </p:pic>
      </p:grpSp>
      <p:sp>
        <p:nvSpPr>
          <p:cNvPr id="23" name="椭圆 22"/>
          <p:cNvSpPr/>
          <p:nvPr/>
        </p:nvSpPr>
        <p:spPr>
          <a:xfrm>
            <a:off x="0" y="5172075"/>
            <a:ext cx="12229465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0" y="825500"/>
            <a:ext cx="12191365" cy="12223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上市公司社会责任信息披露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200" i="0">
                <a:solidFill>
                  <a:srgbClr val="C00000"/>
                </a:solidFill>
              </a:rPr>
              <a:t>思政融合</a:t>
            </a:r>
            <a:r>
              <a:rPr lang="en-US" altLang="zh-CN" sz="3200" i="0">
                <a:solidFill>
                  <a:srgbClr val="C00000"/>
                </a:solidFill>
              </a:rPr>
              <a:t>-</a:t>
            </a:r>
            <a:r>
              <a:rPr lang="zh-CN" altLang="en-US" sz="3200" i="0">
                <a:solidFill>
                  <a:srgbClr val="C00000"/>
                </a:solidFill>
              </a:rPr>
              <a:t>财务目标与社会责任</a:t>
            </a:r>
            <a:endParaRPr lang="zh-CN" altLang="en-US" sz="3200" i="0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14427 0.00101852 L -0.819479 0.00657407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lt"/>
              </a:rPr>
              <a:t>企业价值的实现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sz="5400"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03</a:t>
            </a:r>
            <a:endParaRPr lang="en-US" altLang="zh-CN" sz="5400"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pic>
        <p:nvPicPr>
          <p:cNvPr id="5" name="图片 4" descr="微信图片_20241119104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33500" cy="965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2085" y="305435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>
                <a:latin typeface="华文行楷" panose="02010800040101010101" charset="-122"/>
                <a:ea typeface="华文行楷" panose="02010800040101010101" charset="-122"/>
              </a:rPr>
              <a:t>乌兰察布开放大学</a:t>
            </a:r>
            <a:endParaRPr lang="zh-CN" altLang="en-US" sz="2800" i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4770" y="1059180"/>
            <a:ext cx="7681595" cy="5441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910" y="460445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资产负债表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6706" r="17280"/>
          <a:stretch>
            <a:fillRect/>
          </a:stretch>
        </p:blipFill>
        <p:spPr>
          <a:xfrm>
            <a:off x="6477635" y="460375"/>
            <a:ext cx="5332095" cy="4181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480" y="748735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利润表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9845" y="1313815"/>
            <a:ext cx="7414260" cy="5286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现金流量表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35915"/>
          <a:stretch>
            <a:fillRect/>
          </a:stretch>
        </p:blipFill>
        <p:spPr>
          <a:xfrm>
            <a:off x="295910" y="1490980"/>
            <a:ext cx="8635365" cy="5669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61343"/>
          <a:stretch>
            <a:fillRect/>
          </a:stretch>
        </p:blipFill>
        <p:spPr>
          <a:xfrm>
            <a:off x="0" y="1424940"/>
            <a:ext cx="10729595" cy="4486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lt"/>
              </a:rPr>
              <a:t>财务管理的环境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sz="5400"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04</a:t>
            </a:r>
            <a:endParaRPr lang="en-US" altLang="zh-CN" sz="5400"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pic>
        <p:nvPicPr>
          <p:cNvPr id="5" name="图片 4" descr="微信图片_20241119104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33500" cy="965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2085" y="305435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>
                <a:latin typeface="华文行楷" panose="02010800040101010101" charset="-122"/>
                <a:ea typeface="华文行楷" panose="02010800040101010101" charset="-122"/>
              </a:rPr>
              <a:t>乌兰察布开放大学</a:t>
            </a:r>
            <a:endParaRPr lang="zh-CN" altLang="en-US" sz="2800" i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副标题 3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-1587" y="717550"/>
            <a:ext cx="12192000" cy="9988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5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CONTANTS</a:t>
            </a:r>
            <a:endParaRPr lang="zh-CN" altLang="en-US" sz="5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5507990" y="1561465"/>
            <a:ext cx="1326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150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rPr>
              <a:t>目录</a:t>
            </a:r>
            <a:endParaRPr lang="zh-CN" altLang="en-US" sz="2400" spc="1500">
              <a:solidFill>
                <a:schemeClr val="tx1">
                  <a:lumMod val="50000"/>
                  <a:lumOff val="50000"/>
                </a:schemeClr>
              </a:solidFill>
              <a:uFillTx/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>
            <p:custDataLst>
              <p:tags r:id="rId5"/>
            </p:custDataLst>
          </p:nvPr>
        </p:nvGrpSpPr>
        <p:grpSpPr>
          <a:xfrm>
            <a:off x="598488" y="2400300"/>
            <a:ext cx="10995660" cy="3355975"/>
            <a:chOff x="1019" y="3780"/>
            <a:chExt cx="17316" cy="5285"/>
          </a:xfrm>
        </p:grpSpPr>
        <p:grpSp>
          <p:nvGrpSpPr>
            <p:cNvPr id="43" name="组合 42"/>
            <p:cNvGrpSpPr/>
            <p:nvPr/>
          </p:nvGrpSpPr>
          <p:grpSpPr>
            <a:xfrm>
              <a:off x="1019" y="3780"/>
              <a:ext cx="3981" cy="5285"/>
              <a:chOff x="1019" y="3780"/>
              <a:chExt cx="3981" cy="5285"/>
            </a:xfrm>
          </p:grpSpPr>
          <p:sp>
            <p:nvSpPr>
              <p:cNvPr id="36" name="圆角矩形 35"/>
              <p:cNvSpPr/>
              <p:nvPr>
                <p:custDataLst>
                  <p:tags r:id="rId6"/>
                </p:custDataLst>
              </p:nvPr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>
                <p:custDataLst>
                  <p:tags r:id="rId7"/>
                </p:custDataLst>
              </p:nvPr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副标题 33"/>
              <p:cNvSpPr>
                <a:spLocks noGrp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2195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01</a:t>
                </a:r>
                <a:endPara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292" y="5561"/>
                <a:ext cx="350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财务管理的概念</a:t>
                </a:r>
                <a:endParaRPr lang="zh-CN" altLang="en-US" sz="2800" b="1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cxnSp>
            <p:nvCxnSpPr>
              <p:cNvPr id="42" name="直接连接符 4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>
              <a:off x="5464" y="3780"/>
              <a:ext cx="3981" cy="5285"/>
              <a:chOff x="1019" y="3780"/>
              <a:chExt cx="3981" cy="5285"/>
            </a:xfrm>
          </p:grpSpPr>
          <p:sp>
            <p:nvSpPr>
              <p:cNvPr id="47" name="圆角矩形 46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12"/>
                </p:custDataLst>
              </p:nvPr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副标题 33"/>
              <p:cNvSpPr>
                <a:spLocks noGrp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183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02</a:t>
                </a:r>
                <a:endPara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文本框 4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292" y="5561"/>
                <a:ext cx="350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财务管理的目标</a:t>
                </a:r>
                <a:endParaRPr lang="zh-CN" altLang="en-US" sz="2800" b="1" dirty="0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cxnSp>
            <p:nvCxnSpPr>
              <p:cNvPr id="53" name="直接连接符 52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9909" y="3780"/>
              <a:ext cx="3981" cy="5285"/>
              <a:chOff x="1019" y="3780"/>
              <a:chExt cx="3981" cy="5285"/>
            </a:xfrm>
          </p:grpSpPr>
          <p:sp>
            <p:nvSpPr>
              <p:cNvPr id="55" name="圆角矩形 54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>
                <p:custDataLst>
                  <p:tags r:id="rId17"/>
                </p:custDataLst>
              </p:nvPr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副标题 33"/>
              <p:cNvSpPr>
                <a:spLocks noGrp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2183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03</a:t>
                </a:r>
                <a:endPara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292" y="5561"/>
                <a:ext cx="350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企业价值的实现</a:t>
                </a:r>
                <a:endParaRPr lang="zh-CN" altLang="en-US" sz="2800" b="1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cxnSp>
            <p:nvCxnSpPr>
              <p:cNvPr id="61" name="直接连接符 60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14354" y="3780"/>
              <a:ext cx="3981" cy="5285"/>
              <a:chOff x="1019" y="3780"/>
              <a:chExt cx="3981" cy="5285"/>
            </a:xfrm>
          </p:grpSpPr>
          <p:sp>
            <p:nvSpPr>
              <p:cNvPr id="63" name="圆角矩形 62"/>
              <p:cNvSpPr/>
              <p:nvPr>
                <p:custDataLst>
                  <p:tags r:id="rId21"/>
                </p:custDataLst>
              </p:nvPr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>
                <p:custDataLst>
                  <p:tags r:id="rId22"/>
                </p:custDataLst>
              </p:nvPr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副标题 33"/>
              <p:cNvSpPr>
                <a:spLocks noGrp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171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04</a:t>
                </a:r>
                <a:endPara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292" y="5561"/>
                <a:ext cx="350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财务管理的环境</a:t>
                </a:r>
                <a:endParaRPr lang="zh-CN" altLang="en-US" sz="2800" b="1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cxnSp>
            <p:nvCxnSpPr>
              <p:cNvPr id="69" name="直接连接符 68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微信图片_2024111910414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1333500" cy="965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45565" y="123190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>
                <a:latin typeface="华文行楷" panose="02010800040101010101" charset="-122"/>
                <a:ea typeface="华文行楷" panose="02010800040101010101" charset="-122"/>
              </a:rPr>
              <a:t>乌兰察布开放大学</a:t>
            </a:r>
            <a:endParaRPr lang="zh-CN" altLang="en-US" sz="2800" i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2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0325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ea"/>
              </a:rPr>
              <a:t>财务管理的外部环境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709288" y="2555978"/>
            <a:ext cx="4411473" cy="2091484"/>
            <a:chOff x="3236601" y="2420888"/>
            <a:chExt cx="2692644" cy="2367927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12" name="组合 31"/>
            <p:cNvGrpSpPr/>
            <p:nvPr/>
          </p:nvGrpSpPr>
          <p:grpSpPr>
            <a:xfrm>
              <a:off x="3236601" y="2420888"/>
              <a:ext cx="1342656" cy="1174143"/>
              <a:chOff x="2892724" y="-2155483"/>
              <a:chExt cx="1342656" cy="1174143"/>
            </a:xfrm>
          </p:grpSpPr>
          <p:sp>
            <p:nvSpPr>
              <p:cNvPr id="22" name="椭圆 52"/>
              <p:cNvSpPr/>
              <p:nvPr/>
            </p:nvSpPr>
            <p:spPr>
              <a:xfrm>
                <a:off x="2892724" y="-2098813"/>
                <a:ext cx="1235813" cy="1117473"/>
              </a:xfrm>
              <a:custGeom>
                <a:avLst/>
                <a:gdLst>
                  <a:gd name="connsiteX0" fmla="*/ 1421777 w 2033575"/>
                  <a:gd name="connsiteY0" fmla="*/ 0 h 1117473"/>
                  <a:gd name="connsiteX1" fmla="*/ 2033575 w 2033575"/>
                  <a:gd name="connsiteY1" fmla="*/ 0 h 1117473"/>
                  <a:gd name="connsiteX2" fmla="*/ 1492334 w 2033575"/>
                  <a:gd name="connsiteY2" fmla="*/ 703188 h 1117473"/>
                  <a:gd name="connsiteX3" fmla="*/ 1235813 w 2033575"/>
                  <a:gd name="connsiteY3" fmla="*/ 613932 h 1117473"/>
                  <a:gd name="connsiteX4" fmla="*/ 1422421 w 2033575"/>
                  <a:gd name="connsiteY4" fmla="*/ 15412 h 1117473"/>
                  <a:gd name="connsiteX5" fmla="*/ 1421777 w 2033575"/>
                  <a:gd name="connsiteY5" fmla="*/ 0 h 1117473"/>
                  <a:gd name="connsiteX6" fmla="*/ 938858 w 2033575"/>
                  <a:gd name="connsiteY6" fmla="*/ 0 h 1117473"/>
                  <a:gd name="connsiteX7" fmla="*/ 950694 w 2033575"/>
                  <a:gd name="connsiteY7" fmla="*/ 0 h 1117473"/>
                  <a:gd name="connsiteX8" fmla="*/ 1235813 w 2033575"/>
                  <a:gd name="connsiteY8" fmla="*/ 613932 h 1117473"/>
                  <a:gd name="connsiteX9" fmla="*/ 263745 w 2033575"/>
                  <a:gd name="connsiteY9" fmla="*/ 1117473 h 1117473"/>
                  <a:gd name="connsiteX10" fmla="*/ 0 w 2033575"/>
                  <a:gd name="connsiteY10" fmla="*/ 1087061 h 1117473"/>
                  <a:gd name="connsiteX11" fmla="*/ 0 w 2033575"/>
                  <a:gd name="connsiteY11" fmla="*/ 1084532 h 1117473"/>
                  <a:gd name="connsiteX12" fmla="*/ 938858 w 2033575"/>
                  <a:gd name="connsiteY12" fmla="*/ 0 h 1117473"/>
                  <a:gd name="connsiteX0-1" fmla="*/ 1421777 w 2033575"/>
                  <a:gd name="connsiteY0-2" fmla="*/ 0 h 1117473"/>
                  <a:gd name="connsiteX1-3" fmla="*/ 2033575 w 2033575"/>
                  <a:gd name="connsiteY1-4" fmla="*/ 0 h 1117473"/>
                  <a:gd name="connsiteX2-5" fmla="*/ 1492334 w 2033575"/>
                  <a:gd name="connsiteY2-6" fmla="*/ 703188 h 1117473"/>
                  <a:gd name="connsiteX3-7" fmla="*/ 1235813 w 2033575"/>
                  <a:gd name="connsiteY3-8" fmla="*/ 613932 h 1117473"/>
                  <a:gd name="connsiteX4-9" fmla="*/ 1422421 w 2033575"/>
                  <a:gd name="connsiteY4-10" fmla="*/ 15412 h 1117473"/>
                  <a:gd name="connsiteX5-11" fmla="*/ 1421777 w 2033575"/>
                  <a:gd name="connsiteY5-12" fmla="*/ 0 h 1117473"/>
                  <a:gd name="connsiteX6-13" fmla="*/ 938858 w 2033575"/>
                  <a:gd name="connsiteY6-14" fmla="*/ 0 h 1117473"/>
                  <a:gd name="connsiteX7-15" fmla="*/ 950694 w 2033575"/>
                  <a:gd name="connsiteY7-16" fmla="*/ 0 h 1117473"/>
                  <a:gd name="connsiteX8-17" fmla="*/ 1235813 w 2033575"/>
                  <a:gd name="connsiteY8-18" fmla="*/ 613932 h 1117473"/>
                  <a:gd name="connsiteX9-19" fmla="*/ 263745 w 2033575"/>
                  <a:gd name="connsiteY9-20" fmla="*/ 1117473 h 1117473"/>
                  <a:gd name="connsiteX10-21" fmla="*/ 0 w 2033575"/>
                  <a:gd name="connsiteY10-22" fmla="*/ 1087061 h 1117473"/>
                  <a:gd name="connsiteX11-23" fmla="*/ 0 w 2033575"/>
                  <a:gd name="connsiteY11-24" fmla="*/ 1084532 h 1117473"/>
                  <a:gd name="connsiteX12-25" fmla="*/ 938858 w 2033575"/>
                  <a:gd name="connsiteY12-26" fmla="*/ 0 h 1117473"/>
                  <a:gd name="connsiteX0-27" fmla="*/ 1421777 w 2033575"/>
                  <a:gd name="connsiteY0-28" fmla="*/ 0 h 1117473"/>
                  <a:gd name="connsiteX1-29" fmla="*/ 2033575 w 2033575"/>
                  <a:gd name="connsiteY1-30" fmla="*/ 0 h 1117473"/>
                  <a:gd name="connsiteX2-31" fmla="*/ 1492334 w 2033575"/>
                  <a:gd name="connsiteY2-32" fmla="*/ 703188 h 1117473"/>
                  <a:gd name="connsiteX3-33" fmla="*/ 1235813 w 2033575"/>
                  <a:gd name="connsiteY3-34" fmla="*/ 613932 h 1117473"/>
                  <a:gd name="connsiteX4-35" fmla="*/ 1422421 w 2033575"/>
                  <a:gd name="connsiteY4-36" fmla="*/ 15412 h 1117473"/>
                  <a:gd name="connsiteX5-37" fmla="*/ 1421777 w 2033575"/>
                  <a:gd name="connsiteY5-38" fmla="*/ 0 h 1117473"/>
                  <a:gd name="connsiteX6-39" fmla="*/ 938858 w 2033575"/>
                  <a:gd name="connsiteY6-40" fmla="*/ 0 h 1117473"/>
                  <a:gd name="connsiteX7-41" fmla="*/ 950694 w 2033575"/>
                  <a:gd name="connsiteY7-42" fmla="*/ 0 h 1117473"/>
                  <a:gd name="connsiteX8-43" fmla="*/ 1235813 w 2033575"/>
                  <a:gd name="connsiteY8-44" fmla="*/ 613932 h 1117473"/>
                  <a:gd name="connsiteX9-45" fmla="*/ 263745 w 2033575"/>
                  <a:gd name="connsiteY9-46" fmla="*/ 1117473 h 1117473"/>
                  <a:gd name="connsiteX10-47" fmla="*/ 0 w 2033575"/>
                  <a:gd name="connsiteY10-48" fmla="*/ 1087061 h 1117473"/>
                  <a:gd name="connsiteX11-49" fmla="*/ 0 w 2033575"/>
                  <a:gd name="connsiteY11-50" fmla="*/ 1084532 h 1117473"/>
                  <a:gd name="connsiteX12-51" fmla="*/ 938858 w 2033575"/>
                  <a:gd name="connsiteY12-52" fmla="*/ 0 h 1117473"/>
                  <a:gd name="connsiteX0-53" fmla="*/ 1422421 w 2033575"/>
                  <a:gd name="connsiteY0-54" fmla="*/ 89858 h 1191919"/>
                  <a:gd name="connsiteX1-55" fmla="*/ 2033575 w 2033575"/>
                  <a:gd name="connsiteY1-56" fmla="*/ 74446 h 1191919"/>
                  <a:gd name="connsiteX2-57" fmla="*/ 1492334 w 2033575"/>
                  <a:gd name="connsiteY2-58" fmla="*/ 777634 h 1191919"/>
                  <a:gd name="connsiteX3-59" fmla="*/ 1235813 w 2033575"/>
                  <a:gd name="connsiteY3-60" fmla="*/ 688378 h 1191919"/>
                  <a:gd name="connsiteX4-61" fmla="*/ 1422421 w 2033575"/>
                  <a:gd name="connsiteY4-62" fmla="*/ 89858 h 1191919"/>
                  <a:gd name="connsiteX5-63" fmla="*/ 938858 w 2033575"/>
                  <a:gd name="connsiteY5-64" fmla="*/ 74446 h 1191919"/>
                  <a:gd name="connsiteX6-65" fmla="*/ 950694 w 2033575"/>
                  <a:gd name="connsiteY6-66" fmla="*/ 74446 h 1191919"/>
                  <a:gd name="connsiteX7-67" fmla="*/ 1235813 w 2033575"/>
                  <a:gd name="connsiteY7-68" fmla="*/ 688378 h 1191919"/>
                  <a:gd name="connsiteX8-69" fmla="*/ 263745 w 2033575"/>
                  <a:gd name="connsiteY8-70" fmla="*/ 1191919 h 1191919"/>
                  <a:gd name="connsiteX9-71" fmla="*/ 0 w 2033575"/>
                  <a:gd name="connsiteY9-72" fmla="*/ 1161507 h 1191919"/>
                  <a:gd name="connsiteX10-73" fmla="*/ 0 w 2033575"/>
                  <a:gd name="connsiteY10-74" fmla="*/ 1158978 h 1191919"/>
                  <a:gd name="connsiteX11-75" fmla="*/ 938858 w 2033575"/>
                  <a:gd name="connsiteY11-76" fmla="*/ 74446 h 1191919"/>
                  <a:gd name="connsiteX0-77" fmla="*/ 1422421 w 1501112"/>
                  <a:gd name="connsiteY0-78" fmla="*/ 15412 h 1117473"/>
                  <a:gd name="connsiteX1-79" fmla="*/ 1492334 w 1501112"/>
                  <a:gd name="connsiteY1-80" fmla="*/ 703188 h 1117473"/>
                  <a:gd name="connsiteX2-81" fmla="*/ 1235813 w 1501112"/>
                  <a:gd name="connsiteY2-82" fmla="*/ 613932 h 1117473"/>
                  <a:gd name="connsiteX3-83" fmla="*/ 1422421 w 1501112"/>
                  <a:gd name="connsiteY3-84" fmla="*/ 15412 h 1117473"/>
                  <a:gd name="connsiteX4-85" fmla="*/ 938858 w 1501112"/>
                  <a:gd name="connsiteY4-86" fmla="*/ 0 h 1117473"/>
                  <a:gd name="connsiteX5-87" fmla="*/ 950694 w 1501112"/>
                  <a:gd name="connsiteY5-88" fmla="*/ 0 h 1117473"/>
                  <a:gd name="connsiteX6-89" fmla="*/ 1235813 w 1501112"/>
                  <a:gd name="connsiteY6-90" fmla="*/ 613932 h 1117473"/>
                  <a:gd name="connsiteX7-91" fmla="*/ 263745 w 1501112"/>
                  <a:gd name="connsiteY7-92" fmla="*/ 1117473 h 1117473"/>
                  <a:gd name="connsiteX8-93" fmla="*/ 0 w 1501112"/>
                  <a:gd name="connsiteY8-94" fmla="*/ 1087061 h 1117473"/>
                  <a:gd name="connsiteX9-95" fmla="*/ 0 w 1501112"/>
                  <a:gd name="connsiteY9-96" fmla="*/ 1084532 h 1117473"/>
                  <a:gd name="connsiteX10-97" fmla="*/ 938858 w 1501112"/>
                  <a:gd name="connsiteY10-98" fmla="*/ 0 h 1117473"/>
                  <a:gd name="connsiteX0-99" fmla="*/ 1235813 w 1492334"/>
                  <a:gd name="connsiteY0-100" fmla="*/ 613932 h 1117473"/>
                  <a:gd name="connsiteX1-101" fmla="*/ 1492334 w 1492334"/>
                  <a:gd name="connsiteY1-102" fmla="*/ 703188 h 1117473"/>
                  <a:gd name="connsiteX2-103" fmla="*/ 1235813 w 1492334"/>
                  <a:gd name="connsiteY2-104" fmla="*/ 613932 h 1117473"/>
                  <a:gd name="connsiteX3-105" fmla="*/ 938858 w 1492334"/>
                  <a:gd name="connsiteY3-106" fmla="*/ 0 h 1117473"/>
                  <a:gd name="connsiteX4-107" fmla="*/ 950694 w 1492334"/>
                  <a:gd name="connsiteY4-108" fmla="*/ 0 h 1117473"/>
                  <a:gd name="connsiteX5-109" fmla="*/ 1235813 w 1492334"/>
                  <a:gd name="connsiteY5-110" fmla="*/ 613932 h 1117473"/>
                  <a:gd name="connsiteX6-111" fmla="*/ 263745 w 1492334"/>
                  <a:gd name="connsiteY6-112" fmla="*/ 1117473 h 1117473"/>
                  <a:gd name="connsiteX7-113" fmla="*/ 0 w 1492334"/>
                  <a:gd name="connsiteY7-114" fmla="*/ 1087061 h 1117473"/>
                  <a:gd name="connsiteX8-115" fmla="*/ 0 w 1492334"/>
                  <a:gd name="connsiteY8-116" fmla="*/ 1084532 h 1117473"/>
                  <a:gd name="connsiteX9-117" fmla="*/ 938858 w 1492334"/>
                  <a:gd name="connsiteY9-118" fmla="*/ 0 h 1117473"/>
                  <a:gd name="connsiteX0-119" fmla="*/ 1235813 w 1492334"/>
                  <a:gd name="connsiteY0-120" fmla="*/ 613932 h 1117473"/>
                  <a:gd name="connsiteX1-121" fmla="*/ 1492334 w 1492334"/>
                  <a:gd name="connsiteY1-122" fmla="*/ 703188 h 1117473"/>
                  <a:gd name="connsiteX2-123" fmla="*/ 1235813 w 1492334"/>
                  <a:gd name="connsiteY2-124" fmla="*/ 613932 h 1117473"/>
                  <a:gd name="connsiteX3-125" fmla="*/ 938858 w 1492334"/>
                  <a:gd name="connsiteY3-126" fmla="*/ 0 h 1117473"/>
                  <a:gd name="connsiteX4-127" fmla="*/ 950694 w 1492334"/>
                  <a:gd name="connsiteY4-128" fmla="*/ 0 h 1117473"/>
                  <a:gd name="connsiteX5-129" fmla="*/ 1235813 w 1492334"/>
                  <a:gd name="connsiteY5-130" fmla="*/ 613932 h 1117473"/>
                  <a:gd name="connsiteX6-131" fmla="*/ 263745 w 1492334"/>
                  <a:gd name="connsiteY6-132" fmla="*/ 1117473 h 1117473"/>
                  <a:gd name="connsiteX7-133" fmla="*/ 0 w 1492334"/>
                  <a:gd name="connsiteY7-134" fmla="*/ 1087061 h 1117473"/>
                  <a:gd name="connsiteX8-135" fmla="*/ 0 w 1492334"/>
                  <a:gd name="connsiteY8-136" fmla="*/ 1084532 h 1117473"/>
                  <a:gd name="connsiteX9-137" fmla="*/ 938858 w 1492334"/>
                  <a:gd name="connsiteY9-138" fmla="*/ 0 h 1117473"/>
                  <a:gd name="connsiteX0-139" fmla="*/ 938858 w 1235813"/>
                  <a:gd name="connsiteY0-140" fmla="*/ 0 h 1117473"/>
                  <a:gd name="connsiteX1-141" fmla="*/ 950694 w 1235813"/>
                  <a:gd name="connsiteY1-142" fmla="*/ 0 h 1117473"/>
                  <a:gd name="connsiteX2-143" fmla="*/ 1235813 w 1235813"/>
                  <a:gd name="connsiteY2-144" fmla="*/ 613932 h 1117473"/>
                  <a:gd name="connsiteX3-145" fmla="*/ 263745 w 1235813"/>
                  <a:gd name="connsiteY3-146" fmla="*/ 1117473 h 1117473"/>
                  <a:gd name="connsiteX4-147" fmla="*/ 0 w 1235813"/>
                  <a:gd name="connsiteY4-148" fmla="*/ 1087061 h 1117473"/>
                  <a:gd name="connsiteX5-149" fmla="*/ 0 w 1235813"/>
                  <a:gd name="connsiteY5-150" fmla="*/ 1084532 h 1117473"/>
                  <a:gd name="connsiteX6-151" fmla="*/ 938858 w 1235813"/>
                  <a:gd name="connsiteY6-152" fmla="*/ 0 h 1117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35813" h="1117473">
                    <a:moveTo>
                      <a:pt x="938858" y="0"/>
                    </a:moveTo>
                    <a:lnTo>
                      <a:pt x="950694" y="0"/>
                    </a:lnTo>
                    <a:cubicBezTo>
                      <a:pt x="954582" y="266435"/>
                      <a:pt x="1068266" y="497045"/>
                      <a:pt x="1235813" y="613932"/>
                    </a:cubicBezTo>
                    <a:cubicBezTo>
                      <a:pt x="1029987" y="917179"/>
                      <a:pt x="671458" y="1117473"/>
                      <a:pt x="263745" y="1117473"/>
                    </a:cubicBezTo>
                    <a:cubicBezTo>
                      <a:pt x="172880" y="1117473"/>
                      <a:pt x="84458" y="1107525"/>
                      <a:pt x="0" y="1087061"/>
                    </a:cubicBezTo>
                    <a:lnTo>
                      <a:pt x="0" y="1084532"/>
                    </a:lnTo>
                    <a:cubicBezTo>
                      <a:pt x="517358" y="1066435"/>
                      <a:pt x="932310" y="589052"/>
                      <a:pt x="93885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497AE">
                      <a:lumMod val="50000"/>
                      <a:alpha val="70000"/>
                    </a:srgbClr>
                  </a:gs>
                  <a:gs pos="77000">
                    <a:srgbClr val="3497AE">
                      <a:alpha val="50000"/>
                    </a:srgbClr>
                  </a:gs>
                  <a:gs pos="100000">
                    <a:srgbClr val="3497AE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23" name="任意多边形 13"/>
              <p:cNvSpPr/>
              <p:nvPr/>
            </p:nvSpPr>
            <p:spPr>
              <a:xfrm>
                <a:off x="2903974" y="-2155483"/>
                <a:ext cx="1331406" cy="1171609"/>
              </a:xfrm>
              <a:custGeom>
                <a:avLst/>
                <a:gdLst>
                  <a:gd name="connsiteX0" fmla="*/ 1190729 w 1331406"/>
                  <a:gd name="connsiteY0" fmla="*/ 8 h 1171506"/>
                  <a:gd name="connsiteX1" fmla="*/ 1150536 w 1331406"/>
                  <a:gd name="connsiteY1" fmla="*/ 326579 h 1171506"/>
                  <a:gd name="connsiteX2" fmla="*/ 1029956 w 1331406"/>
                  <a:gd name="connsiteY2" fmla="*/ 587836 h 1171506"/>
                  <a:gd name="connsiteX3" fmla="*/ 828989 w 1331406"/>
                  <a:gd name="connsiteY3" fmla="*/ 834021 h 1171506"/>
                  <a:gd name="connsiteX4" fmla="*/ 602901 w 1331406"/>
                  <a:gd name="connsiteY4" fmla="*/ 1014891 h 1171506"/>
                  <a:gd name="connsiteX5" fmla="*/ 366764 w 1331406"/>
                  <a:gd name="connsiteY5" fmla="*/ 1115375 h 1171506"/>
                  <a:gd name="connsiteX6" fmla="*/ 0 w 1331406"/>
                  <a:gd name="connsiteY6" fmla="*/ 1145520 h 1171506"/>
                  <a:gd name="connsiteX7" fmla="*/ 95459 w 1331406"/>
                  <a:gd name="connsiteY7" fmla="*/ 1165616 h 1171506"/>
                  <a:gd name="connsiteX8" fmla="*/ 351692 w 1331406"/>
                  <a:gd name="connsiteY8" fmla="*/ 1170641 h 1171506"/>
                  <a:gd name="connsiteX9" fmla="*/ 517490 w 1331406"/>
                  <a:gd name="connsiteY9" fmla="*/ 1150544 h 1171506"/>
                  <a:gd name="connsiteX10" fmla="*/ 698360 w 1331406"/>
                  <a:gd name="connsiteY10" fmla="*/ 1100302 h 1171506"/>
                  <a:gd name="connsiteX11" fmla="*/ 919424 w 1331406"/>
                  <a:gd name="connsiteY11" fmla="*/ 974698 h 1171506"/>
                  <a:gd name="connsiteX12" fmla="*/ 1095270 w 1331406"/>
                  <a:gd name="connsiteY12" fmla="*/ 839045 h 1171506"/>
                  <a:gd name="connsiteX13" fmla="*/ 1240971 w 1331406"/>
                  <a:gd name="connsiteY13" fmla="*/ 668223 h 1171506"/>
                  <a:gd name="connsiteX14" fmla="*/ 1331406 w 1331406"/>
                  <a:gd name="connsiteY14" fmla="*/ 512474 h 1171506"/>
                  <a:gd name="connsiteX15" fmla="*/ 1271116 w 1331406"/>
                  <a:gd name="connsiteY15" fmla="*/ 447159 h 1171506"/>
                  <a:gd name="connsiteX16" fmla="*/ 1235947 w 1331406"/>
                  <a:gd name="connsiteY16" fmla="*/ 316531 h 1171506"/>
                  <a:gd name="connsiteX17" fmla="*/ 1190729 w 1331406"/>
                  <a:gd name="connsiteY17" fmla="*/ 8 h 1171506"/>
                  <a:gd name="connsiteX0-1" fmla="*/ 1190729 w 1331406"/>
                  <a:gd name="connsiteY0-2" fmla="*/ 111 h 1171609"/>
                  <a:gd name="connsiteX1-3" fmla="*/ 1150536 w 1331406"/>
                  <a:gd name="connsiteY1-4" fmla="*/ 326682 h 1171609"/>
                  <a:gd name="connsiteX2-5" fmla="*/ 1029956 w 1331406"/>
                  <a:gd name="connsiteY2-6" fmla="*/ 587939 h 1171609"/>
                  <a:gd name="connsiteX3-7" fmla="*/ 828989 w 1331406"/>
                  <a:gd name="connsiteY3-8" fmla="*/ 834124 h 1171609"/>
                  <a:gd name="connsiteX4-9" fmla="*/ 602901 w 1331406"/>
                  <a:gd name="connsiteY4-10" fmla="*/ 1014994 h 1171609"/>
                  <a:gd name="connsiteX5-11" fmla="*/ 366764 w 1331406"/>
                  <a:gd name="connsiteY5-12" fmla="*/ 1115478 h 1171609"/>
                  <a:gd name="connsiteX6-13" fmla="*/ 0 w 1331406"/>
                  <a:gd name="connsiteY6-14" fmla="*/ 1145623 h 1171609"/>
                  <a:gd name="connsiteX7-15" fmla="*/ 95459 w 1331406"/>
                  <a:gd name="connsiteY7-16" fmla="*/ 1165719 h 1171609"/>
                  <a:gd name="connsiteX8-17" fmla="*/ 351692 w 1331406"/>
                  <a:gd name="connsiteY8-18" fmla="*/ 1170744 h 1171609"/>
                  <a:gd name="connsiteX9-19" fmla="*/ 517490 w 1331406"/>
                  <a:gd name="connsiteY9-20" fmla="*/ 1150647 h 1171609"/>
                  <a:gd name="connsiteX10-21" fmla="*/ 698360 w 1331406"/>
                  <a:gd name="connsiteY10-22" fmla="*/ 1100405 h 1171609"/>
                  <a:gd name="connsiteX11-23" fmla="*/ 919424 w 1331406"/>
                  <a:gd name="connsiteY11-24" fmla="*/ 974801 h 1171609"/>
                  <a:gd name="connsiteX12-25" fmla="*/ 1095270 w 1331406"/>
                  <a:gd name="connsiteY12-26" fmla="*/ 839148 h 1171609"/>
                  <a:gd name="connsiteX13-27" fmla="*/ 1240971 w 1331406"/>
                  <a:gd name="connsiteY13-28" fmla="*/ 668326 h 1171609"/>
                  <a:gd name="connsiteX14-29" fmla="*/ 1331406 w 1331406"/>
                  <a:gd name="connsiteY14-30" fmla="*/ 512577 h 1171609"/>
                  <a:gd name="connsiteX15-31" fmla="*/ 1271116 w 1331406"/>
                  <a:gd name="connsiteY15-32" fmla="*/ 447262 h 1171609"/>
                  <a:gd name="connsiteX16-33" fmla="*/ 1220875 w 1331406"/>
                  <a:gd name="connsiteY16-34" fmla="*/ 291513 h 1171609"/>
                  <a:gd name="connsiteX17-35" fmla="*/ 1190729 w 1331406"/>
                  <a:gd name="connsiteY17-36" fmla="*/ 111 h 1171609"/>
                  <a:gd name="connsiteX0-37" fmla="*/ 1190729 w 1331406"/>
                  <a:gd name="connsiteY0-38" fmla="*/ 111 h 1171609"/>
                  <a:gd name="connsiteX1-39" fmla="*/ 1150536 w 1331406"/>
                  <a:gd name="connsiteY1-40" fmla="*/ 326682 h 1171609"/>
                  <a:gd name="connsiteX2-41" fmla="*/ 1029956 w 1331406"/>
                  <a:gd name="connsiteY2-42" fmla="*/ 587939 h 1171609"/>
                  <a:gd name="connsiteX3-43" fmla="*/ 828989 w 1331406"/>
                  <a:gd name="connsiteY3-44" fmla="*/ 834124 h 1171609"/>
                  <a:gd name="connsiteX4-45" fmla="*/ 602901 w 1331406"/>
                  <a:gd name="connsiteY4-46" fmla="*/ 1014994 h 1171609"/>
                  <a:gd name="connsiteX5-47" fmla="*/ 366764 w 1331406"/>
                  <a:gd name="connsiteY5-48" fmla="*/ 1115478 h 1171609"/>
                  <a:gd name="connsiteX6-49" fmla="*/ 0 w 1331406"/>
                  <a:gd name="connsiteY6-50" fmla="*/ 1145623 h 1171609"/>
                  <a:gd name="connsiteX7-51" fmla="*/ 95459 w 1331406"/>
                  <a:gd name="connsiteY7-52" fmla="*/ 1165719 h 1171609"/>
                  <a:gd name="connsiteX8-53" fmla="*/ 351692 w 1331406"/>
                  <a:gd name="connsiteY8-54" fmla="*/ 1170744 h 1171609"/>
                  <a:gd name="connsiteX9-55" fmla="*/ 517490 w 1331406"/>
                  <a:gd name="connsiteY9-56" fmla="*/ 1150647 h 1171609"/>
                  <a:gd name="connsiteX10-57" fmla="*/ 698360 w 1331406"/>
                  <a:gd name="connsiteY10-58" fmla="*/ 1100405 h 1171609"/>
                  <a:gd name="connsiteX11-59" fmla="*/ 919424 w 1331406"/>
                  <a:gd name="connsiteY11-60" fmla="*/ 974801 h 1171609"/>
                  <a:gd name="connsiteX12-61" fmla="*/ 1095270 w 1331406"/>
                  <a:gd name="connsiteY12-62" fmla="*/ 839148 h 1171609"/>
                  <a:gd name="connsiteX13-63" fmla="*/ 1240971 w 1331406"/>
                  <a:gd name="connsiteY13-64" fmla="*/ 668326 h 1171609"/>
                  <a:gd name="connsiteX14-65" fmla="*/ 1331406 w 1331406"/>
                  <a:gd name="connsiteY14-66" fmla="*/ 512577 h 1171609"/>
                  <a:gd name="connsiteX15-67" fmla="*/ 1261068 w 1331406"/>
                  <a:gd name="connsiteY15-68" fmla="*/ 422141 h 1171609"/>
                  <a:gd name="connsiteX16-69" fmla="*/ 1220875 w 1331406"/>
                  <a:gd name="connsiteY16-70" fmla="*/ 291513 h 1171609"/>
                  <a:gd name="connsiteX17-71" fmla="*/ 1190729 w 1331406"/>
                  <a:gd name="connsiteY17-72" fmla="*/ 111 h 1171609"/>
                  <a:gd name="connsiteX0-73" fmla="*/ 1190729 w 1331406"/>
                  <a:gd name="connsiteY0-74" fmla="*/ 111 h 1171609"/>
                  <a:gd name="connsiteX1-75" fmla="*/ 1150536 w 1331406"/>
                  <a:gd name="connsiteY1-76" fmla="*/ 326682 h 1171609"/>
                  <a:gd name="connsiteX2-77" fmla="*/ 1029956 w 1331406"/>
                  <a:gd name="connsiteY2-78" fmla="*/ 587939 h 1171609"/>
                  <a:gd name="connsiteX3-79" fmla="*/ 828989 w 1331406"/>
                  <a:gd name="connsiteY3-80" fmla="*/ 834124 h 1171609"/>
                  <a:gd name="connsiteX4-81" fmla="*/ 602901 w 1331406"/>
                  <a:gd name="connsiteY4-82" fmla="*/ 1014994 h 1171609"/>
                  <a:gd name="connsiteX5-83" fmla="*/ 366764 w 1331406"/>
                  <a:gd name="connsiteY5-84" fmla="*/ 1115478 h 1171609"/>
                  <a:gd name="connsiteX6-85" fmla="*/ 0 w 1331406"/>
                  <a:gd name="connsiteY6-86" fmla="*/ 1145623 h 1171609"/>
                  <a:gd name="connsiteX7-87" fmla="*/ 95459 w 1331406"/>
                  <a:gd name="connsiteY7-88" fmla="*/ 1165719 h 1171609"/>
                  <a:gd name="connsiteX8-89" fmla="*/ 351692 w 1331406"/>
                  <a:gd name="connsiteY8-90" fmla="*/ 1170744 h 1171609"/>
                  <a:gd name="connsiteX9-91" fmla="*/ 517490 w 1331406"/>
                  <a:gd name="connsiteY9-92" fmla="*/ 1150647 h 1171609"/>
                  <a:gd name="connsiteX10-93" fmla="*/ 698360 w 1331406"/>
                  <a:gd name="connsiteY10-94" fmla="*/ 1100405 h 1171609"/>
                  <a:gd name="connsiteX11-95" fmla="*/ 919424 w 1331406"/>
                  <a:gd name="connsiteY11-96" fmla="*/ 974801 h 1171609"/>
                  <a:gd name="connsiteX12-97" fmla="*/ 1095270 w 1331406"/>
                  <a:gd name="connsiteY12-98" fmla="*/ 839148 h 1171609"/>
                  <a:gd name="connsiteX13-99" fmla="*/ 1240971 w 1331406"/>
                  <a:gd name="connsiteY13-100" fmla="*/ 668326 h 1171609"/>
                  <a:gd name="connsiteX14-101" fmla="*/ 1331406 w 1331406"/>
                  <a:gd name="connsiteY14-102" fmla="*/ 512577 h 1171609"/>
                  <a:gd name="connsiteX15-103" fmla="*/ 1261068 w 1331406"/>
                  <a:gd name="connsiteY15-104" fmla="*/ 422141 h 1171609"/>
                  <a:gd name="connsiteX16-105" fmla="*/ 1220875 w 1331406"/>
                  <a:gd name="connsiteY16-106" fmla="*/ 291513 h 1171609"/>
                  <a:gd name="connsiteX17-107" fmla="*/ 1190729 w 1331406"/>
                  <a:gd name="connsiteY17-108" fmla="*/ 111 h 11716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1331406" h="1171609">
                    <a:moveTo>
                      <a:pt x="1190729" y="111"/>
                    </a:moveTo>
                    <a:cubicBezTo>
                      <a:pt x="1179006" y="5972"/>
                      <a:pt x="1192403" y="198566"/>
                      <a:pt x="1150536" y="326682"/>
                    </a:cubicBezTo>
                    <a:cubicBezTo>
                      <a:pt x="1108669" y="454798"/>
                      <a:pt x="1083547" y="503365"/>
                      <a:pt x="1029956" y="587939"/>
                    </a:cubicBezTo>
                    <a:cubicBezTo>
                      <a:pt x="976365" y="672513"/>
                      <a:pt x="900165" y="762948"/>
                      <a:pt x="828989" y="834124"/>
                    </a:cubicBezTo>
                    <a:cubicBezTo>
                      <a:pt x="757813" y="905300"/>
                      <a:pt x="679938" y="968102"/>
                      <a:pt x="602901" y="1014994"/>
                    </a:cubicBezTo>
                    <a:cubicBezTo>
                      <a:pt x="525864" y="1061886"/>
                      <a:pt x="467247" y="1093707"/>
                      <a:pt x="366764" y="1115478"/>
                    </a:cubicBezTo>
                    <a:cubicBezTo>
                      <a:pt x="266281" y="1137249"/>
                      <a:pt x="176683" y="1164045"/>
                      <a:pt x="0" y="1145623"/>
                    </a:cubicBezTo>
                    <a:cubicBezTo>
                      <a:pt x="31820" y="1152322"/>
                      <a:pt x="36844" y="1161532"/>
                      <a:pt x="95459" y="1165719"/>
                    </a:cubicBezTo>
                    <a:cubicBezTo>
                      <a:pt x="154074" y="1169906"/>
                      <a:pt x="281354" y="1173256"/>
                      <a:pt x="351692" y="1170744"/>
                    </a:cubicBezTo>
                    <a:cubicBezTo>
                      <a:pt x="422030" y="1168232"/>
                      <a:pt x="459712" y="1162370"/>
                      <a:pt x="517490" y="1150647"/>
                    </a:cubicBezTo>
                    <a:cubicBezTo>
                      <a:pt x="575268" y="1138924"/>
                      <a:pt x="631371" y="1129713"/>
                      <a:pt x="698360" y="1100405"/>
                    </a:cubicBezTo>
                    <a:cubicBezTo>
                      <a:pt x="765349" y="1071097"/>
                      <a:pt x="853272" y="1018344"/>
                      <a:pt x="919424" y="974801"/>
                    </a:cubicBezTo>
                    <a:cubicBezTo>
                      <a:pt x="985576" y="931258"/>
                      <a:pt x="1041679" y="890227"/>
                      <a:pt x="1095270" y="839148"/>
                    </a:cubicBezTo>
                    <a:cubicBezTo>
                      <a:pt x="1148861" y="788069"/>
                      <a:pt x="1201615" y="722754"/>
                      <a:pt x="1240971" y="668326"/>
                    </a:cubicBezTo>
                    <a:cubicBezTo>
                      <a:pt x="1280327" y="613898"/>
                      <a:pt x="1305866" y="563237"/>
                      <a:pt x="1331406" y="512577"/>
                    </a:cubicBezTo>
                    <a:cubicBezTo>
                      <a:pt x="1311309" y="490805"/>
                      <a:pt x="1276978" y="454798"/>
                      <a:pt x="1261068" y="422141"/>
                    </a:cubicBezTo>
                    <a:cubicBezTo>
                      <a:pt x="1245158" y="389484"/>
                      <a:pt x="1232598" y="361851"/>
                      <a:pt x="1220875" y="291513"/>
                    </a:cubicBezTo>
                    <a:cubicBezTo>
                      <a:pt x="1209152" y="221175"/>
                      <a:pt x="1202452" y="-5750"/>
                      <a:pt x="1190729" y="1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77000">
                    <a:srgbClr val="FFC000">
                      <a:alpha val="50000"/>
                    </a:srgbClr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</p:grpSp>
        <p:grpSp>
          <p:nvGrpSpPr>
            <p:cNvPr id="13" name="组合 32"/>
            <p:cNvGrpSpPr/>
            <p:nvPr/>
          </p:nvGrpSpPr>
          <p:grpSpPr>
            <a:xfrm flipV="1">
              <a:off x="3236601" y="3595031"/>
              <a:ext cx="1342656" cy="1193784"/>
              <a:chOff x="2892724" y="-2155483"/>
              <a:chExt cx="1342656" cy="1174143"/>
            </a:xfrm>
          </p:grpSpPr>
          <p:sp>
            <p:nvSpPr>
              <p:cNvPr id="20" name="椭圆 52"/>
              <p:cNvSpPr/>
              <p:nvPr/>
            </p:nvSpPr>
            <p:spPr>
              <a:xfrm>
                <a:off x="2892724" y="-2098813"/>
                <a:ext cx="1235813" cy="1117473"/>
              </a:xfrm>
              <a:custGeom>
                <a:avLst/>
                <a:gdLst>
                  <a:gd name="connsiteX0" fmla="*/ 1421777 w 2033575"/>
                  <a:gd name="connsiteY0" fmla="*/ 0 h 1117473"/>
                  <a:gd name="connsiteX1" fmla="*/ 2033575 w 2033575"/>
                  <a:gd name="connsiteY1" fmla="*/ 0 h 1117473"/>
                  <a:gd name="connsiteX2" fmla="*/ 1492334 w 2033575"/>
                  <a:gd name="connsiteY2" fmla="*/ 703188 h 1117473"/>
                  <a:gd name="connsiteX3" fmla="*/ 1235813 w 2033575"/>
                  <a:gd name="connsiteY3" fmla="*/ 613932 h 1117473"/>
                  <a:gd name="connsiteX4" fmla="*/ 1422421 w 2033575"/>
                  <a:gd name="connsiteY4" fmla="*/ 15412 h 1117473"/>
                  <a:gd name="connsiteX5" fmla="*/ 1421777 w 2033575"/>
                  <a:gd name="connsiteY5" fmla="*/ 0 h 1117473"/>
                  <a:gd name="connsiteX6" fmla="*/ 938858 w 2033575"/>
                  <a:gd name="connsiteY6" fmla="*/ 0 h 1117473"/>
                  <a:gd name="connsiteX7" fmla="*/ 950694 w 2033575"/>
                  <a:gd name="connsiteY7" fmla="*/ 0 h 1117473"/>
                  <a:gd name="connsiteX8" fmla="*/ 1235813 w 2033575"/>
                  <a:gd name="connsiteY8" fmla="*/ 613932 h 1117473"/>
                  <a:gd name="connsiteX9" fmla="*/ 263745 w 2033575"/>
                  <a:gd name="connsiteY9" fmla="*/ 1117473 h 1117473"/>
                  <a:gd name="connsiteX10" fmla="*/ 0 w 2033575"/>
                  <a:gd name="connsiteY10" fmla="*/ 1087061 h 1117473"/>
                  <a:gd name="connsiteX11" fmla="*/ 0 w 2033575"/>
                  <a:gd name="connsiteY11" fmla="*/ 1084532 h 1117473"/>
                  <a:gd name="connsiteX12" fmla="*/ 938858 w 2033575"/>
                  <a:gd name="connsiteY12" fmla="*/ 0 h 1117473"/>
                  <a:gd name="connsiteX0-1" fmla="*/ 1421777 w 2033575"/>
                  <a:gd name="connsiteY0-2" fmla="*/ 0 h 1117473"/>
                  <a:gd name="connsiteX1-3" fmla="*/ 2033575 w 2033575"/>
                  <a:gd name="connsiteY1-4" fmla="*/ 0 h 1117473"/>
                  <a:gd name="connsiteX2-5" fmla="*/ 1492334 w 2033575"/>
                  <a:gd name="connsiteY2-6" fmla="*/ 703188 h 1117473"/>
                  <a:gd name="connsiteX3-7" fmla="*/ 1235813 w 2033575"/>
                  <a:gd name="connsiteY3-8" fmla="*/ 613932 h 1117473"/>
                  <a:gd name="connsiteX4-9" fmla="*/ 1422421 w 2033575"/>
                  <a:gd name="connsiteY4-10" fmla="*/ 15412 h 1117473"/>
                  <a:gd name="connsiteX5-11" fmla="*/ 1421777 w 2033575"/>
                  <a:gd name="connsiteY5-12" fmla="*/ 0 h 1117473"/>
                  <a:gd name="connsiteX6-13" fmla="*/ 938858 w 2033575"/>
                  <a:gd name="connsiteY6-14" fmla="*/ 0 h 1117473"/>
                  <a:gd name="connsiteX7-15" fmla="*/ 950694 w 2033575"/>
                  <a:gd name="connsiteY7-16" fmla="*/ 0 h 1117473"/>
                  <a:gd name="connsiteX8-17" fmla="*/ 1235813 w 2033575"/>
                  <a:gd name="connsiteY8-18" fmla="*/ 613932 h 1117473"/>
                  <a:gd name="connsiteX9-19" fmla="*/ 263745 w 2033575"/>
                  <a:gd name="connsiteY9-20" fmla="*/ 1117473 h 1117473"/>
                  <a:gd name="connsiteX10-21" fmla="*/ 0 w 2033575"/>
                  <a:gd name="connsiteY10-22" fmla="*/ 1087061 h 1117473"/>
                  <a:gd name="connsiteX11-23" fmla="*/ 0 w 2033575"/>
                  <a:gd name="connsiteY11-24" fmla="*/ 1084532 h 1117473"/>
                  <a:gd name="connsiteX12-25" fmla="*/ 938858 w 2033575"/>
                  <a:gd name="connsiteY12-26" fmla="*/ 0 h 1117473"/>
                  <a:gd name="connsiteX0-27" fmla="*/ 1421777 w 2033575"/>
                  <a:gd name="connsiteY0-28" fmla="*/ 0 h 1117473"/>
                  <a:gd name="connsiteX1-29" fmla="*/ 2033575 w 2033575"/>
                  <a:gd name="connsiteY1-30" fmla="*/ 0 h 1117473"/>
                  <a:gd name="connsiteX2-31" fmla="*/ 1492334 w 2033575"/>
                  <a:gd name="connsiteY2-32" fmla="*/ 703188 h 1117473"/>
                  <a:gd name="connsiteX3-33" fmla="*/ 1235813 w 2033575"/>
                  <a:gd name="connsiteY3-34" fmla="*/ 613932 h 1117473"/>
                  <a:gd name="connsiteX4-35" fmla="*/ 1422421 w 2033575"/>
                  <a:gd name="connsiteY4-36" fmla="*/ 15412 h 1117473"/>
                  <a:gd name="connsiteX5-37" fmla="*/ 1421777 w 2033575"/>
                  <a:gd name="connsiteY5-38" fmla="*/ 0 h 1117473"/>
                  <a:gd name="connsiteX6-39" fmla="*/ 938858 w 2033575"/>
                  <a:gd name="connsiteY6-40" fmla="*/ 0 h 1117473"/>
                  <a:gd name="connsiteX7-41" fmla="*/ 950694 w 2033575"/>
                  <a:gd name="connsiteY7-42" fmla="*/ 0 h 1117473"/>
                  <a:gd name="connsiteX8-43" fmla="*/ 1235813 w 2033575"/>
                  <a:gd name="connsiteY8-44" fmla="*/ 613932 h 1117473"/>
                  <a:gd name="connsiteX9-45" fmla="*/ 263745 w 2033575"/>
                  <a:gd name="connsiteY9-46" fmla="*/ 1117473 h 1117473"/>
                  <a:gd name="connsiteX10-47" fmla="*/ 0 w 2033575"/>
                  <a:gd name="connsiteY10-48" fmla="*/ 1087061 h 1117473"/>
                  <a:gd name="connsiteX11-49" fmla="*/ 0 w 2033575"/>
                  <a:gd name="connsiteY11-50" fmla="*/ 1084532 h 1117473"/>
                  <a:gd name="connsiteX12-51" fmla="*/ 938858 w 2033575"/>
                  <a:gd name="connsiteY12-52" fmla="*/ 0 h 1117473"/>
                  <a:gd name="connsiteX0-53" fmla="*/ 1422421 w 2033575"/>
                  <a:gd name="connsiteY0-54" fmla="*/ 89858 h 1191919"/>
                  <a:gd name="connsiteX1-55" fmla="*/ 2033575 w 2033575"/>
                  <a:gd name="connsiteY1-56" fmla="*/ 74446 h 1191919"/>
                  <a:gd name="connsiteX2-57" fmla="*/ 1492334 w 2033575"/>
                  <a:gd name="connsiteY2-58" fmla="*/ 777634 h 1191919"/>
                  <a:gd name="connsiteX3-59" fmla="*/ 1235813 w 2033575"/>
                  <a:gd name="connsiteY3-60" fmla="*/ 688378 h 1191919"/>
                  <a:gd name="connsiteX4-61" fmla="*/ 1422421 w 2033575"/>
                  <a:gd name="connsiteY4-62" fmla="*/ 89858 h 1191919"/>
                  <a:gd name="connsiteX5-63" fmla="*/ 938858 w 2033575"/>
                  <a:gd name="connsiteY5-64" fmla="*/ 74446 h 1191919"/>
                  <a:gd name="connsiteX6-65" fmla="*/ 950694 w 2033575"/>
                  <a:gd name="connsiteY6-66" fmla="*/ 74446 h 1191919"/>
                  <a:gd name="connsiteX7-67" fmla="*/ 1235813 w 2033575"/>
                  <a:gd name="connsiteY7-68" fmla="*/ 688378 h 1191919"/>
                  <a:gd name="connsiteX8-69" fmla="*/ 263745 w 2033575"/>
                  <a:gd name="connsiteY8-70" fmla="*/ 1191919 h 1191919"/>
                  <a:gd name="connsiteX9-71" fmla="*/ 0 w 2033575"/>
                  <a:gd name="connsiteY9-72" fmla="*/ 1161507 h 1191919"/>
                  <a:gd name="connsiteX10-73" fmla="*/ 0 w 2033575"/>
                  <a:gd name="connsiteY10-74" fmla="*/ 1158978 h 1191919"/>
                  <a:gd name="connsiteX11-75" fmla="*/ 938858 w 2033575"/>
                  <a:gd name="connsiteY11-76" fmla="*/ 74446 h 1191919"/>
                  <a:gd name="connsiteX0-77" fmla="*/ 1422421 w 1501112"/>
                  <a:gd name="connsiteY0-78" fmla="*/ 15412 h 1117473"/>
                  <a:gd name="connsiteX1-79" fmla="*/ 1492334 w 1501112"/>
                  <a:gd name="connsiteY1-80" fmla="*/ 703188 h 1117473"/>
                  <a:gd name="connsiteX2-81" fmla="*/ 1235813 w 1501112"/>
                  <a:gd name="connsiteY2-82" fmla="*/ 613932 h 1117473"/>
                  <a:gd name="connsiteX3-83" fmla="*/ 1422421 w 1501112"/>
                  <a:gd name="connsiteY3-84" fmla="*/ 15412 h 1117473"/>
                  <a:gd name="connsiteX4-85" fmla="*/ 938858 w 1501112"/>
                  <a:gd name="connsiteY4-86" fmla="*/ 0 h 1117473"/>
                  <a:gd name="connsiteX5-87" fmla="*/ 950694 w 1501112"/>
                  <a:gd name="connsiteY5-88" fmla="*/ 0 h 1117473"/>
                  <a:gd name="connsiteX6-89" fmla="*/ 1235813 w 1501112"/>
                  <a:gd name="connsiteY6-90" fmla="*/ 613932 h 1117473"/>
                  <a:gd name="connsiteX7-91" fmla="*/ 263745 w 1501112"/>
                  <a:gd name="connsiteY7-92" fmla="*/ 1117473 h 1117473"/>
                  <a:gd name="connsiteX8-93" fmla="*/ 0 w 1501112"/>
                  <a:gd name="connsiteY8-94" fmla="*/ 1087061 h 1117473"/>
                  <a:gd name="connsiteX9-95" fmla="*/ 0 w 1501112"/>
                  <a:gd name="connsiteY9-96" fmla="*/ 1084532 h 1117473"/>
                  <a:gd name="connsiteX10-97" fmla="*/ 938858 w 1501112"/>
                  <a:gd name="connsiteY10-98" fmla="*/ 0 h 1117473"/>
                  <a:gd name="connsiteX0-99" fmla="*/ 1235813 w 1492334"/>
                  <a:gd name="connsiteY0-100" fmla="*/ 613932 h 1117473"/>
                  <a:gd name="connsiteX1-101" fmla="*/ 1492334 w 1492334"/>
                  <a:gd name="connsiteY1-102" fmla="*/ 703188 h 1117473"/>
                  <a:gd name="connsiteX2-103" fmla="*/ 1235813 w 1492334"/>
                  <a:gd name="connsiteY2-104" fmla="*/ 613932 h 1117473"/>
                  <a:gd name="connsiteX3-105" fmla="*/ 938858 w 1492334"/>
                  <a:gd name="connsiteY3-106" fmla="*/ 0 h 1117473"/>
                  <a:gd name="connsiteX4-107" fmla="*/ 950694 w 1492334"/>
                  <a:gd name="connsiteY4-108" fmla="*/ 0 h 1117473"/>
                  <a:gd name="connsiteX5-109" fmla="*/ 1235813 w 1492334"/>
                  <a:gd name="connsiteY5-110" fmla="*/ 613932 h 1117473"/>
                  <a:gd name="connsiteX6-111" fmla="*/ 263745 w 1492334"/>
                  <a:gd name="connsiteY6-112" fmla="*/ 1117473 h 1117473"/>
                  <a:gd name="connsiteX7-113" fmla="*/ 0 w 1492334"/>
                  <a:gd name="connsiteY7-114" fmla="*/ 1087061 h 1117473"/>
                  <a:gd name="connsiteX8-115" fmla="*/ 0 w 1492334"/>
                  <a:gd name="connsiteY8-116" fmla="*/ 1084532 h 1117473"/>
                  <a:gd name="connsiteX9-117" fmla="*/ 938858 w 1492334"/>
                  <a:gd name="connsiteY9-118" fmla="*/ 0 h 1117473"/>
                  <a:gd name="connsiteX0-119" fmla="*/ 1235813 w 1492334"/>
                  <a:gd name="connsiteY0-120" fmla="*/ 613932 h 1117473"/>
                  <a:gd name="connsiteX1-121" fmla="*/ 1492334 w 1492334"/>
                  <a:gd name="connsiteY1-122" fmla="*/ 703188 h 1117473"/>
                  <a:gd name="connsiteX2-123" fmla="*/ 1235813 w 1492334"/>
                  <a:gd name="connsiteY2-124" fmla="*/ 613932 h 1117473"/>
                  <a:gd name="connsiteX3-125" fmla="*/ 938858 w 1492334"/>
                  <a:gd name="connsiteY3-126" fmla="*/ 0 h 1117473"/>
                  <a:gd name="connsiteX4-127" fmla="*/ 950694 w 1492334"/>
                  <a:gd name="connsiteY4-128" fmla="*/ 0 h 1117473"/>
                  <a:gd name="connsiteX5-129" fmla="*/ 1235813 w 1492334"/>
                  <a:gd name="connsiteY5-130" fmla="*/ 613932 h 1117473"/>
                  <a:gd name="connsiteX6-131" fmla="*/ 263745 w 1492334"/>
                  <a:gd name="connsiteY6-132" fmla="*/ 1117473 h 1117473"/>
                  <a:gd name="connsiteX7-133" fmla="*/ 0 w 1492334"/>
                  <a:gd name="connsiteY7-134" fmla="*/ 1087061 h 1117473"/>
                  <a:gd name="connsiteX8-135" fmla="*/ 0 w 1492334"/>
                  <a:gd name="connsiteY8-136" fmla="*/ 1084532 h 1117473"/>
                  <a:gd name="connsiteX9-137" fmla="*/ 938858 w 1492334"/>
                  <a:gd name="connsiteY9-138" fmla="*/ 0 h 1117473"/>
                  <a:gd name="connsiteX0-139" fmla="*/ 938858 w 1235813"/>
                  <a:gd name="connsiteY0-140" fmla="*/ 0 h 1117473"/>
                  <a:gd name="connsiteX1-141" fmla="*/ 950694 w 1235813"/>
                  <a:gd name="connsiteY1-142" fmla="*/ 0 h 1117473"/>
                  <a:gd name="connsiteX2-143" fmla="*/ 1235813 w 1235813"/>
                  <a:gd name="connsiteY2-144" fmla="*/ 613932 h 1117473"/>
                  <a:gd name="connsiteX3-145" fmla="*/ 263745 w 1235813"/>
                  <a:gd name="connsiteY3-146" fmla="*/ 1117473 h 1117473"/>
                  <a:gd name="connsiteX4-147" fmla="*/ 0 w 1235813"/>
                  <a:gd name="connsiteY4-148" fmla="*/ 1087061 h 1117473"/>
                  <a:gd name="connsiteX5-149" fmla="*/ 0 w 1235813"/>
                  <a:gd name="connsiteY5-150" fmla="*/ 1084532 h 1117473"/>
                  <a:gd name="connsiteX6-151" fmla="*/ 938858 w 1235813"/>
                  <a:gd name="connsiteY6-152" fmla="*/ 0 h 1117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35813" h="1117473">
                    <a:moveTo>
                      <a:pt x="938858" y="0"/>
                    </a:moveTo>
                    <a:lnTo>
                      <a:pt x="950694" y="0"/>
                    </a:lnTo>
                    <a:cubicBezTo>
                      <a:pt x="954582" y="266435"/>
                      <a:pt x="1068266" y="497045"/>
                      <a:pt x="1235813" y="613932"/>
                    </a:cubicBezTo>
                    <a:cubicBezTo>
                      <a:pt x="1029987" y="917179"/>
                      <a:pt x="671458" y="1117473"/>
                      <a:pt x="263745" y="1117473"/>
                    </a:cubicBezTo>
                    <a:cubicBezTo>
                      <a:pt x="172880" y="1117473"/>
                      <a:pt x="84458" y="1107525"/>
                      <a:pt x="0" y="1087061"/>
                    </a:cubicBezTo>
                    <a:lnTo>
                      <a:pt x="0" y="1084532"/>
                    </a:lnTo>
                    <a:cubicBezTo>
                      <a:pt x="517358" y="1066435"/>
                      <a:pt x="932310" y="589052"/>
                      <a:pt x="93885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497AE">
                      <a:lumMod val="50000"/>
                      <a:alpha val="70000"/>
                    </a:srgbClr>
                  </a:gs>
                  <a:gs pos="77000">
                    <a:srgbClr val="3497AE">
                      <a:alpha val="50000"/>
                    </a:srgbClr>
                  </a:gs>
                  <a:gs pos="100000">
                    <a:srgbClr val="3497AE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21" name="任意多边形 11"/>
              <p:cNvSpPr/>
              <p:nvPr/>
            </p:nvSpPr>
            <p:spPr>
              <a:xfrm>
                <a:off x="2903974" y="-2155483"/>
                <a:ext cx="1331406" cy="1171609"/>
              </a:xfrm>
              <a:custGeom>
                <a:avLst/>
                <a:gdLst>
                  <a:gd name="connsiteX0" fmla="*/ 1190729 w 1331406"/>
                  <a:gd name="connsiteY0" fmla="*/ 8 h 1171506"/>
                  <a:gd name="connsiteX1" fmla="*/ 1150536 w 1331406"/>
                  <a:gd name="connsiteY1" fmla="*/ 326579 h 1171506"/>
                  <a:gd name="connsiteX2" fmla="*/ 1029956 w 1331406"/>
                  <a:gd name="connsiteY2" fmla="*/ 587836 h 1171506"/>
                  <a:gd name="connsiteX3" fmla="*/ 828989 w 1331406"/>
                  <a:gd name="connsiteY3" fmla="*/ 834021 h 1171506"/>
                  <a:gd name="connsiteX4" fmla="*/ 602901 w 1331406"/>
                  <a:gd name="connsiteY4" fmla="*/ 1014891 h 1171506"/>
                  <a:gd name="connsiteX5" fmla="*/ 366764 w 1331406"/>
                  <a:gd name="connsiteY5" fmla="*/ 1115375 h 1171506"/>
                  <a:gd name="connsiteX6" fmla="*/ 0 w 1331406"/>
                  <a:gd name="connsiteY6" fmla="*/ 1145520 h 1171506"/>
                  <a:gd name="connsiteX7" fmla="*/ 95459 w 1331406"/>
                  <a:gd name="connsiteY7" fmla="*/ 1165616 h 1171506"/>
                  <a:gd name="connsiteX8" fmla="*/ 351692 w 1331406"/>
                  <a:gd name="connsiteY8" fmla="*/ 1170641 h 1171506"/>
                  <a:gd name="connsiteX9" fmla="*/ 517490 w 1331406"/>
                  <a:gd name="connsiteY9" fmla="*/ 1150544 h 1171506"/>
                  <a:gd name="connsiteX10" fmla="*/ 698360 w 1331406"/>
                  <a:gd name="connsiteY10" fmla="*/ 1100302 h 1171506"/>
                  <a:gd name="connsiteX11" fmla="*/ 919424 w 1331406"/>
                  <a:gd name="connsiteY11" fmla="*/ 974698 h 1171506"/>
                  <a:gd name="connsiteX12" fmla="*/ 1095270 w 1331406"/>
                  <a:gd name="connsiteY12" fmla="*/ 839045 h 1171506"/>
                  <a:gd name="connsiteX13" fmla="*/ 1240971 w 1331406"/>
                  <a:gd name="connsiteY13" fmla="*/ 668223 h 1171506"/>
                  <a:gd name="connsiteX14" fmla="*/ 1331406 w 1331406"/>
                  <a:gd name="connsiteY14" fmla="*/ 512474 h 1171506"/>
                  <a:gd name="connsiteX15" fmla="*/ 1271116 w 1331406"/>
                  <a:gd name="connsiteY15" fmla="*/ 447159 h 1171506"/>
                  <a:gd name="connsiteX16" fmla="*/ 1235947 w 1331406"/>
                  <a:gd name="connsiteY16" fmla="*/ 316531 h 1171506"/>
                  <a:gd name="connsiteX17" fmla="*/ 1190729 w 1331406"/>
                  <a:gd name="connsiteY17" fmla="*/ 8 h 1171506"/>
                  <a:gd name="connsiteX0-1" fmla="*/ 1190729 w 1331406"/>
                  <a:gd name="connsiteY0-2" fmla="*/ 111 h 1171609"/>
                  <a:gd name="connsiteX1-3" fmla="*/ 1150536 w 1331406"/>
                  <a:gd name="connsiteY1-4" fmla="*/ 326682 h 1171609"/>
                  <a:gd name="connsiteX2-5" fmla="*/ 1029956 w 1331406"/>
                  <a:gd name="connsiteY2-6" fmla="*/ 587939 h 1171609"/>
                  <a:gd name="connsiteX3-7" fmla="*/ 828989 w 1331406"/>
                  <a:gd name="connsiteY3-8" fmla="*/ 834124 h 1171609"/>
                  <a:gd name="connsiteX4-9" fmla="*/ 602901 w 1331406"/>
                  <a:gd name="connsiteY4-10" fmla="*/ 1014994 h 1171609"/>
                  <a:gd name="connsiteX5-11" fmla="*/ 366764 w 1331406"/>
                  <a:gd name="connsiteY5-12" fmla="*/ 1115478 h 1171609"/>
                  <a:gd name="connsiteX6-13" fmla="*/ 0 w 1331406"/>
                  <a:gd name="connsiteY6-14" fmla="*/ 1145623 h 1171609"/>
                  <a:gd name="connsiteX7-15" fmla="*/ 95459 w 1331406"/>
                  <a:gd name="connsiteY7-16" fmla="*/ 1165719 h 1171609"/>
                  <a:gd name="connsiteX8-17" fmla="*/ 351692 w 1331406"/>
                  <a:gd name="connsiteY8-18" fmla="*/ 1170744 h 1171609"/>
                  <a:gd name="connsiteX9-19" fmla="*/ 517490 w 1331406"/>
                  <a:gd name="connsiteY9-20" fmla="*/ 1150647 h 1171609"/>
                  <a:gd name="connsiteX10-21" fmla="*/ 698360 w 1331406"/>
                  <a:gd name="connsiteY10-22" fmla="*/ 1100405 h 1171609"/>
                  <a:gd name="connsiteX11-23" fmla="*/ 919424 w 1331406"/>
                  <a:gd name="connsiteY11-24" fmla="*/ 974801 h 1171609"/>
                  <a:gd name="connsiteX12-25" fmla="*/ 1095270 w 1331406"/>
                  <a:gd name="connsiteY12-26" fmla="*/ 839148 h 1171609"/>
                  <a:gd name="connsiteX13-27" fmla="*/ 1240971 w 1331406"/>
                  <a:gd name="connsiteY13-28" fmla="*/ 668326 h 1171609"/>
                  <a:gd name="connsiteX14-29" fmla="*/ 1331406 w 1331406"/>
                  <a:gd name="connsiteY14-30" fmla="*/ 512577 h 1171609"/>
                  <a:gd name="connsiteX15-31" fmla="*/ 1271116 w 1331406"/>
                  <a:gd name="connsiteY15-32" fmla="*/ 447262 h 1171609"/>
                  <a:gd name="connsiteX16-33" fmla="*/ 1220875 w 1331406"/>
                  <a:gd name="connsiteY16-34" fmla="*/ 291513 h 1171609"/>
                  <a:gd name="connsiteX17-35" fmla="*/ 1190729 w 1331406"/>
                  <a:gd name="connsiteY17-36" fmla="*/ 111 h 1171609"/>
                  <a:gd name="connsiteX0-37" fmla="*/ 1190729 w 1331406"/>
                  <a:gd name="connsiteY0-38" fmla="*/ 111 h 1171609"/>
                  <a:gd name="connsiteX1-39" fmla="*/ 1150536 w 1331406"/>
                  <a:gd name="connsiteY1-40" fmla="*/ 326682 h 1171609"/>
                  <a:gd name="connsiteX2-41" fmla="*/ 1029956 w 1331406"/>
                  <a:gd name="connsiteY2-42" fmla="*/ 587939 h 1171609"/>
                  <a:gd name="connsiteX3-43" fmla="*/ 828989 w 1331406"/>
                  <a:gd name="connsiteY3-44" fmla="*/ 834124 h 1171609"/>
                  <a:gd name="connsiteX4-45" fmla="*/ 602901 w 1331406"/>
                  <a:gd name="connsiteY4-46" fmla="*/ 1014994 h 1171609"/>
                  <a:gd name="connsiteX5-47" fmla="*/ 366764 w 1331406"/>
                  <a:gd name="connsiteY5-48" fmla="*/ 1115478 h 1171609"/>
                  <a:gd name="connsiteX6-49" fmla="*/ 0 w 1331406"/>
                  <a:gd name="connsiteY6-50" fmla="*/ 1145623 h 1171609"/>
                  <a:gd name="connsiteX7-51" fmla="*/ 95459 w 1331406"/>
                  <a:gd name="connsiteY7-52" fmla="*/ 1165719 h 1171609"/>
                  <a:gd name="connsiteX8-53" fmla="*/ 351692 w 1331406"/>
                  <a:gd name="connsiteY8-54" fmla="*/ 1170744 h 1171609"/>
                  <a:gd name="connsiteX9-55" fmla="*/ 517490 w 1331406"/>
                  <a:gd name="connsiteY9-56" fmla="*/ 1150647 h 1171609"/>
                  <a:gd name="connsiteX10-57" fmla="*/ 698360 w 1331406"/>
                  <a:gd name="connsiteY10-58" fmla="*/ 1100405 h 1171609"/>
                  <a:gd name="connsiteX11-59" fmla="*/ 919424 w 1331406"/>
                  <a:gd name="connsiteY11-60" fmla="*/ 974801 h 1171609"/>
                  <a:gd name="connsiteX12-61" fmla="*/ 1095270 w 1331406"/>
                  <a:gd name="connsiteY12-62" fmla="*/ 839148 h 1171609"/>
                  <a:gd name="connsiteX13-63" fmla="*/ 1240971 w 1331406"/>
                  <a:gd name="connsiteY13-64" fmla="*/ 668326 h 1171609"/>
                  <a:gd name="connsiteX14-65" fmla="*/ 1331406 w 1331406"/>
                  <a:gd name="connsiteY14-66" fmla="*/ 512577 h 1171609"/>
                  <a:gd name="connsiteX15-67" fmla="*/ 1261068 w 1331406"/>
                  <a:gd name="connsiteY15-68" fmla="*/ 422141 h 1171609"/>
                  <a:gd name="connsiteX16-69" fmla="*/ 1220875 w 1331406"/>
                  <a:gd name="connsiteY16-70" fmla="*/ 291513 h 1171609"/>
                  <a:gd name="connsiteX17-71" fmla="*/ 1190729 w 1331406"/>
                  <a:gd name="connsiteY17-72" fmla="*/ 111 h 1171609"/>
                  <a:gd name="connsiteX0-73" fmla="*/ 1190729 w 1331406"/>
                  <a:gd name="connsiteY0-74" fmla="*/ 111 h 1171609"/>
                  <a:gd name="connsiteX1-75" fmla="*/ 1150536 w 1331406"/>
                  <a:gd name="connsiteY1-76" fmla="*/ 326682 h 1171609"/>
                  <a:gd name="connsiteX2-77" fmla="*/ 1029956 w 1331406"/>
                  <a:gd name="connsiteY2-78" fmla="*/ 587939 h 1171609"/>
                  <a:gd name="connsiteX3-79" fmla="*/ 828989 w 1331406"/>
                  <a:gd name="connsiteY3-80" fmla="*/ 834124 h 1171609"/>
                  <a:gd name="connsiteX4-81" fmla="*/ 602901 w 1331406"/>
                  <a:gd name="connsiteY4-82" fmla="*/ 1014994 h 1171609"/>
                  <a:gd name="connsiteX5-83" fmla="*/ 366764 w 1331406"/>
                  <a:gd name="connsiteY5-84" fmla="*/ 1115478 h 1171609"/>
                  <a:gd name="connsiteX6-85" fmla="*/ 0 w 1331406"/>
                  <a:gd name="connsiteY6-86" fmla="*/ 1145623 h 1171609"/>
                  <a:gd name="connsiteX7-87" fmla="*/ 95459 w 1331406"/>
                  <a:gd name="connsiteY7-88" fmla="*/ 1165719 h 1171609"/>
                  <a:gd name="connsiteX8-89" fmla="*/ 351692 w 1331406"/>
                  <a:gd name="connsiteY8-90" fmla="*/ 1170744 h 1171609"/>
                  <a:gd name="connsiteX9-91" fmla="*/ 517490 w 1331406"/>
                  <a:gd name="connsiteY9-92" fmla="*/ 1150647 h 1171609"/>
                  <a:gd name="connsiteX10-93" fmla="*/ 698360 w 1331406"/>
                  <a:gd name="connsiteY10-94" fmla="*/ 1100405 h 1171609"/>
                  <a:gd name="connsiteX11-95" fmla="*/ 919424 w 1331406"/>
                  <a:gd name="connsiteY11-96" fmla="*/ 974801 h 1171609"/>
                  <a:gd name="connsiteX12-97" fmla="*/ 1095270 w 1331406"/>
                  <a:gd name="connsiteY12-98" fmla="*/ 839148 h 1171609"/>
                  <a:gd name="connsiteX13-99" fmla="*/ 1240971 w 1331406"/>
                  <a:gd name="connsiteY13-100" fmla="*/ 668326 h 1171609"/>
                  <a:gd name="connsiteX14-101" fmla="*/ 1331406 w 1331406"/>
                  <a:gd name="connsiteY14-102" fmla="*/ 512577 h 1171609"/>
                  <a:gd name="connsiteX15-103" fmla="*/ 1261068 w 1331406"/>
                  <a:gd name="connsiteY15-104" fmla="*/ 422141 h 1171609"/>
                  <a:gd name="connsiteX16-105" fmla="*/ 1220875 w 1331406"/>
                  <a:gd name="connsiteY16-106" fmla="*/ 291513 h 1171609"/>
                  <a:gd name="connsiteX17-107" fmla="*/ 1190729 w 1331406"/>
                  <a:gd name="connsiteY17-108" fmla="*/ 111 h 11716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1331406" h="1171609">
                    <a:moveTo>
                      <a:pt x="1190729" y="111"/>
                    </a:moveTo>
                    <a:cubicBezTo>
                      <a:pt x="1179006" y="5972"/>
                      <a:pt x="1192403" y="198566"/>
                      <a:pt x="1150536" y="326682"/>
                    </a:cubicBezTo>
                    <a:cubicBezTo>
                      <a:pt x="1108669" y="454798"/>
                      <a:pt x="1083547" y="503365"/>
                      <a:pt x="1029956" y="587939"/>
                    </a:cubicBezTo>
                    <a:cubicBezTo>
                      <a:pt x="976365" y="672513"/>
                      <a:pt x="900165" y="762948"/>
                      <a:pt x="828989" y="834124"/>
                    </a:cubicBezTo>
                    <a:cubicBezTo>
                      <a:pt x="757813" y="905300"/>
                      <a:pt x="679938" y="968102"/>
                      <a:pt x="602901" y="1014994"/>
                    </a:cubicBezTo>
                    <a:cubicBezTo>
                      <a:pt x="525864" y="1061886"/>
                      <a:pt x="467247" y="1093707"/>
                      <a:pt x="366764" y="1115478"/>
                    </a:cubicBezTo>
                    <a:cubicBezTo>
                      <a:pt x="266281" y="1137249"/>
                      <a:pt x="176683" y="1164045"/>
                      <a:pt x="0" y="1145623"/>
                    </a:cubicBezTo>
                    <a:cubicBezTo>
                      <a:pt x="31820" y="1152322"/>
                      <a:pt x="36844" y="1161532"/>
                      <a:pt x="95459" y="1165719"/>
                    </a:cubicBezTo>
                    <a:cubicBezTo>
                      <a:pt x="154074" y="1169906"/>
                      <a:pt x="281354" y="1173256"/>
                      <a:pt x="351692" y="1170744"/>
                    </a:cubicBezTo>
                    <a:cubicBezTo>
                      <a:pt x="422030" y="1168232"/>
                      <a:pt x="459712" y="1162370"/>
                      <a:pt x="517490" y="1150647"/>
                    </a:cubicBezTo>
                    <a:cubicBezTo>
                      <a:pt x="575268" y="1138924"/>
                      <a:pt x="631371" y="1129713"/>
                      <a:pt x="698360" y="1100405"/>
                    </a:cubicBezTo>
                    <a:cubicBezTo>
                      <a:pt x="765349" y="1071097"/>
                      <a:pt x="853272" y="1018344"/>
                      <a:pt x="919424" y="974801"/>
                    </a:cubicBezTo>
                    <a:cubicBezTo>
                      <a:pt x="985576" y="931258"/>
                      <a:pt x="1041679" y="890227"/>
                      <a:pt x="1095270" y="839148"/>
                    </a:cubicBezTo>
                    <a:cubicBezTo>
                      <a:pt x="1148861" y="788069"/>
                      <a:pt x="1201615" y="722754"/>
                      <a:pt x="1240971" y="668326"/>
                    </a:cubicBezTo>
                    <a:cubicBezTo>
                      <a:pt x="1280327" y="613898"/>
                      <a:pt x="1305866" y="563237"/>
                      <a:pt x="1331406" y="512577"/>
                    </a:cubicBezTo>
                    <a:cubicBezTo>
                      <a:pt x="1311309" y="490805"/>
                      <a:pt x="1276978" y="454798"/>
                      <a:pt x="1261068" y="422141"/>
                    </a:cubicBezTo>
                    <a:cubicBezTo>
                      <a:pt x="1245158" y="389484"/>
                      <a:pt x="1232598" y="361851"/>
                      <a:pt x="1220875" y="291513"/>
                    </a:cubicBezTo>
                    <a:cubicBezTo>
                      <a:pt x="1209152" y="221175"/>
                      <a:pt x="1202452" y="-5750"/>
                      <a:pt x="1190729" y="1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77000">
                    <a:srgbClr val="FFC000">
                      <a:alpha val="50000"/>
                    </a:srgbClr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</p:grpSp>
        <p:grpSp>
          <p:nvGrpSpPr>
            <p:cNvPr id="14" name="组合 33"/>
            <p:cNvGrpSpPr/>
            <p:nvPr/>
          </p:nvGrpSpPr>
          <p:grpSpPr>
            <a:xfrm flipH="1">
              <a:off x="4586589" y="2420888"/>
              <a:ext cx="1342656" cy="1174143"/>
              <a:chOff x="2892724" y="-2155483"/>
              <a:chExt cx="1342656" cy="1174143"/>
            </a:xfrm>
          </p:grpSpPr>
          <p:sp>
            <p:nvSpPr>
              <p:cNvPr id="18" name="椭圆 52"/>
              <p:cNvSpPr/>
              <p:nvPr/>
            </p:nvSpPr>
            <p:spPr>
              <a:xfrm>
                <a:off x="2892724" y="-2098813"/>
                <a:ext cx="1235813" cy="1117473"/>
              </a:xfrm>
              <a:custGeom>
                <a:avLst/>
                <a:gdLst>
                  <a:gd name="connsiteX0" fmla="*/ 1421777 w 2033575"/>
                  <a:gd name="connsiteY0" fmla="*/ 0 h 1117473"/>
                  <a:gd name="connsiteX1" fmla="*/ 2033575 w 2033575"/>
                  <a:gd name="connsiteY1" fmla="*/ 0 h 1117473"/>
                  <a:gd name="connsiteX2" fmla="*/ 1492334 w 2033575"/>
                  <a:gd name="connsiteY2" fmla="*/ 703188 h 1117473"/>
                  <a:gd name="connsiteX3" fmla="*/ 1235813 w 2033575"/>
                  <a:gd name="connsiteY3" fmla="*/ 613932 h 1117473"/>
                  <a:gd name="connsiteX4" fmla="*/ 1422421 w 2033575"/>
                  <a:gd name="connsiteY4" fmla="*/ 15412 h 1117473"/>
                  <a:gd name="connsiteX5" fmla="*/ 1421777 w 2033575"/>
                  <a:gd name="connsiteY5" fmla="*/ 0 h 1117473"/>
                  <a:gd name="connsiteX6" fmla="*/ 938858 w 2033575"/>
                  <a:gd name="connsiteY6" fmla="*/ 0 h 1117473"/>
                  <a:gd name="connsiteX7" fmla="*/ 950694 w 2033575"/>
                  <a:gd name="connsiteY7" fmla="*/ 0 h 1117473"/>
                  <a:gd name="connsiteX8" fmla="*/ 1235813 w 2033575"/>
                  <a:gd name="connsiteY8" fmla="*/ 613932 h 1117473"/>
                  <a:gd name="connsiteX9" fmla="*/ 263745 w 2033575"/>
                  <a:gd name="connsiteY9" fmla="*/ 1117473 h 1117473"/>
                  <a:gd name="connsiteX10" fmla="*/ 0 w 2033575"/>
                  <a:gd name="connsiteY10" fmla="*/ 1087061 h 1117473"/>
                  <a:gd name="connsiteX11" fmla="*/ 0 w 2033575"/>
                  <a:gd name="connsiteY11" fmla="*/ 1084532 h 1117473"/>
                  <a:gd name="connsiteX12" fmla="*/ 938858 w 2033575"/>
                  <a:gd name="connsiteY12" fmla="*/ 0 h 1117473"/>
                  <a:gd name="connsiteX0-1" fmla="*/ 1421777 w 2033575"/>
                  <a:gd name="connsiteY0-2" fmla="*/ 0 h 1117473"/>
                  <a:gd name="connsiteX1-3" fmla="*/ 2033575 w 2033575"/>
                  <a:gd name="connsiteY1-4" fmla="*/ 0 h 1117473"/>
                  <a:gd name="connsiteX2-5" fmla="*/ 1492334 w 2033575"/>
                  <a:gd name="connsiteY2-6" fmla="*/ 703188 h 1117473"/>
                  <a:gd name="connsiteX3-7" fmla="*/ 1235813 w 2033575"/>
                  <a:gd name="connsiteY3-8" fmla="*/ 613932 h 1117473"/>
                  <a:gd name="connsiteX4-9" fmla="*/ 1422421 w 2033575"/>
                  <a:gd name="connsiteY4-10" fmla="*/ 15412 h 1117473"/>
                  <a:gd name="connsiteX5-11" fmla="*/ 1421777 w 2033575"/>
                  <a:gd name="connsiteY5-12" fmla="*/ 0 h 1117473"/>
                  <a:gd name="connsiteX6-13" fmla="*/ 938858 w 2033575"/>
                  <a:gd name="connsiteY6-14" fmla="*/ 0 h 1117473"/>
                  <a:gd name="connsiteX7-15" fmla="*/ 950694 w 2033575"/>
                  <a:gd name="connsiteY7-16" fmla="*/ 0 h 1117473"/>
                  <a:gd name="connsiteX8-17" fmla="*/ 1235813 w 2033575"/>
                  <a:gd name="connsiteY8-18" fmla="*/ 613932 h 1117473"/>
                  <a:gd name="connsiteX9-19" fmla="*/ 263745 w 2033575"/>
                  <a:gd name="connsiteY9-20" fmla="*/ 1117473 h 1117473"/>
                  <a:gd name="connsiteX10-21" fmla="*/ 0 w 2033575"/>
                  <a:gd name="connsiteY10-22" fmla="*/ 1087061 h 1117473"/>
                  <a:gd name="connsiteX11-23" fmla="*/ 0 w 2033575"/>
                  <a:gd name="connsiteY11-24" fmla="*/ 1084532 h 1117473"/>
                  <a:gd name="connsiteX12-25" fmla="*/ 938858 w 2033575"/>
                  <a:gd name="connsiteY12-26" fmla="*/ 0 h 1117473"/>
                  <a:gd name="connsiteX0-27" fmla="*/ 1421777 w 2033575"/>
                  <a:gd name="connsiteY0-28" fmla="*/ 0 h 1117473"/>
                  <a:gd name="connsiteX1-29" fmla="*/ 2033575 w 2033575"/>
                  <a:gd name="connsiteY1-30" fmla="*/ 0 h 1117473"/>
                  <a:gd name="connsiteX2-31" fmla="*/ 1492334 w 2033575"/>
                  <a:gd name="connsiteY2-32" fmla="*/ 703188 h 1117473"/>
                  <a:gd name="connsiteX3-33" fmla="*/ 1235813 w 2033575"/>
                  <a:gd name="connsiteY3-34" fmla="*/ 613932 h 1117473"/>
                  <a:gd name="connsiteX4-35" fmla="*/ 1422421 w 2033575"/>
                  <a:gd name="connsiteY4-36" fmla="*/ 15412 h 1117473"/>
                  <a:gd name="connsiteX5-37" fmla="*/ 1421777 w 2033575"/>
                  <a:gd name="connsiteY5-38" fmla="*/ 0 h 1117473"/>
                  <a:gd name="connsiteX6-39" fmla="*/ 938858 w 2033575"/>
                  <a:gd name="connsiteY6-40" fmla="*/ 0 h 1117473"/>
                  <a:gd name="connsiteX7-41" fmla="*/ 950694 w 2033575"/>
                  <a:gd name="connsiteY7-42" fmla="*/ 0 h 1117473"/>
                  <a:gd name="connsiteX8-43" fmla="*/ 1235813 w 2033575"/>
                  <a:gd name="connsiteY8-44" fmla="*/ 613932 h 1117473"/>
                  <a:gd name="connsiteX9-45" fmla="*/ 263745 w 2033575"/>
                  <a:gd name="connsiteY9-46" fmla="*/ 1117473 h 1117473"/>
                  <a:gd name="connsiteX10-47" fmla="*/ 0 w 2033575"/>
                  <a:gd name="connsiteY10-48" fmla="*/ 1087061 h 1117473"/>
                  <a:gd name="connsiteX11-49" fmla="*/ 0 w 2033575"/>
                  <a:gd name="connsiteY11-50" fmla="*/ 1084532 h 1117473"/>
                  <a:gd name="connsiteX12-51" fmla="*/ 938858 w 2033575"/>
                  <a:gd name="connsiteY12-52" fmla="*/ 0 h 1117473"/>
                  <a:gd name="connsiteX0-53" fmla="*/ 1422421 w 2033575"/>
                  <a:gd name="connsiteY0-54" fmla="*/ 89858 h 1191919"/>
                  <a:gd name="connsiteX1-55" fmla="*/ 2033575 w 2033575"/>
                  <a:gd name="connsiteY1-56" fmla="*/ 74446 h 1191919"/>
                  <a:gd name="connsiteX2-57" fmla="*/ 1492334 w 2033575"/>
                  <a:gd name="connsiteY2-58" fmla="*/ 777634 h 1191919"/>
                  <a:gd name="connsiteX3-59" fmla="*/ 1235813 w 2033575"/>
                  <a:gd name="connsiteY3-60" fmla="*/ 688378 h 1191919"/>
                  <a:gd name="connsiteX4-61" fmla="*/ 1422421 w 2033575"/>
                  <a:gd name="connsiteY4-62" fmla="*/ 89858 h 1191919"/>
                  <a:gd name="connsiteX5-63" fmla="*/ 938858 w 2033575"/>
                  <a:gd name="connsiteY5-64" fmla="*/ 74446 h 1191919"/>
                  <a:gd name="connsiteX6-65" fmla="*/ 950694 w 2033575"/>
                  <a:gd name="connsiteY6-66" fmla="*/ 74446 h 1191919"/>
                  <a:gd name="connsiteX7-67" fmla="*/ 1235813 w 2033575"/>
                  <a:gd name="connsiteY7-68" fmla="*/ 688378 h 1191919"/>
                  <a:gd name="connsiteX8-69" fmla="*/ 263745 w 2033575"/>
                  <a:gd name="connsiteY8-70" fmla="*/ 1191919 h 1191919"/>
                  <a:gd name="connsiteX9-71" fmla="*/ 0 w 2033575"/>
                  <a:gd name="connsiteY9-72" fmla="*/ 1161507 h 1191919"/>
                  <a:gd name="connsiteX10-73" fmla="*/ 0 w 2033575"/>
                  <a:gd name="connsiteY10-74" fmla="*/ 1158978 h 1191919"/>
                  <a:gd name="connsiteX11-75" fmla="*/ 938858 w 2033575"/>
                  <a:gd name="connsiteY11-76" fmla="*/ 74446 h 1191919"/>
                  <a:gd name="connsiteX0-77" fmla="*/ 1422421 w 1501112"/>
                  <a:gd name="connsiteY0-78" fmla="*/ 15412 h 1117473"/>
                  <a:gd name="connsiteX1-79" fmla="*/ 1492334 w 1501112"/>
                  <a:gd name="connsiteY1-80" fmla="*/ 703188 h 1117473"/>
                  <a:gd name="connsiteX2-81" fmla="*/ 1235813 w 1501112"/>
                  <a:gd name="connsiteY2-82" fmla="*/ 613932 h 1117473"/>
                  <a:gd name="connsiteX3-83" fmla="*/ 1422421 w 1501112"/>
                  <a:gd name="connsiteY3-84" fmla="*/ 15412 h 1117473"/>
                  <a:gd name="connsiteX4-85" fmla="*/ 938858 w 1501112"/>
                  <a:gd name="connsiteY4-86" fmla="*/ 0 h 1117473"/>
                  <a:gd name="connsiteX5-87" fmla="*/ 950694 w 1501112"/>
                  <a:gd name="connsiteY5-88" fmla="*/ 0 h 1117473"/>
                  <a:gd name="connsiteX6-89" fmla="*/ 1235813 w 1501112"/>
                  <a:gd name="connsiteY6-90" fmla="*/ 613932 h 1117473"/>
                  <a:gd name="connsiteX7-91" fmla="*/ 263745 w 1501112"/>
                  <a:gd name="connsiteY7-92" fmla="*/ 1117473 h 1117473"/>
                  <a:gd name="connsiteX8-93" fmla="*/ 0 w 1501112"/>
                  <a:gd name="connsiteY8-94" fmla="*/ 1087061 h 1117473"/>
                  <a:gd name="connsiteX9-95" fmla="*/ 0 w 1501112"/>
                  <a:gd name="connsiteY9-96" fmla="*/ 1084532 h 1117473"/>
                  <a:gd name="connsiteX10-97" fmla="*/ 938858 w 1501112"/>
                  <a:gd name="connsiteY10-98" fmla="*/ 0 h 1117473"/>
                  <a:gd name="connsiteX0-99" fmla="*/ 1235813 w 1492334"/>
                  <a:gd name="connsiteY0-100" fmla="*/ 613932 h 1117473"/>
                  <a:gd name="connsiteX1-101" fmla="*/ 1492334 w 1492334"/>
                  <a:gd name="connsiteY1-102" fmla="*/ 703188 h 1117473"/>
                  <a:gd name="connsiteX2-103" fmla="*/ 1235813 w 1492334"/>
                  <a:gd name="connsiteY2-104" fmla="*/ 613932 h 1117473"/>
                  <a:gd name="connsiteX3-105" fmla="*/ 938858 w 1492334"/>
                  <a:gd name="connsiteY3-106" fmla="*/ 0 h 1117473"/>
                  <a:gd name="connsiteX4-107" fmla="*/ 950694 w 1492334"/>
                  <a:gd name="connsiteY4-108" fmla="*/ 0 h 1117473"/>
                  <a:gd name="connsiteX5-109" fmla="*/ 1235813 w 1492334"/>
                  <a:gd name="connsiteY5-110" fmla="*/ 613932 h 1117473"/>
                  <a:gd name="connsiteX6-111" fmla="*/ 263745 w 1492334"/>
                  <a:gd name="connsiteY6-112" fmla="*/ 1117473 h 1117473"/>
                  <a:gd name="connsiteX7-113" fmla="*/ 0 w 1492334"/>
                  <a:gd name="connsiteY7-114" fmla="*/ 1087061 h 1117473"/>
                  <a:gd name="connsiteX8-115" fmla="*/ 0 w 1492334"/>
                  <a:gd name="connsiteY8-116" fmla="*/ 1084532 h 1117473"/>
                  <a:gd name="connsiteX9-117" fmla="*/ 938858 w 1492334"/>
                  <a:gd name="connsiteY9-118" fmla="*/ 0 h 1117473"/>
                  <a:gd name="connsiteX0-119" fmla="*/ 1235813 w 1492334"/>
                  <a:gd name="connsiteY0-120" fmla="*/ 613932 h 1117473"/>
                  <a:gd name="connsiteX1-121" fmla="*/ 1492334 w 1492334"/>
                  <a:gd name="connsiteY1-122" fmla="*/ 703188 h 1117473"/>
                  <a:gd name="connsiteX2-123" fmla="*/ 1235813 w 1492334"/>
                  <a:gd name="connsiteY2-124" fmla="*/ 613932 h 1117473"/>
                  <a:gd name="connsiteX3-125" fmla="*/ 938858 w 1492334"/>
                  <a:gd name="connsiteY3-126" fmla="*/ 0 h 1117473"/>
                  <a:gd name="connsiteX4-127" fmla="*/ 950694 w 1492334"/>
                  <a:gd name="connsiteY4-128" fmla="*/ 0 h 1117473"/>
                  <a:gd name="connsiteX5-129" fmla="*/ 1235813 w 1492334"/>
                  <a:gd name="connsiteY5-130" fmla="*/ 613932 h 1117473"/>
                  <a:gd name="connsiteX6-131" fmla="*/ 263745 w 1492334"/>
                  <a:gd name="connsiteY6-132" fmla="*/ 1117473 h 1117473"/>
                  <a:gd name="connsiteX7-133" fmla="*/ 0 w 1492334"/>
                  <a:gd name="connsiteY7-134" fmla="*/ 1087061 h 1117473"/>
                  <a:gd name="connsiteX8-135" fmla="*/ 0 w 1492334"/>
                  <a:gd name="connsiteY8-136" fmla="*/ 1084532 h 1117473"/>
                  <a:gd name="connsiteX9-137" fmla="*/ 938858 w 1492334"/>
                  <a:gd name="connsiteY9-138" fmla="*/ 0 h 1117473"/>
                  <a:gd name="connsiteX0-139" fmla="*/ 938858 w 1235813"/>
                  <a:gd name="connsiteY0-140" fmla="*/ 0 h 1117473"/>
                  <a:gd name="connsiteX1-141" fmla="*/ 950694 w 1235813"/>
                  <a:gd name="connsiteY1-142" fmla="*/ 0 h 1117473"/>
                  <a:gd name="connsiteX2-143" fmla="*/ 1235813 w 1235813"/>
                  <a:gd name="connsiteY2-144" fmla="*/ 613932 h 1117473"/>
                  <a:gd name="connsiteX3-145" fmla="*/ 263745 w 1235813"/>
                  <a:gd name="connsiteY3-146" fmla="*/ 1117473 h 1117473"/>
                  <a:gd name="connsiteX4-147" fmla="*/ 0 w 1235813"/>
                  <a:gd name="connsiteY4-148" fmla="*/ 1087061 h 1117473"/>
                  <a:gd name="connsiteX5-149" fmla="*/ 0 w 1235813"/>
                  <a:gd name="connsiteY5-150" fmla="*/ 1084532 h 1117473"/>
                  <a:gd name="connsiteX6-151" fmla="*/ 938858 w 1235813"/>
                  <a:gd name="connsiteY6-152" fmla="*/ 0 h 1117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35813" h="1117473">
                    <a:moveTo>
                      <a:pt x="938858" y="0"/>
                    </a:moveTo>
                    <a:lnTo>
                      <a:pt x="950694" y="0"/>
                    </a:lnTo>
                    <a:cubicBezTo>
                      <a:pt x="954582" y="266435"/>
                      <a:pt x="1068266" y="497045"/>
                      <a:pt x="1235813" y="613932"/>
                    </a:cubicBezTo>
                    <a:cubicBezTo>
                      <a:pt x="1029987" y="917179"/>
                      <a:pt x="671458" y="1117473"/>
                      <a:pt x="263745" y="1117473"/>
                    </a:cubicBezTo>
                    <a:cubicBezTo>
                      <a:pt x="172880" y="1117473"/>
                      <a:pt x="84458" y="1107525"/>
                      <a:pt x="0" y="1087061"/>
                    </a:cubicBezTo>
                    <a:lnTo>
                      <a:pt x="0" y="1084532"/>
                    </a:lnTo>
                    <a:cubicBezTo>
                      <a:pt x="517358" y="1066435"/>
                      <a:pt x="932310" y="589052"/>
                      <a:pt x="93885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497AE">
                      <a:lumMod val="50000"/>
                      <a:alpha val="70000"/>
                    </a:srgbClr>
                  </a:gs>
                  <a:gs pos="77000">
                    <a:srgbClr val="3497AE">
                      <a:alpha val="50000"/>
                    </a:srgbClr>
                  </a:gs>
                  <a:gs pos="100000">
                    <a:srgbClr val="3497AE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19" name="任意多边形 9"/>
              <p:cNvSpPr/>
              <p:nvPr/>
            </p:nvSpPr>
            <p:spPr>
              <a:xfrm>
                <a:off x="2903974" y="-2155483"/>
                <a:ext cx="1331406" cy="1171609"/>
              </a:xfrm>
              <a:custGeom>
                <a:avLst/>
                <a:gdLst>
                  <a:gd name="connsiteX0" fmla="*/ 1190729 w 1331406"/>
                  <a:gd name="connsiteY0" fmla="*/ 8 h 1171506"/>
                  <a:gd name="connsiteX1" fmla="*/ 1150536 w 1331406"/>
                  <a:gd name="connsiteY1" fmla="*/ 326579 h 1171506"/>
                  <a:gd name="connsiteX2" fmla="*/ 1029956 w 1331406"/>
                  <a:gd name="connsiteY2" fmla="*/ 587836 h 1171506"/>
                  <a:gd name="connsiteX3" fmla="*/ 828989 w 1331406"/>
                  <a:gd name="connsiteY3" fmla="*/ 834021 h 1171506"/>
                  <a:gd name="connsiteX4" fmla="*/ 602901 w 1331406"/>
                  <a:gd name="connsiteY4" fmla="*/ 1014891 h 1171506"/>
                  <a:gd name="connsiteX5" fmla="*/ 366764 w 1331406"/>
                  <a:gd name="connsiteY5" fmla="*/ 1115375 h 1171506"/>
                  <a:gd name="connsiteX6" fmla="*/ 0 w 1331406"/>
                  <a:gd name="connsiteY6" fmla="*/ 1145520 h 1171506"/>
                  <a:gd name="connsiteX7" fmla="*/ 95459 w 1331406"/>
                  <a:gd name="connsiteY7" fmla="*/ 1165616 h 1171506"/>
                  <a:gd name="connsiteX8" fmla="*/ 351692 w 1331406"/>
                  <a:gd name="connsiteY8" fmla="*/ 1170641 h 1171506"/>
                  <a:gd name="connsiteX9" fmla="*/ 517490 w 1331406"/>
                  <a:gd name="connsiteY9" fmla="*/ 1150544 h 1171506"/>
                  <a:gd name="connsiteX10" fmla="*/ 698360 w 1331406"/>
                  <a:gd name="connsiteY10" fmla="*/ 1100302 h 1171506"/>
                  <a:gd name="connsiteX11" fmla="*/ 919424 w 1331406"/>
                  <a:gd name="connsiteY11" fmla="*/ 974698 h 1171506"/>
                  <a:gd name="connsiteX12" fmla="*/ 1095270 w 1331406"/>
                  <a:gd name="connsiteY12" fmla="*/ 839045 h 1171506"/>
                  <a:gd name="connsiteX13" fmla="*/ 1240971 w 1331406"/>
                  <a:gd name="connsiteY13" fmla="*/ 668223 h 1171506"/>
                  <a:gd name="connsiteX14" fmla="*/ 1331406 w 1331406"/>
                  <a:gd name="connsiteY14" fmla="*/ 512474 h 1171506"/>
                  <a:gd name="connsiteX15" fmla="*/ 1271116 w 1331406"/>
                  <a:gd name="connsiteY15" fmla="*/ 447159 h 1171506"/>
                  <a:gd name="connsiteX16" fmla="*/ 1235947 w 1331406"/>
                  <a:gd name="connsiteY16" fmla="*/ 316531 h 1171506"/>
                  <a:gd name="connsiteX17" fmla="*/ 1190729 w 1331406"/>
                  <a:gd name="connsiteY17" fmla="*/ 8 h 1171506"/>
                  <a:gd name="connsiteX0-1" fmla="*/ 1190729 w 1331406"/>
                  <a:gd name="connsiteY0-2" fmla="*/ 111 h 1171609"/>
                  <a:gd name="connsiteX1-3" fmla="*/ 1150536 w 1331406"/>
                  <a:gd name="connsiteY1-4" fmla="*/ 326682 h 1171609"/>
                  <a:gd name="connsiteX2-5" fmla="*/ 1029956 w 1331406"/>
                  <a:gd name="connsiteY2-6" fmla="*/ 587939 h 1171609"/>
                  <a:gd name="connsiteX3-7" fmla="*/ 828989 w 1331406"/>
                  <a:gd name="connsiteY3-8" fmla="*/ 834124 h 1171609"/>
                  <a:gd name="connsiteX4-9" fmla="*/ 602901 w 1331406"/>
                  <a:gd name="connsiteY4-10" fmla="*/ 1014994 h 1171609"/>
                  <a:gd name="connsiteX5-11" fmla="*/ 366764 w 1331406"/>
                  <a:gd name="connsiteY5-12" fmla="*/ 1115478 h 1171609"/>
                  <a:gd name="connsiteX6-13" fmla="*/ 0 w 1331406"/>
                  <a:gd name="connsiteY6-14" fmla="*/ 1145623 h 1171609"/>
                  <a:gd name="connsiteX7-15" fmla="*/ 95459 w 1331406"/>
                  <a:gd name="connsiteY7-16" fmla="*/ 1165719 h 1171609"/>
                  <a:gd name="connsiteX8-17" fmla="*/ 351692 w 1331406"/>
                  <a:gd name="connsiteY8-18" fmla="*/ 1170744 h 1171609"/>
                  <a:gd name="connsiteX9-19" fmla="*/ 517490 w 1331406"/>
                  <a:gd name="connsiteY9-20" fmla="*/ 1150647 h 1171609"/>
                  <a:gd name="connsiteX10-21" fmla="*/ 698360 w 1331406"/>
                  <a:gd name="connsiteY10-22" fmla="*/ 1100405 h 1171609"/>
                  <a:gd name="connsiteX11-23" fmla="*/ 919424 w 1331406"/>
                  <a:gd name="connsiteY11-24" fmla="*/ 974801 h 1171609"/>
                  <a:gd name="connsiteX12-25" fmla="*/ 1095270 w 1331406"/>
                  <a:gd name="connsiteY12-26" fmla="*/ 839148 h 1171609"/>
                  <a:gd name="connsiteX13-27" fmla="*/ 1240971 w 1331406"/>
                  <a:gd name="connsiteY13-28" fmla="*/ 668326 h 1171609"/>
                  <a:gd name="connsiteX14-29" fmla="*/ 1331406 w 1331406"/>
                  <a:gd name="connsiteY14-30" fmla="*/ 512577 h 1171609"/>
                  <a:gd name="connsiteX15-31" fmla="*/ 1271116 w 1331406"/>
                  <a:gd name="connsiteY15-32" fmla="*/ 447262 h 1171609"/>
                  <a:gd name="connsiteX16-33" fmla="*/ 1220875 w 1331406"/>
                  <a:gd name="connsiteY16-34" fmla="*/ 291513 h 1171609"/>
                  <a:gd name="connsiteX17-35" fmla="*/ 1190729 w 1331406"/>
                  <a:gd name="connsiteY17-36" fmla="*/ 111 h 1171609"/>
                  <a:gd name="connsiteX0-37" fmla="*/ 1190729 w 1331406"/>
                  <a:gd name="connsiteY0-38" fmla="*/ 111 h 1171609"/>
                  <a:gd name="connsiteX1-39" fmla="*/ 1150536 w 1331406"/>
                  <a:gd name="connsiteY1-40" fmla="*/ 326682 h 1171609"/>
                  <a:gd name="connsiteX2-41" fmla="*/ 1029956 w 1331406"/>
                  <a:gd name="connsiteY2-42" fmla="*/ 587939 h 1171609"/>
                  <a:gd name="connsiteX3-43" fmla="*/ 828989 w 1331406"/>
                  <a:gd name="connsiteY3-44" fmla="*/ 834124 h 1171609"/>
                  <a:gd name="connsiteX4-45" fmla="*/ 602901 w 1331406"/>
                  <a:gd name="connsiteY4-46" fmla="*/ 1014994 h 1171609"/>
                  <a:gd name="connsiteX5-47" fmla="*/ 366764 w 1331406"/>
                  <a:gd name="connsiteY5-48" fmla="*/ 1115478 h 1171609"/>
                  <a:gd name="connsiteX6-49" fmla="*/ 0 w 1331406"/>
                  <a:gd name="connsiteY6-50" fmla="*/ 1145623 h 1171609"/>
                  <a:gd name="connsiteX7-51" fmla="*/ 95459 w 1331406"/>
                  <a:gd name="connsiteY7-52" fmla="*/ 1165719 h 1171609"/>
                  <a:gd name="connsiteX8-53" fmla="*/ 351692 w 1331406"/>
                  <a:gd name="connsiteY8-54" fmla="*/ 1170744 h 1171609"/>
                  <a:gd name="connsiteX9-55" fmla="*/ 517490 w 1331406"/>
                  <a:gd name="connsiteY9-56" fmla="*/ 1150647 h 1171609"/>
                  <a:gd name="connsiteX10-57" fmla="*/ 698360 w 1331406"/>
                  <a:gd name="connsiteY10-58" fmla="*/ 1100405 h 1171609"/>
                  <a:gd name="connsiteX11-59" fmla="*/ 919424 w 1331406"/>
                  <a:gd name="connsiteY11-60" fmla="*/ 974801 h 1171609"/>
                  <a:gd name="connsiteX12-61" fmla="*/ 1095270 w 1331406"/>
                  <a:gd name="connsiteY12-62" fmla="*/ 839148 h 1171609"/>
                  <a:gd name="connsiteX13-63" fmla="*/ 1240971 w 1331406"/>
                  <a:gd name="connsiteY13-64" fmla="*/ 668326 h 1171609"/>
                  <a:gd name="connsiteX14-65" fmla="*/ 1331406 w 1331406"/>
                  <a:gd name="connsiteY14-66" fmla="*/ 512577 h 1171609"/>
                  <a:gd name="connsiteX15-67" fmla="*/ 1261068 w 1331406"/>
                  <a:gd name="connsiteY15-68" fmla="*/ 422141 h 1171609"/>
                  <a:gd name="connsiteX16-69" fmla="*/ 1220875 w 1331406"/>
                  <a:gd name="connsiteY16-70" fmla="*/ 291513 h 1171609"/>
                  <a:gd name="connsiteX17-71" fmla="*/ 1190729 w 1331406"/>
                  <a:gd name="connsiteY17-72" fmla="*/ 111 h 1171609"/>
                  <a:gd name="connsiteX0-73" fmla="*/ 1190729 w 1331406"/>
                  <a:gd name="connsiteY0-74" fmla="*/ 111 h 1171609"/>
                  <a:gd name="connsiteX1-75" fmla="*/ 1150536 w 1331406"/>
                  <a:gd name="connsiteY1-76" fmla="*/ 326682 h 1171609"/>
                  <a:gd name="connsiteX2-77" fmla="*/ 1029956 w 1331406"/>
                  <a:gd name="connsiteY2-78" fmla="*/ 587939 h 1171609"/>
                  <a:gd name="connsiteX3-79" fmla="*/ 828989 w 1331406"/>
                  <a:gd name="connsiteY3-80" fmla="*/ 834124 h 1171609"/>
                  <a:gd name="connsiteX4-81" fmla="*/ 602901 w 1331406"/>
                  <a:gd name="connsiteY4-82" fmla="*/ 1014994 h 1171609"/>
                  <a:gd name="connsiteX5-83" fmla="*/ 366764 w 1331406"/>
                  <a:gd name="connsiteY5-84" fmla="*/ 1115478 h 1171609"/>
                  <a:gd name="connsiteX6-85" fmla="*/ 0 w 1331406"/>
                  <a:gd name="connsiteY6-86" fmla="*/ 1145623 h 1171609"/>
                  <a:gd name="connsiteX7-87" fmla="*/ 95459 w 1331406"/>
                  <a:gd name="connsiteY7-88" fmla="*/ 1165719 h 1171609"/>
                  <a:gd name="connsiteX8-89" fmla="*/ 351692 w 1331406"/>
                  <a:gd name="connsiteY8-90" fmla="*/ 1170744 h 1171609"/>
                  <a:gd name="connsiteX9-91" fmla="*/ 517490 w 1331406"/>
                  <a:gd name="connsiteY9-92" fmla="*/ 1150647 h 1171609"/>
                  <a:gd name="connsiteX10-93" fmla="*/ 698360 w 1331406"/>
                  <a:gd name="connsiteY10-94" fmla="*/ 1100405 h 1171609"/>
                  <a:gd name="connsiteX11-95" fmla="*/ 919424 w 1331406"/>
                  <a:gd name="connsiteY11-96" fmla="*/ 974801 h 1171609"/>
                  <a:gd name="connsiteX12-97" fmla="*/ 1095270 w 1331406"/>
                  <a:gd name="connsiteY12-98" fmla="*/ 839148 h 1171609"/>
                  <a:gd name="connsiteX13-99" fmla="*/ 1240971 w 1331406"/>
                  <a:gd name="connsiteY13-100" fmla="*/ 668326 h 1171609"/>
                  <a:gd name="connsiteX14-101" fmla="*/ 1331406 w 1331406"/>
                  <a:gd name="connsiteY14-102" fmla="*/ 512577 h 1171609"/>
                  <a:gd name="connsiteX15-103" fmla="*/ 1261068 w 1331406"/>
                  <a:gd name="connsiteY15-104" fmla="*/ 422141 h 1171609"/>
                  <a:gd name="connsiteX16-105" fmla="*/ 1220875 w 1331406"/>
                  <a:gd name="connsiteY16-106" fmla="*/ 291513 h 1171609"/>
                  <a:gd name="connsiteX17-107" fmla="*/ 1190729 w 1331406"/>
                  <a:gd name="connsiteY17-108" fmla="*/ 111 h 11716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1331406" h="1171609">
                    <a:moveTo>
                      <a:pt x="1190729" y="111"/>
                    </a:moveTo>
                    <a:cubicBezTo>
                      <a:pt x="1179006" y="5972"/>
                      <a:pt x="1192403" y="198566"/>
                      <a:pt x="1150536" y="326682"/>
                    </a:cubicBezTo>
                    <a:cubicBezTo>
                      <a:pt x="1108669" y="454798"/>
                      <a:pt x="1083547" y="503365"/>
                      <a:pt x="1029956" y="587939"/>
                    </a:cubicBezTo>
                    <a:cubicBezTo>
                      <a:pt x="976365" y="672513"/>
                      <a:pt x="900165" y="762948"/>
                      <a:pt x="828989" y="834124"/>
                    </a:cubicBezTo>
                    <a:cubicBezTo>
                      <a:pt x="757813" y="905300"/>
                      <a:pt x="679938" y="968102"/>
                      <a:pt x="602901" y="1014994"/>
                    </a:cubicBezTo>
                    <a:cubicBezTo>
                      <a:pt x="525864" y="1061886"/>
                      <a:pt x="467247" y="1093707"/>
                      <a:pt x="366764" y="1115478"/>
                    </a:cubicBezTo>
                    <a:cubicBezTo>
                      <a:pt x="266281" y="1137249"/>
                      <a:pt x="176683" y="1164045"/>
                      <a:pt x="0" y="1145623"/>
                    </a:cubicBezTo>
                    <a:cubicBezTo>
                      <a:pt x="31820" y="1152322"/>
                      <a:pt x="36844" y="1161532"/>
                      <a:pt x="95459" y="1165719"/>
                    </a:cubicBezTo>
                    <a:cubicBezTo>
                      <a:pt x="154074" y="1169906"/>
                      <a:pt x="281354" y="1173256"/>
                      <a:pt x="351692" y="1170744"/>
                    </a:cubicBezTo>
                    <a:cubicBezTo>
                      <a:pt x="422030" y="1168232"/>
                      <a:pt x="459712" y="1162370"/>
                      <a:pt x="517490" y="1150647"/>
                    </a:cubicBezTo>
                    <a:cubicBezTo>
                      <a:pt x="575268" y="1138924"/>
                      <a:pt x="631371" y="1129713"/>
                      <a:pt x="698360" y="1100405"/>
                    </a:cubicBezTo>
                    <a:cubicBezTo>
                      <a:pt x="765349" y="1071097"/>
                      <a:pt x="853272" y="1018344"/>
                      <a:pt x="919424" y="974801"/>
                    </a:cubicBezTo>
                    <a:cubicBezTo>
                      <a:pt x="985576" y="931258"/>
                      <a:pt x="1041679" y="890227"/>
                      <a:pt x="1095270" y="839148"/>
                    </a:cubicBezTo>
                    <a:cubicBezTo>
                      <a:pt x="1148861" y="788069"/>
                      <a:pt x="1201615" y="722754"/>
                      <a:pt x="1240971" y="668326"/>
                    </a:cubicBezTo>
                    <a:cubicBezTo>
                      <a:pt x="1280327" y="613898"/>
                      <a:pt x="1305866" y="563237"/>
                      <a:pt x="1331406" y="512577"/>
                    </a:cubicBezTo>
                    <a:cubicBezTo>
                      <a:pt x="1311309" y="490805"/>
                      <a:pt x="1276978" y="454798"/>
                      <a:pt x="1261068" y="422141"/>
                    </a:cubicBezTo>
                    <a:cubicBezTo>
                      <a:pt x="1245158" y="389484"/>
                      <a:pt x="1232598" y="361851"/>
                      <a:pt x="1220875" y="291513"/>
                    </a:cubicBezTo>
                    <a:cubicBezTo>
                      <a:pt x="1209152" y="221175"/>
                      <a:pt x="1202452" y="-5750"/>
                      <a:pt x="1190729" y="1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77000">
                    <a:srgbClr val="FFC000">
                      <a:alpha val="50000"/>
                    </a:srgbClr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</p:grpSp>
        <p:grpSp>
          <p:nvGrpSpPr>
            <p:cNvPr id="15" name="组合 34"/>
            <p:cNvGrpSpPr/>
            <p:nvPr/>
          </p:nvGrpSpPr>
          <p:grpSpPr>
            <a:xfrm flipH="1" flipV="1">
              <a:off x="4586589" y="3595031"/>
              <a:ext cx="1342656" cy="1193784"/>
              <a:chOff x="2892724" y="-2155483"/>
              <a:chExt cx="1342656" cy="1174143"/>
            </a:xfrm>
          </p:grpSpPr>
          <p:sp>
            <p:nvSpPr>
              <p:cNvPr id="16" name="椭圆 52"/>
              <p:cNvSpPr/>
              <p:nvPr/>
            </p:nvSpPr>
            <p:spPr>
              <a:xfrm>
                <a:off x="2892724" y="-2098813"/>
                <a:ext cx="1235813" cy="1117473"/>
              </a:xfrm>
              <a:custGeom>
                <a:avLst/>
                <a:gdLst>
                  <a:gd name="connsiteX0" fmla="*/ 1421777 w 2033575"/>
                  <a:gd name="connsiteY0" fmla="*/ 0 h 1117473"/>
                  <a:gd name="connsiteX1" fmla="*/ 2033575 w 2033575"/>
                  <a:gd name="connsiteY1" fmla="*/ 0 h 1117473"/>
                  <a:gd name="connsiteX2" fmla="*/ 1492334 w 2033575"/>
                  <a:gd name="connsiteY2" fmla="*/ 703188 h 1117473"/>
                  <a:gd name="connsiteX3" fmla="*/ 1235813 w 2033575"/>
                  <a:gd name="connsiteY3" fmla="*/ 613932 h 1117473"/>
                  <a:gd name="connsiteX4" fmla="*/ 1422421 w 2033575"/>
                  <a:gd name="connsiteY4" fmla="*/ 15412 h 1117473"/>
                  <a:gd name="connsiteX5" fmla="*/ 1421777 w 2033575"/>
                  <a:gd name="connsiteY5" fmla="*/ 0 h 1117473"/>
                  <a:gd name="connsiteX6" fmla="*/ 938858 w 2033575"/>
                  <a:gd name="connsiteY6" fmla="*/ 0 h 1117473"/>
                  <a:gd name="connsiteX7" fmla="*/ 950694 w 2033575"/>
                  <a:gd name="connsiteY7" fmla="*/ 0 h 1117473"/>
                  <a:gd name="connsiteX8" fmla="*/ 1235813 w 2033575"/>
                  <a:gd name="connsiteY8" fmla="*/ 613932 h 1117473"/>
                  <a:gd name="connsiteX9" fmla="*/ 263745 w 2033575"/>
                  <a:gd name="connsiteY9" fmla="*/ 1117473 h 1117473"/>
                  <a:gd name="connsiteX10" fmla="*/ 0 w 2033575"/>
                  <a:gd name="connsiteY10" fmla="*/ 1087061 h 1117473"/>
                  <a:gd name="connsiteX11" fmla="*/ 0 w 2033575"/>
                  <a:gd name="connsiteY11" fmla="*/ 1084532 h 1117473"/>
                  <a:gd name="connsiteX12" fmla="*/ 938858 w 2033575"/>
                  <a:gd name="connsiteY12" fmla="*/ 0 h 1117473"/>
                  <a:gd name="connsiteX0-1" fmla="*/ 1421777 w 2033575"/>
                  <a:gd name="connsiteY0-2" fmla="*/ 0 h 1117473"/>
                  <a:gd name="connsiteX1-3" fmla="*/ 2033575 w 2033575"/>
                  <a:gd name="connsiteY1-4" fmla="*/ 0 h 1117473"/>
                  <a:gd name="connsiteX2-5" fmla="*/ 1492334 w 2033575"/>
                  <a:gd name="connsiteY2-6" fmla="*/ 703188 h 1117473"/>
                  <a:gd name="connsiteX3-7" fmla="*/ 1235813 w 2033575"/>
                  <a:gd name="connsiteY3-8" fmla="*/ 613932 h 1117473"/>
                  <a:gd name="connsiteX4-9" fmla="*/ 1422421 w 2033575"/>
                  <a:gd name="connsiteY4-10" fmla="*/ 15412 h 1117473"/>
                  <a:gd name="connsiteX5-11" fmla="*/ 1421777 w 2033575"/>
                  <a:gd name="connsiteY5-12" fmla="*/ 0 h 1117473"/>
                  <a:gd name="connsiteX6-13" fmla="*/ 938858 w 2033575"/>
                  <a:gd name="connsiteY6-14" fmla="*/ 0 h 1117473"/>
                  <a:gd name="connsiteX7-15" fmla="*/ 950694 w 2033575"/>
                  <a:gd name="connsiteY7-16" fmla="*/ 0 h 1117473"/>
                  <a:gd name="connsiteX8-17" fmla="*/ 1235813 w 2033575"/>
                  <a:gd name="connsiteY8-18" fmla="*/ 613932 h 1117473"/>
                  <a:gd name="connsiteX9-19" fmla="*/ 263745 w 2033575"/>
                  <a:gd name="connsiteY9-20" fmla="*/ 1117473 h 1117473"/>
                  <a:gd name="connsiteX10-21" fmla="*/ 0 w 2033575"/>
                  <a:gd name="connsiteY10-22" fmla="*/ 1087061 h 1117473"/>
                  <a:gd name="connsiteX11-23" fmla="*/ 0 w 2033575"/>
                  <a:gd name="connsiteY11-24" fmla="*/ 1084532 h 1117473"/>
                  <a:gd name="connsiteX12-25" fmla="*/ 938858 w 2033575"/>
                  <a:gd name="connsiteY12-26" fmla="*/ 0 h 1117473"/>
                  <a:gd name="connsiteX0-27" fmla="*/ 1421777 w 2033575"/>
                  <a:gd name="connsiteY0-28" fmla="*/ 0 h 1117473"/>
                  <a:gd name="connsiteX1-29" fmla="*/ 2033575 w 2033575"/>
                  <a:gd name="connsiteY1-30" fmla="*/ 0 h 1117473"/>
                  <a:gd name="connsiteX2-31" fmla="*/ 1492334 w 2033575"/>
                  <a:gd name="connsiteY2-32" fmla="*/ 703188 h 1117473"/>
                  <a:gd name="connsiteX3-33" fmla="*/ 1235813 w 2033575"/>
                  <a:gd name="connsiteY3-34" fmla="*/ 613932 h 1117473"/>
                  <a:gd name="connsiteX4-35" fmla="*/ 1422421 w 2033575"/>
                  <a:gd name="connsiteY4-36" fmla="*/ 15412 h 1117473"/>
                  <a:gd name="connsiteX5-37" fmla="*/ 1421777 w 2033575"/>
                  <a:gd name="connsiteY5-38" fmla="*/ 0 h 1117473"/>
                  <a:gd name="connsiteX6-39" fmla="*/ 938858 w 2033575"/>
                  <a:gd name="connsiteY6-40" fmla="*/ 0 h 1117473"/>
                  <a:gd name="connsiteX7-41" fmla="*/ 950694 w 2033575"/>
                  <a:gd name="connsiteY7-42" fmla="*/ 0 h 1117473"/>
                  <a:gd name="connsiteX8-43" fmla="*/ 1235813 w 2033575"/>
                  <a:gd name="connsiteY8-44" fmla="*/ 613932 h 1117473"/>
                  <a:gd name="connsiteX9-45" fmla="*/ 263745 w 2033575"/>
                  <a:gd name="connsiteY9-46" fmla="*/ 1117473 h 1117473"/>
                  <a:gd name="connsiteX10-47" fmla="*/ 0 w 2033575"/>
                  <a:gd name="connsiteY10-48" fmla="*/ 1087061 h 1117473"/>
                  <a:gd name="connsiteX11-49" fmla="*/ 0 w 2033575"/>
                  <a:gd name="connsiteY11-50" fmla="*/ 1084532 h 1117473"/>
                  <a:gd name="connsiteX12-51" fmla="*/ 938858 w 2033575"/>
                  <a:gd name="connsiteY12-52" fmla="*/ 0 h 1117473"/>
                  <a:gd name="connsiteX0-53" fmla="*/ 1422421 w 2033575"/>
                  <a:gd name="connsiteY0-54" fmla="*/ 89858 h 1191919"/>
                  <a:gd name="connsiteX1-55" fmla="*/ 2033575 w 2033575"/>
                  <a:gd name="connsiteY1-56" fmla="*/ 74446 h 1191919"/>
                  <a:gd name="connsiteX2-57" fmla="*/ 1492334 w 2033575"/>
                  <a:gd name="connsiteY2-58" fmla="*/ 777634 h 1191919"/>
                  <a:gd name="connsiteX3-59" fmla="*/ 1235813 w 2033575"/>
                  <a:gd name="connsiteY3-60" fmla="*/ 688378 h 1191919"/>
                  <a:gd name="connsiteX4-61" fmla="*/ 1422421 w 2033575"/>
                  <a:gd name="connsiteY4-62" fmla="*/ 89858 h 1191919"/>
                  <a:gd name="connsiteX5-63" fmla="*/ 938858 w 2033575"/>
                  <a:gd name="connsiteY5-64" fmla="*/ 74446 h 1191919"/>
                  <a:gd name="connsiteX6-65" fmla="*/ 950694 w 2033575"/>
                  <a:gd name="connsiteY6-66" fmla="*/ 74446 h 1191919"/>
                  <a:gd name="connsiteX7-67" fmla="*/ 1235813 w 2033575"/>
                  <a:gd name="connsiteY7-68" fmla="*/ 688378 h 1191919"/>
                  <a:gd name="connsiteX8-69" fmla="*/ 263745 w 2033575"/>
                  <a:gd name="connsiteY8-70" fmla="*/ 1191919 h 1191919"/>
                  <a:gd name="connsiteX9-71" fmla="*/ 0 w 2033575"/>
                  <a:gd name="connsiteY9-72" fmla="*/ 1161507 h 1191919"/>
                  <a:gd name="connsiteX10-73" fmla="*/ 0 w 2033575"/>
                  <a:gd name="connsiteY10-74" fmla="*/ 1158978 h 1191919"/>
                  <a:gd name="connsiteX11-75" fmla="*/ 938858 w 2033575"/>
                  <a:gd name="connsiteY11-76" fmla="*/ 74446 h 1191919"/>
                  <a:gd name="connsiteX0-77" fmla="*/ 1422421 w 1501112"/>
                  <a:gd name="connsiteY0-78" fmla="*/ 15412 h 1117473"/>
                  <a:gd name="connsiteX1-79" fmla="*/ 1492334 w 1501112"/>
                  <a:gd name="connsiteY1-80" fmla="*/ 703188 h 1117473"/>
                  <a:gd name="connsiteX2-81" fmla="*/ 1235813 w 1501112"/>
                  <a:gd name="connsiteY2-82" fmla="*/ 613932 h 1117473"/>
                  <a:gd name="connsiteX3-83" fmla="*/ 1422421 w 1501112"/>
                  <a:gd name="connsiteY3-84" fmla="*/ 15412 h 1117473"/>
                  <a:gd name="connsiteX4-85" fmla="*/ 938858 w 1501112"/>
                  <a:gd name="connsiteY4-86" fmla="*/ 0 h 1117473"/>
                  <a:gd name="connsiteX5-87" fmla="*/ 950694 w 1501112"/>
                  <a:gd name="connsiteY5-88" fmla="*/ 0 h 1117473"/>
                  <a:gd name="connsiteX6-89" fmla="*/ 1235813 w 1501112"/>
                  <a:gd name="connsiteY6-90" fmla="*/ 613932 h 1117473"/>
                  <a:gd name="connsiteX7-91" fmla="*/ 263745 w 1501112"/>
                  <a:gd name="connsiteY7-92" fmla="*/ 1117473 h 1117473"/>
                  <a:gd name="connsiteX8-93" fmla="*/ 0 w 1501112"/>
                  <a:gd name="connsiteY8-94" fmla="*/ 1087061 h 1117473"/>
                  <a:gd name="connsiteX9-95" fmla="*/ 0 w 1501112"/>
                  <a:gd name="connsiteY9-96" fmla="*/ 1084532 h 1117473"/>
                  <a:gd name="connsiteX10-97" fmla="*/ 938858 w 1501112"/>
                  <a:gd name="connsiteY10-98" fmla="*/ 0 h 1117473"/>
                  <a:gd name="connsiteX0-99" fmla="*/ 1235813 w 1492334"/>
                  <a:gd name="connsiteY0-100" fmla="*/ 613932 h 1117473"/>
                  <a:gd name="connsiteX1-101" fmla="*/ 1492334 w 1492334"/>
                  <a:gd name="connsiteY1-102" fmla="*/ 703188 h 1117473"/>
                  <a:gd name="connsiteX2-103" fmla="*/ 1235813 w 1492334"/>
                  <a:gd name="connsiteY2-104" fmla="*/ 613932 h 1117473"/>
                  <a:gd name="connsiteX3-105" fmla="*/ 938858 w 1492334"/>
                  <a:gd name="connsiteY3-106" fmla="*/ 0 h 1117473"/>
                  <a:gd name="connsiteX4-107" fmla="*/ 950694 w 1492334"/>
                  <a:gd name="connsiteY4-108" fmla="*/ 0 h 1117473"/>
                  <a:gd name="connsiteX5-109" fmla="*/ 1235813 w 1492334"/>
                  <a:gd name="connsiteY5-110" fmla="*/ 613932 h 1117473"/>
                  <a:gd name="connsiteX6-111" fmla="*/ 263745 w 1492334"/>
                  <a:gd name="connsiteY6-112" fmla="*/ 1117473 h 1117473"/>
                  <a:gd name="connsiteX7-113" fmla="*/ 0 w 1492334"/>
                  <a:gd name="connsiteY7-114" fmla="*/ 1087061 h 1117473"/>
                  <a:gd name="connsiteX8-115" fmla="*/ 0 w 1492334"/>
                  <a:gd name="connsiteY8-116" fmla="*/ 1084532 h 1117473"/>
                  <a:gd name="connsiteX9-117" fmla="*/ 938858 w 1492334"/>
                  <a:gd name="connsiteY9-118" fmla="*/ 0 h 1117473"/>
                  <a:gd name="connsiteX0-119" fmla="*/ 1235813 w 1492334"/>
                  <a:gd name="connsiteY0-120" fmla="*/ 613932 h 1117473"/>
                  <a:gd name="connsiteX1-121" fmla="*/ 1492334 w 1492334"/>
                  <a:gd name="connsiteY1-122" fmla="*/ 703188 h 1117473"/>
                  <a:gd name="connsiteX2-123" fmla="*/ 1235813 w 1492334"/>
                  <a:gd name="connsiteY2-124" fmla="*/ 613932 h 1117473"/>
                  <a:gd name="connsiteX3-125" fmla="*/ 938858 w 1492334"/>
                  <a:gd name="connsiteY3-126" fmla="*/ 0 h 1117473"/>
                  <a:gd name="connsiteX4-127" fmla="*/ 950694 w 1492334"/>
                  <a:gd name="connsiteY4-128" fmla="*/ 0 h 1117473"/>
                  <a:gd name="connsiteX5-129" fmla="*/ 1235813 w 1492334"/>
                  <a:gd name="connsiteY5-130" fmla="*/ 613932 h 1117473"/>
                  <a:gd name="connsiteX6-131" fmla="*/ 263745 w 1492334"/>
                  <a:gd name="connsiteY6-132" fmla="*/ 1117473 h 1117473"/>
                  <a:gd name="connsiteX7-133" fmla="*/ 0 w 1492334"/>
                  <a:gd name="connsiteY7-134" fmla="*/ 1087061 h 1117473"/>
                  <a:gd name="connsiteX8-135" fmla="*/ 0 w 1492334"/>
                  <a:gd name="connsiteY8-136" fmla="*/ 1084532 h 1117473"/>
                  <a:gd name="connsiteX9-137" fmla="*/ 938858 w 1492334"/>
                  <a:gd name="connsiteY9-138" fmla="*/ 0 h 1117473"/>
                  <a:gd name="connsiteX0-139" fmla="*/ 938858 w 1235813"/>
                  <a:gd name="connsiteY0-140" fmla="*/ 0 h 1117473"/>
                  <a:gd name="connsiteX1-141" fmla="*/ 950694 w 1235813"/>
                  <a:gd name="connsiteY1-142" fmla="*/ 0 h 1117473"/>
                  <a:gd name="connsiteX2-143" fmla="*/ 1235813 w 1235813"/>
                  <a:gd name="connsiteY2-144" fmla="*/ 613932 h 1117473"/>
                  <a:gd name="connsiteX3-145" fmla="*/ 263745 w 1235813"/>
                  <a:gd name="connsiteY3-146" fmla="*/ 1117473 h 1117473"/>
                  <a:gd name="connsiteX4-147" fmla="*/ 0 w 1235813"/>
                  <a:gd name="connsiteY4-148" fmla="*/ 1087061 h 1117473"/>
                  <a:gd name="connsiteX5-149" fmla="*/ 0 w 1235813"/>
                  <a:gd name="connsiteY5-150" fmla="*/ 1084532 h 1117473"/>
                  <a:gd name="connsiteX6-151" fmla="*/ 938858 w 1235813"/>
                  <a:gd name="connsiteY6-152" fmla="*/ 0 h 1117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35813" h="1117473">
                    <a:moveTo>
                      <a:pt x="938858" y="0"/>
                    </a:moveTo>
                    <a:lnTo>
                      <a:pt x="950694" y="0"/>
                    </a:lnTo>
                    <a:cubicBezTo>
                      <a:pt x="954582" y="266435"/>
                      <a:pt x="1068266" y="497045"/>
                      <a:pt x="1235813" y="613932"/>
                    </a:cubicBezTo>
                    <a:cubicBezTo>
                      <a:pt x="1029987" y="917179"/>
                      <a:pt x="671458" y="1117473"/>
                      <a:pt x="263745" y="1117473"/>
                    </a:cubicBezTo>
                    <a:cubicBezTo>
                      <a:pt x="172880" y="1117473"/>
                      <a:pt x="84458" y="1107525"/>
                      <a:pt x="0" y="1087061"/>
                    </a:cubicBezTo>
                    <a:lnTo>
                      <a:pt x="0" y="1084532"/>
                    </a:lnTo>
                    <a:cubicBezTo>
                      <a:pt x="517358" y="1066435"/>
                      <a:pt x="932310" y="589052"/>
                      <a:pt x="93885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3497AE">
                      <a:lumMod val="50000"/>
                      <a:alpha val="70000"/>
                    </a:srgbClr>
                  </a:gs>
                  <a:gs pos="77000">
                    <a:srgbClr val="3497AE">
                      <a:alpha val="50000"/>
                    </a:srgbClr>
                  </a:gs>
                  <a:gs pos="100000">
                    <a:srgbClr val="3497AE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  <p:sp>
            <p:nvSpPr>
              <p:cNvPr id="17" name="任意多边形 7"/>
              <p:cNvSpPr/>
              <p:nvPr/>
            </p:nvSpPr>
            <p:spPr>
              <a:xfrm>
                <a:off x="2903974" y="-2155483"/>
                <a:ext cx="1331406" cy="1171609"/>
              </a:xfrm>
              <a:custGeom>
                <a:avLst/>
                <a:gdLst>
                  <a:gd name="connsiteX0" fmla="*/ 1190729 w 1331406"/>
                  <a:gd name="connsiteY0" fmla="*/ 8 h 1171506"/>
                  <a:gd name="connsiteX1" fmla="*/ 1150536 w 1331406"/>
                  <a:gd name="connsiteY1" fmla="*/ 326579 h 1171506"/>
                  <a:gd name="connsiteX2" fmla="*/ 1029956 w 1331406"/>
                  <a:gd name="connsiteY2" fmla="*/ 587836 h 1171506"/>
                  <a:gd name="connsiteX3" fmla="*/ 828989 w 1331406"/>
                  <a:gd name="connsiteY3" fmla="*/ 834021 h 1171506"/>
                  <a:gd name="connsiteX4" fmla="*/ 602901 w 1331406"/>
                  <a:gd name="connsiteY4" fmla="*/ 1014891 h 1171506"/>
                  <a:gd name="connsiteX5" fmla="*/ 366764 w 1331406"/>
                  <a:gd name="connsiteY5" fmla="*/ 1115375 h 1171506"/>
                  <a:gd name="connsiteX6" fmla="*/ 0 w 1331406"/>
                  <a:gd name="connsiteY6" fmla="*/ 1145520 h 1171506"/>
                  <a:gd name="connsiteX7" fmla="*/ 95459 w 1331406"/>
                  <a:gd name="connsiteY7" fmla="*/ 1165616 h 1171506"/>
                  <a:gd name="connsiteX8" fmla="*/ 351692 w 1331406"/>
                  <a:gd name="connsiteY8" fmla="*/ 1170641 h 1171506"/>
                  <a:gd name="connsiteX9" fmla="*/ 517490 w 1331406"/>
                  <a:gd name="connsiteY9" fmla="*/ 1150544 h 1171506"/>
                  <a:gd name="connsiteX10" fmla="*/ 698360 w 1331406"/>
                  <a:gd name="connsiteY10" fmla="*/ 1100302 h 1171506"/>
                  <a:gd name="connsiteX11" fmla="*/ 919424 w 1331406"/>
                  <a:gd name="connsiteY11" fmla="*/ 974698 h 1171506"/>
                  <a:gd name="connsiteX12" fmla="*/ 1095270 w 1331406"/>
                  <a:gd name="connsiteY12" fmla="*/ 839045 h 1171506"/>
                  <a:gd name="connsiteX13" fmla="*/ 1240971 w 1331406"/>
                  <a:gd name="connsiteY13" fmla="*/ 668223 h 1171506"/>
                  <a:gd name="connsiteX14" fmla="*/ 1331406 w 1331406"/>
                  <a:gd name="connsiteY14" fmla="*/ 512474 h 1171506"/>
                  <a:gd name="connsiteX15" fmla="*/ 1271116 w 1331406"/>
                  <a:gd name="connsiteY15" fmla="*/ 447159 h 1171506"/>
                  <a:gd name="connsiteX16" fmla="*/ 1235947 w 1331406"/>
                  <a:gd name="connsiteY16" fmla="*/ 316531 h 1171506"/>
                  <a:gd name="connsiteX17" fmla="*/ 1190729 w 1331406"/>
                  <a:gd name="connsiteY17" fmla="*/ 8 h 1171506"/>
                  <a:gd name="connsiteX0-1" fmla="*/ 1190729 w 1331406"/>
                  <a:gd name="connsiteY0-2" fmla="*/ 111 h 1171609"/>
                  <a:gd name="connsiteX1-3" fmla="*/ 1150536 w 1331406"/>
                  <a:gd name="connsiteY1-4" fmla="*/ 326682 h 1171609"/>
                  <a:gd name="connsiteX2-5" fmla="*/ 1029956 w 1331406"/>
                  <a:gd name="connsiteY2-6" fmla="*/ 587939 h 1171609"/>
                  <a:gd name="connsiteX3-7" fmla="*/ 828989 w 1331406"/>
                  <a:gd name="connsiteY3-8" fmla="*/ 834124 h 1171609"/>
                  <a:gd name="connsiteX4-9" fmla="*/ 602901 w 1331406"/>
                  <a:gd name="connsiteY4-10" fmla="*/ 1014994 h 1171609"/>
                  <a:gd name="connsiteX5-11" fmla="*/ 366764 w 1331406"/>
                  <a:gd name="connsiteY5-12" fmla="*/ 1115478 h 1171609"/>
                  <a:gd name="connsiteX6-13" fmla="*/ 0 w 1331406"/>
                  <a:gd name="connsiteY6-14" fmla="*/ 1145623 h 1171609"/>
                  <a:gd name="connsiteX7-15" fmla="*/ 95459 w 1331406"/>
                  <a:gd name="connsiteY7-16" fmla="*/ 1165719 h 1171609"/>
                  <a:gd name="connsiteX8-17" fmla="*/ 351692 w 1331406"/>
                  <a:gd name="connsiteY8-18" fmla="*/ 1170744 h 1171609"/>
                  <a:gd name="connsiteX9-19" fmla="*/ 517490 w 1331406"/>
                  <a:gd name="connsiteY9-20" fmla="*/ 1150647 h 1171609"/>
                  <a:gd name="connsiteX10-21" fmla="*/ 698360 w 1331406"/>
                  <a:gd name="connsiteY10-22" fmla="*/ 1100405 h 1171609"/>
                  <a:gd name="connsiteX11-23" fmla="*/ 919424 w 1331406"/>
                  <a:gd name="connsiteY11-24" fmla="*/ 974801 h 1171609"/>
                  <a:gd name="connsiteX12-25" fmla="*/ 1095270 w 1331406"/>
                  <a:gd name="connsiteY12-26" fmla="*/ 839148 h 1171609"/>
                  <a:gd name="connsiteX13-27" fmla="*/ 1240971 w 1331406"/>
                  <a:gd name="connsiteY13-28" fmla="*/ 668326 h 1171609"/>
                  <a:gd name="connsiteX14-29" fmla="*/ 1331406 w 1331406"/>
                  <a:gd name="connsiteY14-30" fmla="*/ 512577 h 1171609"/>
                  <a:gd name="connsiteX15-31" fmla="*/ 1271116 w 1331406"/>
                  <a:gd name="connsiteY15-32" fmla="*/ 447262 h 1171609"/>
                  <a:gd name="connsiteX16-33" fmla="*/ 1220875 w 1331406"/>
                  <a:gd name="connsiteY16-34" fmla="*/ 291513 h 1171609"/>
                  <a:gd name="connsiteX17-35" fmla="*/ 1190729 w 1331406"/>
                  <a:gd name="connsiteY17-36" fmla="*/ 111 h 1171609"/>
                  <a:gd name="connsiteX0-37" fmla="*/ 1190729 w 1331406"/>
                  <a:gd name="connsiteY0-38" fmla="*/ 111 h 1171609"/>
                  <a:gd name="connsiteX1-39" fmla="*/ 1150536 w 1331406"/>
                  <a:gd name="connsiteY1-40" fmla="*/ 326682 h 1171609"/>
                  <a:gd name="connsiteX2-41" fmla="*/ 1029956 w 1331406"/>
                  <a:gd name="connsiteY2-42" fmla="*/ 587939 h 1171609"/>
                  <a:gd name="connsiteX3-43" fmla="*/ 828989 w 1331406"/>
                  <a:gd name="connsiteY3-44" fmla="*/ 834124 h 1171609"/>
                  <a:gd name="connsiteX4-45" fmla="*/ 602901 w 1331406"/>
                  <a:gd name="connsiteY4-46" fmla="*/ 1014994 h 1171609"/>
                  <a:gd name="connsiteX5-47" fmla="*/ 366764 w 1331406"/>
                  <a:gd name="connsiteY5-48" fmla="*/ 1115478 h 1171609"/>
                  <a:gd name="connsiteX6-49" fmla="*/ 0 w 1331406"/>
                  <a:gd name="connsiteY6-50" fmla="*/ 1145623 h 1171609"/>
                  <a:gd name="connsiteX7-51" fmla="*/ 95459 w 1331406"/>
                  <a:gd name="connsiteY7-52" fmla="*/ 1165719 h 1171609"/>
                  <a:gd name="connsiteX8-53" fmla="*/ 351692 w 1331406"/>
                  <a:gd name="connsiteY8-54" fmla="*/ 1170744 h 1171609"/>
                  <a:gd name="connsiteX9-55" fmla="*/ 517490 w 1331406"/>
                  <a:gd name="connsiteY9-56" fmla="*/ 1150647 h 1171609"/>
                  <a:gd name="connsiteX10-57" fmla="*/ 698360 w 1331406"/>
                  <a:gd name="connsiteY10-58" fmla="*/ 1100405 h 1171609"/>
                  <a:gd name="connsiteX11-59" fmla="*/ 919424 w 1331406"/>
                  <a:gd name="connsiteY11-60" fmla="*/ 974801 h 1171609"/>
                  <a:gd name="connsiteX12-61" fmla="*/ 1095270 w 1331406"/>
                  <a:gd name="connsiteY12-62" fmla="*/ 839148 h 1171609"/>
                  <a:gd name="connsiteX13-63" fmla="*/ 1240971 w 1331406"/>
                  <a:gd name="connsiteY13-64" fmla="*/ 668326 h 1171609"/>
                  <a:gd name="connsiteX14-65" fmla="*/ 1331406 w 1331406"/>
                  <a:gd name="connsiteY14-66" fmla="*/ 512577 h 1171609"/>
                  <a:gd name="connsiteX15-67" fmla="*/ 1261068 w 1331406"/>
                  <a:gd name="connsiteY15-68" fmla="*/ 422141 h 1171609"/>
                  <a:gd name="connsiteX16-69" fmla="*/ 1220875 w 1331406"/>
                  <a:gd name="connsiteY16-70" fmla="*/ 291513 h 1171609"/>
                  <a:gd name="connsiteX17-71" fmla="*/ 1190729 w 1331406"/>
                  <a:gd name="connsiteY17-72" fmla="*/ 111 h 1171609"/>
                  <a:gd name="connsiteX0-73" fmla="*/ 1190729 w 1331406"/>
                  <a:gd name="connsiteY0-74" fmla="*/ 111 h 1171609"/>
                  <a:gd name="connsiteX1-75" fmla="*/ 1150536 w 1331406"/>
                  <a:gd name="connsiteY1-76" fmla="*/ 326682 h 1171609"/>
                  <a:gd name="connsiteX2-77" fmla="*/ 1029956 w 1331406"/>
                  <a:gd name="connsiteY2-78" fmla="*/ 587939 h 1171609"/>
                  <a:gd name="connsiteX3-79" fmla="*/ 828989 w 1331406"/>
                  <a:gd name="connsiteY3-80" fmla="*/ 834124 h 1171609"/>
                  <a:gd name="connsiteX4-81" fmla="*/ 602901 w 1331406"/>
                  <a:gd name="connsiteY4-82" fmla="*/ 1014994 h 1171609"/>
                  <a:gd name="connsiteX5-83" fmla="*/ 366764 w 1331406"/>
                  <a:gd name="connsiteY5-84" fmla="*/ 1115478 h 1171609"/>
                  <a:gd name="connsiteX6-85" fmla="*/ 0 w 1331406"/>
                  <a:gd name="connsiteY6-86" fmla="*/ 1145623 h 1171609"/>
                  <a:gd name="connsiteX7-87" fmla="*/ 95459 w 1331406"/>
                  <a:gd name="connsiteY7-88" fmla="*/ 1165719 h 1171609"/>
                  <a:gd name="connsiteX8-89" fmla="*/ 351692 w 1331406"/>
                  <a:gd name="connsiteY8-90" fmla="*/ 1170744 h 1171609"/>
                  <a:gd name="connsiteX9-91" fmla="*/ 517490 w 1331406"/>
                  <a:gd name="connsiteY9-92" fmla="*/ 1150647 h 1171609"/>
                  <a:gd name="connsiteX10-93" fmla="*/ 698360 w 1331406"/>
                  <a:gd name="connsiteY10-94" fmla="*/ 1100405 h 1171609"/>
                  <a:gd name="connsiteX11-95" fmla="*/ 919424 w 1331406"/>
                  <a:gd name="connsiteY11-96" fmla="*/ 974801 h 1171609"/>
                  <a:gd name="connsiteX12-97" fmla="*/ 1095270 w 1331406"/>
                  <a:gd name="connsiteY12-98" fmla="*/ 839148 h 1171609"/>
                  <a:gd name="connsiteX13-99" fmla="*/ 1240971 w 1331406"/>
                  <a:gd name="connsiteY13-100" fmla="*/ 668326 h 1171609"/>
                  <a:gd name="connsiteX14-101" fmla="*/ 1331406 w 1331406"/>
                  <a:gd name="connsiteY14-102" fmla="*/ 512577 h 1171609"/>
                  <a:gd name="connsiteX15-103" fmla="*/ 1261068 w 1331406"/>
                  <a:gd name="connsiteY15-104" fmla="*/ 422141 h 1171609"/>
                  <a:gd name="connsiteX16-105" fmla="*/ 1220875 w 1331406"/>
                  <a:gd name="connsiteY16-106" fmla="*/ 291513 h 1171609"/>
                  <a:gd name="connsiteX17-107" fmla="*/ 1190729 w 1331406"/>
                  <a:gd name="connsiteY17-108" fmla="*/ 111 h 11716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1331406" h="1171609">
                    <a:moveTo>
                      <a:pt x="1190729" y="111"/>
                    </a:moveTo>
                    <a:cubicBezTo>
                      <a:pt x="1179006" y="5972"/>
                      <a:pt x="1192403" y="198566"/>
                      <a:pt x="1150536" y="326682"/>
                    </a:cubicBezTo>
                    <a:cubicBezTo>
                      <a:pt x="1108669" y="454798"/>
                      <a:pt x="1083547" y="503365"/>
                      <a:pt x="1029956" y="587939"/>
                    </a:cubicBezTo>
                    <a:cubicBezTo>
                      <a:pt x="976365" y="672513"/>
                      <a:pt x="900165" y="762948"/>
                      <a:pt x="828989" y="834124"/>
                    </a:cubicBezTo>
                    <a:cubicBezTo>
                      <a:pt x="757813" y="905300"/>
                      <a:pt x="679938" y="968102"/>
                      <a:pt x="602901" y="1014994"/>
                    </a:cubicBezTo>
                    <a:cubicBezTo>
                      <a:pt x="525864" y="1061886"/>
                      <a:pt x="467247" y="1093707"/>
                      <a:pt x="366764" y="1115478"/>
                    </a:cubicBezTo>
                    <a:cubicBezTo>
                      <a:pt x="266281" y="1137249"/>
                      <a:pt x="176683" y="1164045"/>
                      <a:pt x="0" y="1145623"/>
                    </a:cubicBezTo>
                    <a:cubicBezTo>
                      <a:pt x="31820" y="1152322"/>
                      <a:pt x="36844" y="1161532"/>
                      <a:pt x="95459" y="1165719"/>
                    </a:cubicBezTo>
                    <a:cubicBezTo>
                      <a:pt x="154074" y="1169906"/>
                      <a:pt x="281354" y="1173256"/>
                      <a:pt x="351692" y="1170744"/>
                    </a:cubicBezTo>
                    <a:cubicBezTo>
                      <a:pt x="422030" y="1168232"/>
                      <a:pt x="459712" y="1162370"/>
                      <a:pt x="517490" y="1150647"/>
                    </a:cubicBezTo>
                    <a:cubicBezTo>
                      <a:pt x="575268" y="1138924"/>
                      <a:pt x="631371" y="1129713"/>
                      <a:pt x="698360" y="1100405"/>
                    </a:cubicBezTo>
                    <a:cubicBezTo>
                      <a:pt x="765349" y="1071097"/>
                      <a:pt x="853272" y="1018344"/>
                      <a:pt x="919424" y="974801"/>
                    </a:cubicBezTo>
                    <a:cubicBezTo>
                      <a:pt x="985576" y="931258"/>
                      <a:pt x="1041679" y="890227"/>
                      <a:pt x="1095270" y="839148"/>
                    </a:cubicBezTo>
                    <a:cubicBezTo>
                      <a:pt x="1148861" y="788069"/>
                      <a:pt x="1201615" y="722754"/>
                      <a:pt x="1240971" y="668326"/>
                    </a:cubicBezTo>
                    <a:cubicBezTo>
                      <a:pt x="1280327" y="613898"/>
                      <a:pt x="1305866" y="563237"/>
                      <a:pt x="1331406" y="512577"/>
                    </a:cubicBezTo>
                    <a:cubicBezTo>
                      <a:pt x="1311309" y="490805"/>
                      <a:pt x="1276978" y="454798"/>
                      <a:pt x="1261068" y="422141"/>
                    </a:cubicBezTo>
                    <a:cubicBezTo>
                      <a:pt x="1245158" y="389484"/>
                      <a:pt x="1232598" y="361851"/>
                      <a:pt x="1220875" y="291513"/>
                    </a:cubicBezTo>
                    <a:cubicBezTo>
                      <a:pt x="1209152" y="221175"/>
                      <a:pt x="1202452" y="-5750"/>
                      <a:pt x="1190729" y="1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77000">
                    <a:srgbClr val="FFC000">
                      <a:alpha val="50000"/>
                    </a:srgbClr>
                  </a:gs>
                  <a:gs pos="100000">
                    <a:srgbClr val="FFC000">
                      <a:lumMod val="60000"/>
                      <a:lumOff val="40000"/>
                    </a:srgbClr>
                  </a:gs>
                </a:gsLst>
                <a:lin ang="5400000" scaled="1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anchor="ctr"/>
              <a:p>
                <a:pPr algn="ctr">
                  <a:defRPr/>
                </a:pPr>
                <a:endParaRPr lang="zh-CN" altLang="en-US" kern="0"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  <a:ea typeface="+mn-ea"/>
                </a:endParaRPr>
              </a:p>
            </p:txBody>
          </p:sp>
        </p:grpSp>
      </p:grpSp>
      <p:sp>
        <p:nvSpPr>
          <p:cNvPr id="33" name="TextBox 31"/>
          <p:cNvSpPr txBox="1">
            <a:spLocks noChangeArrowheads="1"/>
          </p:cNvSpPr>
          <p:nvPr/>
        </p:nvSpPr>
        <p:spPr bwMode="auto">
          <a:xfrm>
            <a:off x="2405849" y="2767905"/>
            <a:ext cx="130968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经济环境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19"/>
          <p:cNvSpPr/>
          <p:nvPr/>
        </p:nvSpPr>
        <p:spPr>
          <a:xfrm flipV="1">
            <a:off x="3708400" y="2933700"/>
            <a:ext cx="1232535" cy="312420"/>
          </a:xfrm>
          <a:custGeom>
            <a:avLst/>
            <a:gdLst>
              <a:gd name="connsiteX0" fmla="*/ 1161535 w 1161535"/>
              <a:gd name="connsiteY0" fmla="*/ 0 h 383059"/>
              <a:gd name="connsiteX1" fmla="*/ 444843 w 1161535"/>
              <a:gd name="connsiteY1" fmla="*/ 383059 h 383059"/>
              <a:gd name="connsiteX2" fmla="*/ 0 w 1161535"/>
              <a:gd name="connsiteY2" fmla="*/ 383059 h 38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535" h="383059">
                <a:moveTo>
                  <a:pt x="1161535" y="0"/>
                </a:moveTo>
                <a:lnTo>
                  <a:pt x="444843" y="383059"/>
                </a:lnTo>
                <a:lnTo>
                  <a:pt x="0" y="383059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  <a:tailEnd type="oval"/>
          </a:ln>
          <a:effectLst/>
        </p:spPr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7273759" y="2605980"/>
            <a:ext cx="2493963" cy="592137"/>
            <a:chOff x="4282026" y="1635227"/>
            <a:chExt cx="2493379" cy="591929"/>
          </a:xfrm>
        </p:grpSpPr>
        <p:sp>
          <p:nvSpPr>
            <p:cNvPr id="35" name="任意多边形 20"/>
            <p:cNvSpPr/>
            <p:nvPr/>
          </p:nvSpPr>
          <p:spPr>
            <a:xfrm flipH="1" flipV="1">
              <a:off x="4282026" y="1914529"/>
              <a:ext cx="1160191" cy="312627"/>
            </a:xfrm>
            <a:custGeom>
              <a:avLst/>
              <a:gdLst>
                <a:gd name="connsiteX0" fmla="*/ 1161535 w 1161535"/>
                <a:gd name="connsiteY0" fmla="*/ 0 h 383059"/>
                <a:gd name="connsiteX1" fmla="*/ 444843 w 1161535"/>
                <a:gd name="connsiteY1" fmla="*/ 383059 h 383059"/>
                <a:gd name="connsiteX2" fmla="*/ 0 w 1161535"/>
                <a:gd name="connsiteY2" fmla="*/ 383059 h 3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1535" h="383059">
                  <a:moveTo>
                    <a:pt x="1161535" y="0"/>
                  </a:moveTo>
                  <a:lnTo>
                    <a:pt x="444843" y="383059"/>
                  </a:lnTo>
                  <a:lnTo>
                    <a:pt x="0" y="383059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oval"/>
              <a:tailEnd type="oval"/>
            </a:ln>
            <a:effectLst/>
          </p:spPr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TextBox 38"/>
            <p:cNvSpPr txBox="1">
              <a:spLocks noChangeArrowheads="1"/>
            </p:cNvSpPr>
            <p:nvPr/>
          </p:nvSpPr>
          <p:spPr bwMode="auto">
            <a:xfrm>
              <a:off x="5564426" y="1635227"/>
              <a:ext cx="1210979" cy="3999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法律环境</a:t>
              </a:r>
              <a:endParaRPr lang="en-US" altLang="zh-CN" sz="20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318854" y="4359850"/>
            <a:ext cx="2622550" cy="538162"/>
            <a:chOff x="-121876" y="3058704"/>
            <a:chExt cx="2620662" cy="537423"/>
          </a:xfrm>
        </p:grpSpPr>
        <p:sp>
          <p:nvSpPr>
            <p:cNvPr id="26" name="任意多边形 15"/>
            <p:cNvSpPr/>
            <p:nvPr/>
          </p:nvSpPr>
          <p:spPr>
            <a:xfrm>
              <a:off x="1619672" y="3058704"/>
              <a:ext cx="879114" cy="287383"/>
            </a:xfrm>
            <a:custGeom>
              <a:avLst/>
              <a:gdLst>
                <a:gd name="connsiteX0" fmla="*/ 1161535 w 1161535"/>
                <a:gd name="connsiteY0" fmla="*/ 0 h 383059"/>
                <a:gd name="connsiteX1" fmla="*/ 444843 w 1161535"/>
                <a:gd name="connsiteY1" fmla="*/ 383059 h 383059"/>
                <a:gd name="connsiteX2" fmla="*/ 0 w 1161535"/>
                <a:gd name="connsiteY2" fmla="*/ 383059 h 3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1535" h="383059">
                  <a:moveTo>
                    <a:pt x="1161535" y="0"/>
                  </a:moveTo>
                  <a:lnTo>
                    <a:pt x="444843" y="383059"/>
                  </a:lnTo>
                  <a:lnTo>
                    <a:pt x="0" y="383059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oval"/>
              <a:tailEnd type="oval"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TextBox 16"/>
            <p:cNvSpPr txBox="1"/>
            <p:nvPr/>
          </p:nvSpPr>
          <p:spPr>
            <a:xfrm>
              <a:off x="-121876" y="3196569"/>
              <a:ext cx="1722851" cy="3995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社会文化环境</a:t>
              </a:r>
              <a:endParaRPr lang="en-US" altLang="zh-CN" sz="2000" kern="0" dirty="0"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7064209" y="4436367"/>
            <a:ext cx="2947988" cy="487363"/>
            <a:chOff x="4602902" y="3077245"/>
            <a:chExt cx="2949660" cy="488641"/>
          </a:xfrm>
        </p:grpSpPr>
        <p:sp>
          <p:nvSpPr>
            <p:cNvPr id="29" name="任意多边形 17"/>
            <p:cNvSpPr/>
            <p:nvPr/>
          </p:nvSpPr>
          <p:spPr>
            <a:xfrm flipH="1">
              <a:off x="4602902" y="3077245"/>
              <a:ext cx="1161536" cy="287383"/>
            </a:xfrm>
            <a:custGeom>
              <a:avLst/>
              <a:gdLst>
                <a:gd name="connsiteX0" fmla="*/ 1161535 w 1161535"/>
                <a:gd name="connsiteY0" fmla="*/ 0 h 383059"/>
                <a:gd name="connsiteX1" fmla="*/ 444843 w 1161535"/>
                <a:gd name="connsiteY1" fmla="*/ 383059 h 383059"/>
                <a:gd name="connsiteX2" fmla="*/ 0 w 1161535"/>
                <a:gd name="connsiteY2" fmla="*/ 383059 h 3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1535" h="383059">
                  <a:moveTo>
                    <a:pt x="1161535" y="0"/>
                  </a:moveTo>
                  <a:lnTo>
                    <a:pt x="444843" y="383059"/>
                  </a:lnTo>
                  <a:lnTo>
                    <a:pt x="0" y="383059"/>
                  </a:lnTo>
                </a:path>
              </a:pathLst>
            </a:cu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 type="oval"/>
              <a:tailEnd type="oval"/>
            </a:ln>
            <a:effectLst>
              <a:reflection blurRad="6350" stA="52000" endA="300" endPos="35000" dir="5400000" sy="-100000" algn="bl" rotWithShape="0"/>
            </a:effectLst>
          </p:spPr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TextBox 18"/>
            <p:cNvSpPr txBox="1"/>
            <p:nvPr/>
          </p:nvSpPr>
          <p:spPr>
            <a:xfrm>
              <a:off x="5828429" y="3165236"/>
              <a:ext cx="1724133" cy="400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effectLst>
                    <a:reflection blurRad="6350" stA="55000" endA="300" endPos="45500" dir="5400000" sy="-100000" algn="bl" rotWithShape="0"/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金融市场环境</a:t>
              </a:r>
              <a:endParaRPr lang="en-US" altLang="zh-CN" sz="2000" kern="0" dirty="0"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482789" y="3198098"/>
            <a:ext cx="91488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外部环境</a:t>
            </a:r>
            <a:endParaRPr lang="zh-CN" altLang="en-US" sz="28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2" grpId="0" animBg="1"/>
      <p:bldP spid="32" grpId="1" animBg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59530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ea"/>
              </a:rPr>
              <a:t>财务管理的内部环境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3132458" y="3900808"/>
            <a:ext cx="3870325" cy="1839913"/>
            <a:chOff x="2825650" y="2704508"/>
            <a:chExt cx="3870393" cy="1840055"/>
          </a:xfrm>
        </p:grpSpPr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2825650" y="3534835"/>
              <a:ext cx="3870393" cy="100972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3" name="组合 31"/>
            <p:cNvGrpSpPr/>
            <p:nvPr/>
          </p:nvGrpSpPr>
          <p:grpSpPr bwMode="auto">
            <a:xfrm>
              <a:off x="3544420" y="2704508"/>
              <a:ext cx="2445310" cy="1528623"/>
              <a:chOff x="3544420" y="2704508"/>
              <a:chExt cx="2445310" cy="1528623"/>
            </a:xfrm>
          </p:grpSpPr>
          <p:grpSp>
            <p:nvGrpSpPr>
              <p:cNvPr id="64" name="Group 10"/>
              <p:cNvGrpSpPr/>
              <p:nvPr/>
            </p:nvGrpSpPr>
            <p:grpSpPr bwMode="auto">
              <a:xfrm>
                <a:off x="3544420" y="2704508"/>
                <a:ext cx="2445310" cy="1528623"/>
                <a:chOff x="1610" y="2838"/>
                <a:chExt cx="1089" cy="681"/>
              </a:xfrm>
            </p:grpSpPr>
            <p:sp>
              <p:nvSpPr>
                <p:cNvPr id="66" name="Freeform 11"/>
                <p:cNvSpPr/>
                <p:nvPr/>
              </p:nvSpPr>
              <p:spPr bwMode="auto">
                <a:xfrm>
                  <a:off x="1610" y="2838"/>
                  <a:ext cx="1089" cy="681"/>
                </a:xfrm>
                <a:custGeom>
                  <a:avLst/>
                  <a:gdLst>
                    <a:gd name="T0" fmla="*/ 1089 w 1862"/>
                    <a:gd name="T1" fmla="*/ 544 h 1164"/>
                    <a:gd name="T2" fmla="*/ 1085 w 1862"/>
                    <a:gd name="T3" fmla="*/ 558 h 1164"/>
                    <a:gd name="T4" fmla="*/ 1077 w 1862"/>
                    <a:gd name="T5" fmla="*/ 572 h 1164"/>
                    <a:gd name="T6" fmla="*/ 1064 w 1862"/>
                    <a:gd name="T7" fmla="*/ 585 h 1164"/>
                    <a:gd name="T8" fmla="*/ 1046 w 1862"/>
                    <a:gd name="T9" fmla="*/ 597 h 1164"/>
                    <a:gd name="T10" fmla="*/ 995 w 1862"/>
                    <a:gd name="T11" fmla="*/ 620 h 1164"/>
                    <a:gd name="T12" fmla="*/ 929 w 1862"/>
                    <a:gd name="T13" fmla="*/ 640 h 1164"/>
                    <a:gd name="T14" fmla="*/ 849 w 1862"/>
                    <a:gd name="T15" fmla="*/ 658 h 1164"/>
                    <a:gd name="T16" fmla="*/ 757 w 1862"/>
                    <a:gd name="T17" fmla="*/ 669 h 1164"/>
                    <a:gd name="T18" fmla="*/ 654 w 1862"/>
                    <a:gd name="T19" fmla="*/ 677 h 1164"/>
                    <a:gd name="T20" fmla="*/ 544 w 1862"/>
                    <a:gd name="T21" fmla="*/ 681 h 1164"/>
                    <a:gd name="T22" fmla="*/ 489 w 1862"/>
                    <a:gd name="T23" fmla="*/ 680 h 1164"/>
                    <a:gd name="T24" fmla="*/ 382 w 1862"/>
                    <a:gd name="T25" fmla="*/ 674 h 1164"/>
                    <a:gd name="T26" fmla="*/ 285 w 1862"/>
                    <a:gd name="T27" fmla="*/ 663 h 1164"/>
                    <a:gd name="T28" fmla="*/ 198 w 1862"/>
                    <a:gd name="T29" fmla="*/ 649 h 1164"/>
                    <a:gd name="T30" fmla="*/ 124 w 1862"/>
                    <a:gd name="T31" fmla="*/ 631 h 1164"/>
                    <a:gd name="T32" fmla="*/ 66 w 1862"/>
                    <a:gd name="T33" fmla="*/ 610 h 1164"/>
                    <a:gd name="T34" fmla="*/ 33 w 1862"/>
                    <a:gd name="T35" fmla="*/ 591 h 1164"/>
                    <a:gd name="T36" fmla="*/ 18 w 1862"/>
                    <a:gd name="T37" fmla="*/ 578 h 1164"/>
                    <a:gd name="T38" fmla="*/ 6 w 1862"/>
                    <a:gd name="T39" fmla="*/ 565 h 1164"/>
                    <a:gd name="T40" fmla="*/ 1 w 1862"/>
                    <a:gd name="T41" fmla="*/ 551 h 1164"/>
                    <a:gd name="T42" fmla="*/ 0 w 1862"/>
                    <a:gd name="T43" fmla="*/ 544 h 1164"/>
                    <a:gd name="T44" fmla="*/ 2 w 1862"/>
                    <a:gd name="T45" fmla="*/ 489 h 1164"/>
                    <a:gd name="T46" fmla="*/ 11 w 1862"/>
                    <a:gd name="T47" fmla="*/ 434 h 1164"/>
                    <a:gd name="T48" fmla="*/ 25 w 1862"/>
                    <a:gd name="T49" fmla="*/ 383 h 1164"/>
                    <a:gd name="T50" fmla="*/ 43 w 1862"/>
                    <a:gd name="T51" fmla="*/ 332 h 1164"/>
                    <a:gd name="T52" fmla="*/ 66 w 1862"/>
                    <a:gd name="T53" fmla="*/ 284 h 1164"/>
                    <a:gd name="T54" fmla="*/ 92 w 1862"/>
                    <a:gd name="T55" fmla="*/ 240 h 1164"/>
                    <a:gd name="T56" fmla="*/ 124 w 1862"/>
                    <a:gd name="T57" fmla="*/ 198 h 1164"/>
                    <a:gd name="T58" fmla="*/ 159 w 1862"/>
                    <a:gd name="T59" fmla="*/ 159 h 1164"/>
                    <a:gd name="T60" fmla="*/ 198 w 1862"/>
                    <a:gd name="T61" fmla="*/ 124 h 1164"/>
                    <a:gd name="T62" fmla="*/ 240 w 1862"/>
                    <a:gd name="T63" fmla="*/ 92 h 1164"/>
                    <a:gd name="T64" fmla="*/ 285 w 1862"/>
                    <a:gd name="T65" fmla="*/ 66 h 1164"/>
                    <a:gd name="T66" fmla="*/ 332 w 1862"/>
                    <a:gd name="T67" fmla="*/ 42 h 1164"/>
                    <a:gd name="T68" fmla="*/ 382 w 1862"/>
                    <a:gd name="T69" fmla="*/ 25 h 1164"/>
                    <a:gd name="T70" fmla="*/ 435 w 1862"/>
                    <a:gd name="T71" fmla="*/ 11 h 1164"/>
                    <a:gd name="T72" fmla="*/ 489 w 1862"/>
                    <a:gd name="T73" fmla="*/ 2 h 1164"/>
                    <a:gd name="T74" fmla="*/ 544 w 1862"/>
                    <a:gd name="T75" fmla="*/ 0 h 1164"/>
                    <a:gd name="T76" fmla="*/ 572 w 1862"/>
                    <a:gd name="T77" fmla="*/ 0 h 1164"/>
                    <a:gd name="T78" fmla="*/ 627 w 1862"/>
                    <a:gd name="T79" fmla="*/ 6 h 1164"/>
                    <a:gd name="T80" fmla="*/ 681 w 1862"/>
                    <a:gd name="T81" fmla="*/ 16 h 1164"/>
                    <a:gd name="T82" fmla="*/ 731 w 1862"/>
                    <a:gd name="T83" fmla="*/ 33 h 1164"/>
                    <a:gd name="T84" fmla="*/ 780 w 1862"/>
                    <a:gd name="T85" fmla="*/ 54 h 1164"/>
                    <a:gd name="T86" fmla="*/ 827 w 1862"/>
                    <a:gd name="T87" fmla="*/ 78 h 1164"/>
                    <a:gd name="T88" fmla="*/ 870 w 1862"/>
                    <a:gd name="T89" fmla="*/ 108 h 1164"/>
                    <a:gd name="T90" fmla="*/ 910 w 1862"/>
                    <a:gd name="T91" fmla="*/ 142 h 1164"/>
                    <a:gd name="T92" fmla="*/ 947 w 1862"/>
                    <a:gd name="T93" fmla="*/ 178 h 1164"/>
                    <a:gd name="T94" fmla="*/ 980 w 1862"/>
                    <a:gd name="T95" fmla="*/ 219 h 1164"/>
                    <a:gd name="T96" fmla="*/ 1009 w 1862"/>
                    <a:gd name="T97" fmla="*/ 262 h 1164"/>
                    <a:gd name="T98" fmla="*/ 1035 w 1862"/>
                    <a:gd name="T99" fmla="*/ 308 h 1164"/>
                    <a:gd name="T100" fmla="*/ 1056 w 1862"/>
                    <a:gd name="T101" fmla="*/ 357 h 1164"/>
                    <a:gd name="T102" fmla="*/ 1071 w 1862"/>
                    <a:gd name="T103" fmla="*/ 408 h 1164"/>
                    <a:gd name="T104" fmla="*/ 1082 w 1862"/>
                    <a:gd name="T105" fmla="*/ 461 h 1164"/>
                    <a:gd name="T106" fmla="*/ 1088 w 1862"/>
                    <a:gd name="T107" fmla="*/ 516 h 1164"/>
                    <a:gd name="T108" fmla="*/ 1089 w 1862"/>
                    <a:gd name="T109" fmla="*/ 544 h 11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862"/>
                    <a:gd name="T166" fmla="*/ 0 h 1164"/>
                    <a:gd name="T167" fmla="*/ 1862 w 1862"/>
                    <a:gd name="T168" fmla="*/ 1164 h 11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862" h="1164">
                      <a:moveTo>
                        <a:pt x="1862" y="930"/>
                      </a:moveTo>
                      <a:lnTo>
                        <a:pt x="1862" y="930"/>
                      </a:lnTo>
                      <a:lnTo>
                        <a:pt x="1860" y="942"/>
                      </a:lnTo>
                      <a:lnTo>
                        <a:pt x="1856" y="954"/>
                      </a:lnTo>
                      <a:lnTo>
                        <a:pt x="1850" y="966"/>
                      </a:lnTo>
                      <a:lnTo>
                        <a:pt x="1842" y="978"/>
                      </a:lnTo>
                      <a:lnTo>
                        <a:pt x="1832" y="988"/>
                      </a:lnTo>
                      <a:lnTo>
                        <a:pt x="1820" y="1000"/>
                      </a:lnTo>
                      <a:lnTo>
                        <a:pt x="1806" y="1010"/>
                      </a:lnTo>
                      <a:lnTo>
                        <a:pt x="1788" y="1020"/>
                      </a:lnTo>
                      <a:lnTo>
                        <a:pt x="1750" y="1042"/>
                      </a:lnTo>
                      <a:lnTo>
                        <a:pt x="1702" y="1060"/>
                      </a:lnTo>
                      <a:lnTo>
                        <a:pt x="1650" y="1078"/>
                      </a:lnTo>
                      <a:lnTo>
                        <a:pt x="1588" y="1094"/>
                      </a:lnTo>
                      <a:lnTo>
                        <a:pt x="1522" y="1110"/>
                      </a:lnTo>
                      <a:lnTo>
                        <a:pt x="1452" y="1124"/>
                      </a:lnTo>
                      <a:lnTo>
                        <a:pt x="1374" y="1134"/>
                      </a:lnTo>
                      <a:lnTo>
                        <a:pt x="1294" y="1144"/>
                      </a:lnTo>
                      <a:lnTo>
                        <a:pt x="1208" y="1152"/>
                      </a:lnTo>
                      <a:lnTo>
                        <a:pt x="1118" y="1158"/>
                      </a:lnTo>
                      <a:lnTo>
                        <a:pt x="1026" y="1162"/>
                      </a:lnTo>
                      <a:lnTo>
                        <a:pt x="930" y="1164"/>
                      </a:lnTo>
                      <a:lnTo>
                        <a:pt x="836" y="1162"/>
                      </a:lnTo>
                      <a:lnTo>
                        <a:pt x="744" y="1158"/>
                      </a:lnTo>
                      <a:lnTo>
                        <a:pt x="654" y="1152"/>
                      </a:lnTo>
                      <a:lnTo>
                        <a:pt x="568" y="1144"/>
                      </a:lnTo>
                      <a:lnTo>
                        <a:pt x="488" y="1134"/>
                      </a:lnTo>
                      <a:lnTo>
                        <a:pt x="410" y="1124"/>
                      </a:lnTo>
                      <a:lnTo>
                        <a:pt x="338" y="1110"/>
                      </a:lnTo>
                      <a:lnTo>
                        <a:pt x="272" y="1094"/>
                      </a:lnTo>
                      <a:lnTo>
                        <a:pt x="212" y="1078"/>
                      </a:lnTo>
                      <a:lnTo>
                        <a:pt x="158" y="1060"/>
                      </a:lnTo>
                      <a:lnTo>
                        <a:pt x="112" y="1042"/>
                      </a:lnTo>
                      <a:lnTo>
                        <a:pt x="74" y="1020"/>
                      </a:lnTo>
                      <a:lnTo>
                        <a:pt x="56" y="1010"/>
                      </a:lnTo>
                      <a:lnTo>
                        <a:pt x="42" y="1000"/>
                      </a:lnTo>
                      <a:lnTo>
                        <a:pt x="30" y="988"/>
                      </a:lnTo>
                      <a:lnTo>
                        <a:pt x="18" y="978"/>
                      </a:lnTo>
                      <a:lnTo>
                        <a:pt x="10" y="966"/>
                      </a:lnTo>
                      <a:lnTo>
                        <a:pt x="4" y="954"/>
                      </a:lnTo>
                      <a:lnTo>
                        <a:pt x="2" y="942"/>
                      </a:lnTo>
                      <a:lnTo>
                        <a:pt x="0" y="930"/>
                      </a:lnTo>
                      <a:lnTo>
                        <a:pt x="2" y="882"/>
                      </a:lnTo>
                      <a:lnTo>
                        <a:pt x="4" y="836"/>
                      </a:lnTo>
                      <a:lnTo>
                        <a:pt x="10" y="788"/>
                      </a:lnTo>
                      <a:lnTo>
                        <a:pt x="18" y="742"/>
                      </a:lnTo>
                      <a:lnTo>
                        <a:pt x="30" y="698"/>
                      </a:lnTo>
                      <a:lnTo>
                        <a:pt x="42" y="654"/>
                      </a:lnTo>
                      <a:lnTo>
                        <a:pt x="56" y="610"/>
                      </a:lnTo>
                      <a:lnTo>
                        <a:pt x="74" y="568"/>
                      </a:lnTo>
                      <a:lnTo>
                        <a:pt x="92" y="526"/>
                      </a:lnTo>
                      <a:lnTo>
                        <a:pt x="112" y="486"/>
                      </a:lnTo>
                      <a:lnTo>
                        <a:pt x="134" y="448"/>
                      </a:lnTo>
                      <a:lnTo>
                        <a:pt x="158" y="410"/>
                      </a:lnTo>
                      <a:lnTo>
                        <a:pt x="184" y="374"/>
                      </a:lnTo>
                      <a:lnTo>
                        <a:pt x="212" y="338"/>
                      </a:lnTo>
                      <a:lnTo>
                        <a:pt x="242" y="304"/>
                      </a:lnTo>
                      <a:lnTo>
                        <a:pt x="272" y="272"/>
                      </a:lnTo>
                      <a:lnTo>
                        <a:pt x="304" y="242"/>
                      </a:lnTo>
                      <a:lnTo>
                        <a:pt x="338" y="212"/>
                      </a:lnTo>
                      <a:lnTo>
                        <a:pt x="374" y="184"/>
                      </a:lnTo>
                      <a:lnTo>
                        <a:pt x="410" y="158"/>
                      </a:lnTo>
                      <a:lnTo>
                        <a:pt x="448" y="134"/>
                      </a:lnTo>
                      <a:lnTo>
                        <a:pt x="488" y="112"/>
                      </a:lnTo>
                      <a:lnTo>
                        <a:pt x="528" y="92"/>
                      </a:lnTo>
                      <a:lnTo>
                        <a:pt x="568" y="72"/>
                      </a:lnTo>
                      <a:lnTo>
                        <a:pt x="610" y="56"/>
                      </a:lnTo>
                      <a:lnTo>
                        <a:pt x="654" y="42"/>
                      </a:lnTo>
                      <a:lnTo>
                        <a:pt x="698" y="28"/>
                      </a:lnTo>
                      <a:lnTo>
                        <a:pt x="744" y="18"/>
                      </a:lnTo>
                      <a:lnTo>
                        <a:pt x="790" y="10"/>
                      </a:lnTo>
                      <a:lnTo>
                        <a:pt x="836" y="4"/>
                      </a:lnTo>
                      <a:lnTo>
                        <a:pt x="882" y="0"/>
                      </a:lnTo>
                      <a:lnTo>
                        <a:pt x="930" y="0"/>
                      </a:lnTo>
                      <a:lnTo>
                        <a:pt x="978" y="0"/>
                      </a:lnTo>
                      <a:lnTo>
                        <a:pt x="1026" y="4"/>
                      </a:lnTo>
                      <a:lnTo>
                        <a:pt x="1072" y="10"/>
                      </a:lnTo>
                      <a:lnTo>
                        <a:pt x="1118" y="18"/>
                      </a:lnTo>
                      <a:lnTo>
                        <a:pt x="1164" y="28"/>
                      </a:lnTo>
                      <a:lnTo>
                        <a:pt x="1208" y="42"/>
                      </a:lnTo>
                      <a:lnTo>
                        <a:pt x="1250" y="56"/>
                      </a:lnTo>
                      <a:lnTo>
                        <a:pt x="1294" y="72"/>
                      </a:lnTo>
                      <a:lnTo>
                        <a:pt x="1334" y="92"/>
                      </a:lnTo>
                      <a:lnTo>
                        <a:pt x="1374" y="112"/>
                      </a:lnTo>
                      <a:lnTo>
                        <a:pt x="1414" y="134"/>
                      </a:lnTo>
                      <a:lnTo>
                        <a:pt x="1452" y="158"/>
                      </a:lnTo>
                      <a:lnTo>
                        <a:pt x="1488" y="184"/>
                      </a:lnTo>
                      <a:lnTo>
                        <a:pt x="1522" y="212"/>
                      </a:lnTo>
                      <a:lnTo>
                        <a:pt x="1556" y="242"/>
                      </a:lnTo>
                      <a:lnTo>
                        <a:pt x="1588" y="272"/>
                      </a:lnTo>
                      <a:lnTo>
                        <a:pt x="1620" y="304"/>
                      </a:lnTo>
                      <a:lnTo>
                        <a:pt x="1650" y="338"/>
                      </a:lnTo>
                      <a:lnTo>
                        <a:pt x="1676" y="374"/>
                      </a:lnTo>
                      <a:lnTo>
                        <a:pt x="1702" y="410"/>
                      </a:lnTo>
                      <a:lnTo>
                        <a:pt x="1726" y="448"/>
                      </a:lnTo>
                      <a:lnTo>
                        <a:pt x="1750" y="486"/>
                      </a:lnTo>
                      <a:lnTo>
                        <a:pt x="1770" y="526"/>
                      </a:lnTo>
                      <a:lnTo>
                        <a:pt x="1788" y="568"/>
                      </a:lnTo>
                      <a:lnTo>
                        <a:pt x="1806" y="610"/>
                      </a:lnTo>
                      <a:lnTo>
                        <a:pt x="1820" y="654"/>
                      </a:lnTo>
                      <a:lnTo>
                        <a:pt x="1832" y="698"/>
                      </a:lnTo>
                      <a:lnTo>
                        <a:pt x="1842" y="742"/>
                      </a:lnTo>
                      <a:lnTo>
                        <a:pt x="1850" y="788"/>
                      </a:lnTo>
                      <a:lnTo>
                        <a:pt x="1856" y="836"/>
                      </a:lnTo>
                      <a:lnTo>
                        <a:pt x="1860" y="882"/>
                      </a:lnTo>
                      <a:lnTo>
                        <a:pt x="1862" y="93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wrap="none"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Verdana" panose="020B060403050404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Oval 12"/>
                <p:cNvSpPr>
                  <a:spLocks noChangeArrowheads="1"/>
                </p:cNvSpPr>
                <p:nvPr/>
              </p:nvSpPr>
              <p:spPr bwMode="auto">
                <a:xfrm>
                  <a:off x="1835" y="2976"/>
                  <a:ext cx="183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 wrap="none" anchor="ctr"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Freeform 33"/>
              <p:cNvSpPr/>
              <p:nvPr/>
            </p:nvSpPr>
            <p:spPr bwMode="auto">
              <a:xfrm>
                <a:off x="3616239" y="2761662"/>
                <a:ext cx="2289215" cy="827152"/>
              </a:xfrm>
              <a:custGeom>
                <a:avLst/>
                <a:gdLst>
                  <a:gd name="T0" fmla="*/ 0 w 4756"/>
                  <a:gd name="T1" fmla="*/ 1054100 h 1576"/>
                  <a:gd name="T2" fmla="*/ 30675 w 4756"/>
                  <a:gd name="T3" fmla="*/ 977852 h 1576"/>
                  <a:gd name="T4" fmla="*/ 66258 w 4756"/>
                  <a:gd name="T5" fmla="*/ 902941 h 1576"/>
                  <a:gd name="T6" fmla="*/ 104296 w 4756"/>
                  <a:gd name="T7" fmla="*/ 830706 h 1576"/>
                  <a:gd name="T8" fmla="*/ 146014 w 4756"/>
                  <a:gd name="T9" fmla="*/ 761146 h 1576"/>
                  <a:gd name="T10" fmla="*/ 190186 w 4756"/>
                  <a:gd name="T11" fmla="*/ 692924 h 1576"/>
                  <a:gd name="T12" fmla="*/ 236813 w 4756"/>
                  <a:gd name="T13" fmla="*/ 628714 h 1576"/>
                  <a:gd name="T14" fmla="*/ 287120 w 4756"/>
                  <a:gd name="T15" fmla="*/ 565843 h 1576"/>
                  <a:gd name="T16" fmla="*/ 338654 w 4756"/>
                  <a:gd name="T17" fmla="*/ 505647 h 1576"/>
                  <a:gd name="T18" fmla="*/ 365648 w 4756"/>
                  <a:gd name="T19" fmla="*/ 476218 h 1576"/>
                  <a:gd name="T20" fmla="*/ 422091 w 4756"/>
                  <a:gd name="T21" fmla="*/ 421372 h 1576"/>
                  <a:gd name="T22" fmla="*/ 480987 w 4756"/>
                  <a:gd name="T23" fmla="*/ 367865 h 1576"/>
                  <a:gd name="T24" fmla="*/ 542338 w 4756"/>
                  <a:gd name="T25" fmla="*/ 318370 h 1576"/>
                  <a:gd name="T26" fmla="*/ 604915 w 4756"/>
                  <a:gd name="T27" fmla="*/ 271551 h 1576"/>
                  <a:gd name="T28" fmla="*/ 669946 w 4756"/>
                  <a:gd name="T29" fmla="*/ 228745 h 1576"/>
                  <a:gd name="T30" fmla="*/ 737432 w 4756"/>
                  <a:gd name="T31" fmla="*/ 188614 h 1576"/>
                  <a:gd name="T32" fmla="*/ 807371 w 4756"/>
                  <a:gd name="T33" fmla="*/ 152497 h 1576"/>
                  <a:gd name="T34" fmla="*/ 842954 w 4756"/>
                  <a:gd name="T35" fmla="*/ 135107 h 1576"/>
                  <a:gd name="T36" fmla="*/ 914121 w 4756"/>
                  <a:gd name="T37" fmla="*/ 104340 h 1576"/>
                  <a:gd name="T38" fmla="*/ 987741 w 4756"/>
                  <a:gd name="T39" fmla="*/ 77586 h 1576"/>
                  <a:gd name="T40" fmla="*/ 1062589 w 4756"/>
                  <a:gd name="T41" fmla="*/ 53508 h 1576"/>
                  <a:gd name="T42" fmla="*/ 1139890 w 4756"/>
                  <a:gd name="T43" fmla="*/ 34780 h 1576"/>
                  <a:gd name="T44" fmla="*/ 1217192 w 4756"/>
                  <a:gd name="T45" fmla="*/ 20065 h 1576"/>
                  <a:gd name="T46" fmla="*/ 1296947 w 4756"/>
                  <a:gd name="T47" fmla="*/ 8026 h 1576"/>
                  <a:gd name="T48" fmla="*/ 1377930 w 4756"/>
                  <a:gd name="T49" fmla="*/ 1338 h 1576"/>
                  <a:gd name="T50" fmla="*/ 1458913 w 4756"/>
                  <a:gd name="T51" fmla="*/ 0 h 1576"/>
                  <a:gd name="T52" fmla="*/ 1499404 w 4756"/>
                  <a:gd name="T53" fmla="*/ 0 h 1576"/>
                  <a:gd name="T54" fmla="*/ 1580386 w 4756"/>
                  <a:gd name="T55" fmla="*/ 5351 h 1576"/>
                  <a:gd name="T56" fmla="*/ 1660142 w 4756"/>
                  <a:gd name="T57" fmla="*/ 13377 h 1576"/>
                  <a:gd name="T58" fmla="*/ 1738670 w 4756"/>
                  <a:gd name="T59" fmla="*/ 26754 h 1576"/>
                  <a:gd name="T60" fmla="*/ 1817199 w 4756"/>
                  <a:gd name="T61" fmla="*/ 44144 h 1576"/>
                  <a:gd name="T62" fmla="*/ 1892046 w 4756"/>
                  <a:gd name="T63" fmla="*/ 65547 h 1576"/>
                  <a:gd name="T64" fmla="*/ 1966894 w 4756"/>
                  <a:gd name="T65" fmla="*/ 90963 h 1576"/>
                  <a:gd name="T66" fmla="*/ 2039287 w 4756"/>
                  <a:gd name="T67" fmla="*/ 119054 h 1576"/>
                  <a:gd name="T68" fmla="*/ 2074871 w 4756"/>
                  <a:gd name="T69" fmla="*/ 135107 h 1576"/>
                  <a:gd name="T70" fmla="*/ 2146037 w 4756"/>
                  <a:gd name="T71" fmla="*/ 169887 h 1576"/>
                  <a:gd name="T72" fmla="*/ 2213522 w 4756"/>
                  <a:gd name="T73" fmla="*/ 208680 h 1576"/>
                  <a:gd name="T74" fmla="*/ 2279781 w 4756"/>
                  <a:gd name="T75" fmla="*/ 250148 h 1576"/>
                  <a:gd name="T76" fmla="*/ 2344812 w 4756"/>
                  <a:gd name="T77" fmla="*/ 294292 h 1576"/>
                  <a:gd name="T78" fmla="*/ 2406163 w 4756"/>
                  <a:gd name="T79" fmla="*/ 342449 h 1576"/>
                  <a:gd name="T80" fmla="*/ 2466286 w 4756"/>
                  <a:gd name="T81" fmla="*/ 394619 h 1576"/>
                  <a:gd name="T82" fmla="*/ 2523955 w 4756"/>
                  <a:gd name="T83" fmla="*/ 448126 h 1576"/>
                  <a:gd name="T84" fmla="*/ 2579171 w 4756"/>
                  <a:gd name="T85" fmla="*/ 505647 h 1576"/>
                  <a:gd name="T86" fmla="*/ 2604938 w 4756"/>
                  <a:gd name="T87" fmla="*/ 535076 h 1576"/>
                  <a:gd name="T88" fmla="*/ 2656472 w 4756"/>
                  <a:gd name="T89" fmla="*/ 596610 h 1576"/>
                  <a:gd name="T90" fmla="*/ 2705553 w 4756"/>
                  <a:gd name="T91" fmla="*/ 660819 h 1576"/>
                  <a:gd name="T92" fmla="*/ 2750952 w 4756"/>
                  <a:gd name="T93" fmla="*/ 726366 h 1576"/>
                  <a:gd name="T94" fmla="*/ 2792670 w 4756"/>
                  <a:gd name="T95" fmla="*/ 795926 h 1576"/>
                  <a:gd name="T96" fmla="*/ 2833161 w 4756"/>
                  <a:gd name="T97" fmla="*/ 866823 h 1576"/>
                  <a:gd name="T98" fmla="*/ 2869972 w 4756"/>
                  <a:gd name="T99" fmla="*/ 940396 h 1576"/>
                  <a:gd name="T100" fmla="*/ 2903101 w 4756"/>
                  <a:gd name="T101" fmla="*/ 1015307 h 1576"/>
                  <a:gd name="T102" fmla="*/ 0 w 4756"/>
                  <a:gd name="T103" fmla="*/ 1054100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round/>
              </a:ln>
            </p:spPr>
            <p:txBody>
              <a:bodyPr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Verdana" panose="020B060403050404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36"/>
          <p:cNvGrpSpPr/>
          <p:nvPr>
            <p:custDataLst>
              <p:tags r:id="rId1"/>
            </p:custDataLst>
          </p:nvPr>
        </p:nvGrpSpPr>
        <p:grpSpPr bwMode="auto">
          <a:xfrm>
            <a:off x="2944496" y="1477963"/>
            <a:ext cx="4476751" cy="2736851"/>
            <a:chOff x="2542877" y="804814"/>
            <a:chExt cx="4477048" cy="2736805"/>
          </a:xfrm>
        </p:grpSpPr>
        <p:grpSp>
          <p:nvGrpSpPr>
            <p:cNvPr id="38" name="组合 4"/>
            <p:cNvGrpSpPr/>
            <p:nvPr/>
          </p:nvGrpSpPr>
          <p:grpSpPr bwMode="auto">
            <a:xfrm>
              <a:off x="4040209" y="804814"/>
              <a:ext cx="1457470" cy="1452487"/>
              <a:chOff x="4040209" y="804814"/>
              <a:chExt cx="1457470" cy="1452487"/>
            </a:xfrm>
          </p:grpSpPr>
          <p:grpSp>
            <p:nvGrpSpPr>
              <p:cNvPr id="57" name="Group 2"/>
              <p:cNvGrpSpPr/>
              <p:nvPr/>
            </p:nvGrpSpPr>
            <p:grpSpPr bwMode="auto">
              <a:xfrm>
                <a:off x="4040209" y="804814"/>
                <a:ext cx="1457470" cy="1452487"/>
                <a:chOff x="549" y="2205"/>
                <a:chExt cx="1406" cy="1402"/>
              </a:xfrm>
            </p:grpSpPr>
            <p:sp>
              <p:nvSpPr>
                <p:cNvPr id="59" name="Oval 3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549" y="2205"/>
                  <a:ext cx="1406" cy="14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algn="ctr">
                  <a:noFill/>
                  <a:round/>
                </a:ln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Oval 4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828" y="2381"/>
                  <a:ext cx="236" cy="23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</a:ln>
              </p:spPr>
              <p:txBody>
                <a:bodyPr wrap="none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8" name="Freeform 1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4152709" y="815926"/>
                <a:ext cx="1243096" cy="412743"/>
              </a:xfrm>
              <a:custGeom>
                <a:avLst/>
                <a:gdLst>
                  <a:gd name="T0" fmla="*/ 0 w 4756"/>
                  <a:gd name="T1" fmla="*/ 525462 h 1576"/>
                  <a:gd name="T2" fmla="*/ 16656 w 4756"/>
                  <a:gd name="T3" fmla="*/ 487453 h 1576"/>
                  <a:gd name="T4" fmla="*/ 35977 w 4756"/>
                  <a:gd name="T5" fmla="*/ 450110 h 1576"/>
                  <a:gd name="T6" fmla="*/ 56631 w 4756"/>
                  <a:gd name="T7" fmla="*/ 414101 h 1576"/>
                  <a:gd name="T8" fmla="*/ 79283 w 4756"/>
                  <a:gd name="T9" fmla="*/ 379426 h 1576"/>
                  <a:gd name="T10" fmla="*/ 103268 w 4756"/>
                  <a:gd name="T11" fmla="*/ 345418 h 1576"/>
                  <a:gd name="T12" fmla="*/ 128585 w 4756"/>
                  <a:gd name="T13" fmla="*/ 313410 h 1576"/>
                  <a:gd name="T14" fmla="*/ 155901 w 4756"/>
                  <a:gd name="T15" fmla="*/ 282069 h 1576"/>
                  <a:gd name="T16" fmla="*/ 183883 w 4756"/>
                  <a:gd name="T17" fmla="*/ 252062 h 1576"/>
                  <a:gd name="T18" fmla="*/ 198540 w 4756"/>
                  <a:gd name="T19" fmla="*/ 237391 h 1576"/>
                  <a:gd name="T20" fmla="*/ 229187 w 4756"/>
                  <a:gd name="T21" fmla="*/ 210051 h 1576"/>
                  <a:gd name="T22" fmla="*/ 261167 w 4756"/>
                  <a:gd name="T23" fmla="*/ 183378 h 1576"/>
                  <a:gd name="T24" fmla="*/ 294479 w 4756"/>
                  <a:gd name="T25" fmla="*/ 158706 h 1576"/>
                  <a:gd name="T26" fmla="*/ 328458 w 4756"/>
                  <a:gd name="T27" fmla="*/ 135366 h 1576"/>
                  <a:gd name="T28" fmla="*/ 363768 w 4756"/>
                  <a:gd name="T29" fmla="*/ 114028 h 1576"/>
                  <a:gd name="T30" fmla="*/ 400412 w 4756"/>
                  <a:gd name="T31" fmla="*/ 94023 h 1576"/>
                  <a:gd name="T32" fmla="*/ 438388 w 4756"/>
                  <a:gd name="T33" fmla="*/ 76019 h 1576"/>
                  <a:gd name="T34" fmla="*/ 457709 w 4756"/>
                  <a:gd name="T35" fmla="*/ 67350 h 1576"/>
                  <a:gd name="T36" fmla="*/ 496351 w 4756"/>
                  <a:gd name="T37" fmla="*/ 52013 h 1576"/>
                  <a:gd name="T38" fmla="*/ 536325 w 4756"/>
                  <a:gd name="T39" fmla="*/ 38676 h 1576"/>
                  <a:gd name="T40" fmla="*/ 576966 w 4756"/>
                  <a:gd name="T41" fmla="*/ 26673 h 1576"/>
                  <a:gd name="T42" fmla="*/ 618939 w 4756"/>
                  <a:gd name="T43" fmla="*/ 17338 h 1576"/>
                  <a:gd name="T44" fmla="*/ 660913 w 4756"/>
                  <a:gd name="T45" fmla="*/ 10002 h 1576"/>
                  <a:gd name="T46" fmla="*/ 704218 w 4756"/>
                  <a:gd name="T47" fmla="*/ 4001 h 1576"/>
                  <a:gd name="T48" fmla="*/ 748190 w 4756"/>
                  <a:gd name="T49" fmla="*/ 667 h 1576"/>
                  <a:gd name="T50" fmla="*/ 792163 w 4756"/>
                  <a:gd name="T51" fmla="*/ 0 h 1576"/>
                  <a:gd name="T52" fmla="*/ 814149 w 4756"/>
                  <a:gd name="T53" fmla="*/ 0 h 1576"/>
                  <a:gd name="T54" fmla="*/ 858121 w 4756"/>
                  <a:gd name="T55" fmla="*/ 2667 h 1576"/>
                  <a:gd name="T56" fmla="*/ 901426 w 4756"/>
                  <a:gd name="T57" fmla="*/ 6668 h 1576"/>
                  <a:gd name="T58" fmla="*/ 944066 w 4756"/>
                  <a:gd name="T59" fmla="*/ 13337 h 1576"/>
                  <a:gd name="T60" fmla="*/ 986705 w 4756"/>
                  <a:gd name="T61" fmla="*/ 22005 h 1576"/>
                  <a:gd name="T62" fmla="*/ 1027346 w 4756"/>
                  <a:gd name="T63" fmla="*/ 32675 h 1576"/>
                  <a:gd name="T64" fmla="*/ 1067987 w 4756"/>
                  <a:gd name="T65" fmla="*/ 45344 h 1576"/>
                  <a:gd name="T66" fmla="*/ 1107295 w 4756"/>
                  <a:gd name="T67" fmla="*/ 59348 h 1576"/>
                  <a:gd name="T68" fmla="*/ 1126616 w 4756"/>
                  <a:gd name="T69" fmla="*/ 67350 h 1576"/>
                  <a:gd name="T70" fmla="*/ 1165258 w 4756"/>
                  <a:gd name="T71" fmla="*/ 84687 h 1576"/>
                  <a:gd name="T72" fmla="*/ 1201902 w 4756"/>
                  <a:gd name="T73" fmla="*/ 104025 h 1576"/>
                  <a:gd name="T74" fmla="*/ 1237879 w 4756"/>
                  <a:gd name="T75" fmla="*/ 124697 h 1576"/>
                  <a:gd name="T76" fmla="*/ 1273190 w 4756"/>
                  <a:gd name="T77" fmla="*/ 146703 h 1576"/>
                  <a:gd name="T78" fmla="*/ 1306502 w 4756"/>
                  <a:gd name="T79" fmla="*/ 170708 h 1576"/>
                  <a:gd name="T80" fmla="*/ 1339148 w 4756"/>
                  <a:gd name="T81" fmla="*/ 196715 h 1576"/>
                  <a:gd name="T82" fmla="*/ 1370461 w 4756"/>
                  <a:gd name="T83" fmla="*/ 223388 h 1576"/>
                  <a:gd name="T84" fmla="*/ 1400442 w 4756"/>
                  <a:gd name="T85" fmla="*/ 252062 h 1576"/>
                  <a:gd name="T86" fmla="*/ 1414433 w 4756"/>
                  <a:gd name="T87" fmla="*/ 266732 h 1576"/>
                  <a:gd name="T88" fmla="*/ 1442415 w 4756"/>
                  <a:gd name="T89" fmla="*/ 297406 h 1576"/>
                  <a:gd name="T90" fmla="*/ 1469065 w 4756"/>
                  <a:gd name="T91" fmla="*/ 329414 h 1576"/>
                  <a:gd name="T92" fmla="*/ 1493716 w 4756"/>
                  <a:gd name="T93" fmla="*/ 362089 h 1576"/>
                  <a:gd name="T94" fmla="*/ 1516368 w 4756"/>
                  <a:gd name="T95" fmla="*/ 396764 h 1576"/>
                  <a:gd name="T96" fmla="*/ 1538354 w 4756"/>
                  <a:gd name="T97" fmla="*/ 432106 h 1576"/>
                  <a:gd name="T98" fmla="*/ 1558342 w 4756"/>
                  <a:gd name="T99" fmla="*/ 468781 h 1576"/>
                  <a:gd name="T100" fmla="*/ 1576330 w 4756"/>
                  <a:gd name="T101" fmla="*/ 506124 h 1576"/>
                  <a:gd name="T102" fmla="*/ 0 w 4756"/>
                  <a:gd name="T103" fmla="*/ 525462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rou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Verdana" panose="020B060403050404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5"/>
            <p:cNvGrpSpPr/>
            <p:nvPr/>
          </p:nvGrpSpPr>
          <p:grpSpPr bwMode="auto">
            <a:xfrm>
              <a:off x="2542877" y="1212794"/>
              <a:ext cx="4477048" cy="2328825"/>
              <a:chOff x="2542877" y="1212794"/>
              <a:chExt cx="4477048" cy="2328825"/>
            </a:xfrm>
          </p:grpSpPr>
          <p:sp>
            <p:nvSpPr>
              <p:cNvPr id="40" name="Text Box 1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179699" y="1212794"/>
                <a:ext cx="1160538" cy="338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algn="ctr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algn="ctr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algn="ctr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algn="ctr"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eaLnBrk="1" hangingPunct="1"/>
                <a:r>
                  <a:rPr kumimoji="1"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合伙企业</a:t>
                </a:r>
                <a:endParaRPr kumimoji="1" lang="en-US" altLang="ko-KR">
                  <a:solidFill>
                    <a:srgbClr val="FFFFFF"/>
                  </a:solidFill>
                  <a:latin typeface="微软雅黑" panose="020B0503020204020204" pitchFamily="34" charset="-122"/>
                  <a:ea typeface="Gulim" panose="020B0600000101010101" pitchFamily="34" charset="-127"/>
                </a:endParaRPr>
              </a:p>
            </p:txBody>
          </p:sp>
          <p:grpSp>
            <p:nvGrpSpPr>
              <p:cNvPr id="41" name="Group 17"/>
              <p:cNvGrpSpPr/>
              <p:nvPr/>
            </p:nvGrpSpPr>
            <p:grpSpPr bwMode="auto">
              <a:xfrm>
                <a:off x="2542877" y="1369116"/>
                <a:ext cx="1509789" cy="2172503"/>
                <a:chOff x="839" y="1482"/>
                <a:chExt cx="1212" cy="1744"/>
              </a:xfrm>
            </p:grpSpPr>
            <p:grpSp>
              <p:nvGrpSpPr>
                <p:cNvPr id="50" name="Group 18"/>
                <p:cNvGrpSpPr/>
                <p:nvPr/>
              </p:nvGrpSpPr>
              <p:grpSpPr bwMode="auto">
                <a:xfrm>
                  <a:off x="839" y="1482"/>
                  <a:ext cx="1212" cy="1744"/>
                  <a:chOff x="625" y="2205"/>
                  <a:chExt cx="1212" cy="1744"/>
                </a:xfrm>
              </p:grpSpPr>
              <p:sp>
                <p:nvSpPr>
                  <p:cNvPr id="5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3447"/>
                    <a:ext cx="1212" cy="5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25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</a:ln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54" name="Group 20"/>
                  <p:cNvGrpSpPr/>
                  <p:nvPr/>
                </p:nvGrpSpPr>
                <p:grpSpPr bwMode="auto">
                  <a:xfrm>
                    <a:off x="635" y="2205"/>
                    <a:ext cx="1170" cy="1166"/>
                    <a:chOff x="549" y="2205"/>
                    <a:chExt cx="1406" cy="1402"/>
                  </a:xfrm>
                </p:grpSpPr>
                <p:sp>
                  <p:nvSpPr>
                    <p:cNvPr id="55" name="Oval 21"/>
                    <p:cNvSpPr>
                      <a:spLocks noChangeArrowheads="1"/>
                    </p:cNvSpPr>
                    <p:nvPr>
                      <p:custDataLst>
                        <p:tags r:id="rId6"/>
                      </p:custDataLst>
                    </p:nvPr>
                  </p:nvSpPr>
                  <p:spPr bwMode="auto">
                    <a:xfrm>
                      <a:off x="549" y="2203"/>
                      <a:ext cx="1406" cy="140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D60000">
                            <a:shade val="30000"/>
                            <a:satMod val="115000"/>
                          </a:srgbClr>
                        </a:gs>
                        <a:gs pos="50000">
                          <a:srgbClr val="D60000">
                            <a:shade val="67500"/>
                            <a:satMod val="115000"/>
                          </a:srgbClr>
                        </a:gs>
                        <a:gs pos="100000">
                          <a:srgbClr val="D6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 w="9525" algn="ctr">
                      <a:noFill/>
                      <a:round/>
                    </a:ln>
                  </p:spPr>
                  <p:txBody>
                    <a:bodyPr wrap="none"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6" name="Oval 22"/>
                    <p:cNvSpPr>
                      <a:spLocks noChangeArrowheads="1"/>
                    </p:cNvSpPr>
                    <p:nvPr>
                      <p:custDataLst>
                        <p:tags r:id="rId7"/>
                      </p:custDataLst>
                    </p:nvPr>
                  </p:nvSpPr>
                  <p:spPr bwMode="auto">
                    <a:xfrm>
                      <a:off x="828" y="2379"/>
                      <a:ext cx="236" cy="23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7ABF5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</a:ln>
                  </p:spPr>
                  <p:txBody>
                    <a:bodyPr wrap="none"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51" name="Text Box 23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944" y="1805"/>
                  <a:ext cx="952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eaLnBrk="1" hangingPunct="1"/>
                  <a:r>
                    <a:rPr kumimoji="1"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独资企业</a:t>
                  </a:r>
                  <a:endParaRPr kumimoji="1" lang="en-US" altLang="ko-KR">
                    <a:solidFill>
                      <a:srgbClr val="FFFFFF"/>
                    </a:solidFill>
                    <a:latin typeface="微软雅黑" panose="020B0503020204020204" pitchFamily="34" charset="-122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52" name="Freeform 24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929" y="1492"/>
                  <a:ext cx="998" cy="331"/>
                </a:xfrm>
                <a:custGeom>
                  <a:avLst/>
                  <a:gdLst>
                    <a:gd name="T0" fmla="*/ 0 w 4756"/>
                    <a:gd name="T1" fmla="*/ 331 h 1576"/>
                    <a:gd name="T2" fmla="*/ 10 w 4756"/>
                    <a:gd name="T3" fmla="*/ 307 h 1576"/>
                    <a:gd name="T4" fmla="*/ 23 w 4756"/>
                    <a:gd name="T5" fmla="*/ 284 h 1576"/>
                    <a:gd name="T6" fmla="*/ 36 w 4756"/>
                    <a:gd name="T7" fmla="*/ 261 h 1576"/>
                    <a:gd name="T8" fmla="*/ 50 w 4756"/>
                    <a:gd name="T9" fmla="*/ 239 h 1576"/>
                    <a:gd name="T10" fmla="*/ 65 w 4756"/>
                    <a:gd name="T11" fmla="*/ 218 h 1576"/>
                    <a:gd name="T12" fmla="*/ 81 w 4756"/>
                    <a:gd name="T13" fmla="*/ 197 h 1576"/>
                    <a:gd name="T14" fmla="*/ 98 w 4756"/>
                    <a:gd name="T15" fmla="*/ 178 h 1576"/>
                    <a:gd name="T16" fmla="*/ 116 w 4756"/>
                    <a:gd name="T17" fmla="*/ 159 h 1576"/>
                    <a:gd name="T18" fmla="*/ 125 w 4756"/>
                    <a:gd name="T19" fmla="*/ 150 h 1576"/>
                    <a:gd name="T20" fmla="*/ 144 w 4756"/>
                    <a:gd name="T21" fmla="*/ 132 h 1576"/>
                    <a:gd name="T22" fmla="*/ 165 w 4756"/>
                    <a:gd name="T23" fmla="*/ 116 h 1576"/>
                    <a:gd name="T24" fmla="*/ 185 w 4756"/>
                    <a:gd name="T25" fmla="*/ 100 h 1576"/>
                    <a:gd name="T26" fmla="*/ 207 w 4756"/>
                    <a:gd name="T27" fmla="*/ 85 h 1576"/>
                    <a:gd name="T28" fmla="*/ 229 w 4756"/>
                    <a:gd name="T29" fmla="*/ 72 h 1576"/>
                    <a:gd name="T30" fmla="*/ 252 w 4756"/>
                    <a:gd name="T31" fmla="*/ 59 h 1576"/>
                    <a:gd name="T32" fmla="*/ 276 w 4756"/>
                    <a:gd name="T33" fmla="*/ 48 h 1576"/>
                    <a:gd name="T34" fmla="*/ 288 w 4756"/>
                    <a:gd name="T35" fmla="*/ 42 h 1576"/>
                    <a:gd name="T36" fmla="*/ 313 w 4756"/>
                    <a:gd name="T37" fmla="*/ 33 h 1576"/>
                    <a:gd name="T38" fmla="*/ 338 w 4756"/>
                    <a:gd name="T39" fmla="*/ 24 h 1576"/>
                    <a:gd name="T40" fmla="*/ 363 w 4756"/>
                    <a:gd name="T41" fmla="*/ 17 h 1576"/>
                    <a:gd name="T42" fmla="*/ 390 w 4756"/>
                    <a:gd name="T43" fmla="*/ 11 h 1576"/>
                    <a:gd name="T44" fmla="*/ 416 w 4756"/>
                    <a:gd name="T45" fmla="*/ 6 h 1576"/>
                    <a:gd name="T46" fmla="*/ 444 w 4756"/>
                    <a:gd name="T47" fmla="*/ 3 h 1576"/>
                    <a:gd name="T48" fmla="*/ 471 w 4756"/>
                    <a:gd name="T49" fmla="*/ 0 h 1576"/>
                    <a:gd name="T50" fmla="*/ 499 w 4756"/>
                    <a:gd name="T51" fmla="*/ 0 h 1576"/>
                    <a:gd name="T52" fmla="*/ 513 w 4756"/>
                    <a:gd name="T53" fmla="*/ 0 h 1576"/>
                    <a:gd name="T54" fmla="*/ 541 w 4756"/>
                    <a:gd name="T55" fmla="*/ 2 h 1576"/>
                    <a:gd name="T56" fmla="*/ 568 w 4756"/>
                    <a:gd name="T57" fmla="*/ 4 h 1576"/>
                    <a:gd name="T58" fmla="*/ 595 w 4756"/>
                    <a:gd name="T59" fmla="*/ 8 h 1576"/>
                    <a:gd name="T60" fmla="*/ 622 w 4756"/>
                    <a:gd name="T61" fmla="*/ 14 h 1576"/>
                    <a:gd name="T62" fmla="*/ 647 w 4756"/>
                    <a:gd name="T63" fmla="*/ 21 h 1576"/>
                    <a:gd name="T64" fmla="*/ 673 w 4756"/>
                    <a:gd name="T65" fmla="*/ 29 h 1576"/>
                    <a:gd name="T66" fmla="*/ 698 w 4756"/>
                    <a:gd name="T67" fmla="*/ 37 h 1576"/>
                    <a:gd name="T68" fmla="*/ 710 w 4756"/>
                    <a:gd name="T69" fmla="*/ 42 h 1576"/>
                    <a:gd name="T70" fmla="*/ 734 w 4756"/>
                    <a:gd name="T71" fmla="*/ 53 h 1576"/>
                    <a:gd name="T72" fmla="*/ 757 w 4756"/>
                    <a:gd name="T73" fmla="*/ 66 h 1576"/>
                    <a:gd name="T74" fmla="*/ 780 w 4756"/>
                    <a:gd name="T75" fmla="*/ 79 h 1576"/>
                    <a:gd name="T76" fmla="*/ 802 w 4756"/>
                    <a:gd name="T77" fmla="*/ 92 h 1576"/>
                    <a:gd name="T78" fmla="*/ 823 w 4756"/>
                    <a:gd name="T79" fmla="*/ 108 h 1576"/>
                    <a:gd name="T80" fmla="*/ 844 w 4756"/>
                    <a:gd name="T81" fmla="*/ 124 h 1576"/>
                    <a:gd name="T82" fmla="*/ 863 w 4756"/>
                    <a:gd name="T83" fmla="*/ 141 h 1576"/>
                    <a:gd name="T84" fmla="*/ 882 w 4756"/>
                    <a:gd name="T85" fmla="*/ 159 h 1576"/>
                    <a:gd name="T86" fmla="*/ 891 w 4756"/>
                    <a:gd name="T87" fmla="*/ 168 h 1576"/>
                    <a:gd name="T88" fmla="*/ 909 w 4756"/>
                    <a:gd name="T89" fmla="*/ 187 h 1576"/>
                    <a:gd name="T90" fmla="*/ 925 w 4756"/>
                    <a:gd name="T91" fmla="*/ 208 h 1576"/>
                    <a:gd name="T92" fmla="*/ 941 w 4756"/>
                    <a:gd name="T93" fmla="*/ 228 h 1576"/>
                    <a:gd name="T94" fmla="*/ 955 w 4756"/>
                    <a:gd name="T95" fmla="*/ 250 h 1576"/>
                    <a:gd name="T96" fmla="*/ 969 w 4756"/>
                    <a:gd name="T97" fmla="*/ 272 h 1576"/>
                    <a:gd name="T98" fmla="*/ 982 w 4756"/>
                    <a:gd name="T99" fmla="*/ 295 h 1576"/>
                    <a:gd name="T100" fmla="*/ 993 w 4756"/>
                    <a:gd name="T101" fmla="*/ 319 h 1576"/>
                    <a:gd name="T102" fmla="*/ 0 w 4756"/>
                    <a:gd name="T103" fmla="*/ 331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Verdana" panose="020B0604030504040204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Group 25"/>
              <p:cNvGrpSpPr/>
              <p:nvPr/>
            </p:nvGrpSpPr>
            <p:grpSpPr bwMode="auto">
              <a:xfrm>
                <a:off x="5510136" y="1369116"/>
                <a:ext cx="1509789" cy="2172503"/>
                <a:chOff x="3765" y="1482"/>
                <a:chExt cx="1212" cy="1744"/>
              </a:xfrm>
            </p:grpSpPr>
            <p:grpSp>
              <p:nvGrpSpPr>
                <p:cNvPr id="43" name="Group 26"/>
                <p:cNvGrpSpPr/>
                <p:nvPr/>
              </p:nvGrpSpPr>
              <p:grpSpPr bwMode="auto">
                <a:xfrm>
                  <a:off x="3765" y="1482"/>
                  <a:ext cx="1212" cy="1744"/>
                  <a:chOff x="625" y="2205"/>
                  <a:chExt cx="1212" cy="1744"/>
                </a:xfrm>
              </p:grpSpPr>
              <p:sp>
                <p:nvSpPr>
                  <p:cNvPr id="46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3447"/>
                    <a:ext cx="1212" cy="5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00">
                          <a:alpha val="25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</a:ln>
                </p:spPr>
                <p:txBody>
                  <a:bodyPr wrap="none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7" name="Group 28"/>
                  <p:cNvGrpSpPr/>
                  <p:nvPr/>
                </p:nvGrpSpPr>
                <p:grpSpPr bwMode="auto">
                  <a:xfrm>
                    <a:off x="635" y="2205"/>
                    <a:ext cx="1170" cy="1166"/>
                    <a:chOff x="549" y="2205"/>
                    <a:chExt cx="1406" cy="1402"/>
                  </a:xfrm>
                </p:grpSpPr>
                <p:sp>
                  <p:nvSpPr>
                    <p:cNvPr id="48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9" y="2203"/>
                      <a:ext cx="1406" cy="140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6600"/>
                        </a:gs>
                        <a:gs pos="5000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9525" algn="ctr">
                      <a:noFill/>
                      <a:round/>
                    </a:ln>
                  </p:spPr>
                  <p:txBody>
                    <a:bodyPr wrap="none"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9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8" y="2379"/>
                      <a:ext cx="236" cy="23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67ABF5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</a:ln>
                  </p:spPr>
                  <p:txBody>
                    <a:bodyPr wrap="none"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4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99" y="1831"/>
                  <a:ext cx="748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1pPr>
                  <a:lvl2pPr marL="742950" indent="-28575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2pPr>
                  <a:lvl3pPr marL="1143000" indent="-22860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3pPr>
                  <a:lvl4pPr marL="1600200" indent="-22860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4pPr>
                  <a:lvl5pPr marL="2057400" indent="-228600" algn="ctr"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ea typeface="楷体_GB2312" pitchFamily="49" charset="-122"/>
                    </a:defRPr>
                  </a:lvl9pPr>
                </a:lstStyle>
                <a:p>
                  <a:pPr eaLnBrk="1" hangingPunct="1"/>
                  <a:r>
                    <a:rPr kumimoji="1"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公司制企业</a:t>
                  </a:r>
                  <a:endParaRPr kumimoji="1" lang="en-US" altLang="ko-KR">
                    <a:solidFill>
                      <a:srgbClr val="FFFFFF"/>
                    </a:solidFill>
                    <a:latin typeface="微软雅黑" panose="020B0503020204020204" pitchFamily="34" charset="-122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45" name="Freeform 32"/>
                <p:cNvSpPr/>
                <p:nvPr/>
              </p:nvSpPr>
              <p:spPr bwMode="auto">
                <a:xfrm>
                  <a:off x="3855" y="1492"/>
                  <a:ext cx="998" cy="331"/>
                </a:xfrm>
                <a:custGeom>
                  <a:avLst/>
                  <a:gdLst>
                    <a:gd name="T0" fmla="*/ 0 w 4756"/>
                    <a:gd name="T1" fmla="*/ 331 h 1576"/>
                    <a:gd name="T2" fmla="*/ 10 w 4756"/>
                    <a:gd name="T3" fmla="*/ 307 h 1576"/>
                    <a:gd name="T4" fmla="*/ 23 w 4756"/>
                    <a:gd name="T5" fmla="*/ 284 h 1576"/>
                    <a:gd name="T6" fmla="*/ 36 w 4756"/>
                    <a:gd name="T7" fmla="*/ 261 h 1576"/>
                    <a:gd name="T8" fmla="*/ 50 w 4756"/>
                    <a:gd name="T9" fmla="*/ 239 h 1576"/>
                    <a:gd name="T10" fmla="*/ 65 w 4756"/>
                    <a:gd name="T11" fmla="*/ 218 h 1576"/>
                    <a:gd name="T12" fmla="*/ 81 w 4756"/>
                    <a:gd name="T13" fmla="*/ 197 h 1576"/>
                    <a:gd name="T14" fmla="*/ 98 w 4756"/>
                    <a:gd name="T15" fmla="*/ 178 h 1576"/>
                    <a:gd name="T16" fmla="*/ 116 w 4756"/>
                    <a:gd name="T17" fmla="*/ 159 h 1576"/>
                    <a:gd name="T18" fmla="*/ 125 w 4756"/>
                    <a:gd name="T19" fmla="*/ 150 h 1576"/>
                    <a:gd name="T20" fmla="*/ 144 w 4756"/>
                    <a:gd name="T21" fmla="*/ 132 h 1576"/>
                    <a:gd name="T22" fmla="*/ 165 w 4756"/>
                    <a:gd name="T23" fmla="*/ 116 h 1576"/>
                    <a:gd name="T24" fmla="*/ 185 w 4756"/>
                    <a:gd name="T25" fmla="*/ 100 h 1576"/>
                    <a:gd name="T26" fmla="*/ 207 w 4756"/>
                    <a:gd name="T27" fmla="*/ 85 h 1576"/>
                    <a:gd name="T28" fmla="*/ 229 w 4756"/>
                    <a:gd name="T29" fmla="*/ 72 h 1576"/>
                    <a:gd name="T30" fmla="*/ 252 w 4756"/>
                    <a:gd name="T31" fmla="*/ 59 h 1576"/>
                    <a:gd name="T32" fmla="*/ 276 w 4756"/>
                    <a:gd name="T33" fmla="*/ 48 h 1576"/>
                    <a:gd name="T34" fmla="*/ 288 w 4756"/>
                    <a:gd name="T35" fmla="*/ 42 h 1576"/>
                    <a:gd name="T36" fmla="*/ 313 w 4756"/>
                    <a:gd name="T37" fmla="*/ 33 h 1576"/>
                    <a:gd name="T38" fmla="*/ 338 w 4756"/>
                    <a:gd name="T39" fmla="*/ 24 h 1576"/>
                    <a:gd name="T40" fmla="*/ 363 w 4756"/>
                    <a:gd name="T41" fmla="*/ 17 h 1576"/>
                    <a:gd name="T42" fmla="*/ 390 w 4756"/>
                    <a:gd name="T43" fmla="*/ 11 h 1576"/>
                    <a:gd name="T44" fmla="*/ 416 w 4756"/>
                    <a:gd name="T45" fmla="*/ 6 h 1576"/>
                    <a:gd name="T46" fmla="*/ 444 w 4756"/>
                    <a:gd name="T47" fmla="*/ 3 h 1576"/>
                    <a:gd name="T48" fmla="*/ 471 w 4756"/>
                    <a:gd name="T49" fmla="*/ 0 h 1576"/>
                    <a:gd name="T50" fmla="*/ 499 w 4756"/>
                    <a:gd name="T51" fmla="*/ 0 h 1576"/>
                    <a:gd name="T52" fmla="*/ 513 w 4756"/>
                    <a:gd name="T53" fmla="*/ 0 h 1576"/>
                    <a:gd name="T54" fmla="*/ 541 w 4756"/>
                    <a:gd name="T55" fmla="*/ 2 h 1576"/>
                    <a:gd name="T56" fmla="*/ 568 w 4756"/>
                    <a:gd name="T57" fmla="*/ 4 h 1576"/>
                    <a:gd name="T58" fmla="*/ 595 w 4756"/>
                    <a:gd name="T59" fmla="*/ 8 h 1576"/>
                    <a:gd name="T60" fmla="*/ 622 w 4756"/>
                    <a:gd name="T61" fmla="*/ 14 h 1576"/>
                    <a:gd name="T62" fmla="*/ 647 w 4756"/>
                    <a:gd name="T63" fmla="*/ 21 h 1576"/>
                    <a:gd name="T64" fmla="*/ 673 w 4756"/>
                    <a:gd name="T65" fmla="*/ 29 h 1576"/>
                    <a:gd name="T66" fmla="*/ 698 w 4756"/>
                    <a:gd name="T67" fmla="*/ 37 h 1576"/>
                    <a:gd name="T68" fmla="*/ 710 w 4756"/>
                    <a:gd name="T69" fmla="*/ 42 h 1576"/>
                    <a:gd name="T70" fmla="*/ 734 w 4756"/>
                    <a:gd name="T71" fmla="*/ 53 h 1576"/>
                    <a:gd name="T72" fmla="*/ 757 w 4756"/>
                    <a:gd name="T73" fmla="*/ 66 h 1576"/>
                    <a:gd name="T74" fmla="*/ 780 w 4756"/>
                    <a:gd name="T75" fmla="*/ 79 h 1576"/>
                    <a:gd name="T76" fmla="*/ 802 w 4756"/>
                    <a:gd name="T77" fmla="*/ 92 h 1576"/>
                    <a:gd name="T78" fmla="*/ 823 w 4756"/>
                    <a:gd name="T79" fmla="*/ 108 h 1576"/>
                    <a:gd name="T80" fmla="*/ 844 w 4756"/>
                    <a:gd name="T81" fmla="*/ 124 h 1576"/>
                    <a:gd name="T82" fmla="*/ 863 w 4756"/>
                    <a:gd name="T83" fmla="*/ 141 h 1576"/>
                    <a:gd name="T84" fmla="*/ 882 w 4756"/>
                    <a:gd name="T85" fmla="*/ 159 h 1576"/>
                    <a:gd name="T86" fmla="*/ 891 w 4756"/>
                    <a:gd name="T87" fmla="*/ 168 h 1576"/>
                    <a:gd name="T88" fmla="*/ 909 w 4756"/>
                    <a:gd name="T89" fmla="*/ 187 h 1576"/>
                    <a:gd name="T90" fmla="*/ 925 w 4756"/>
                    <a:gd name="T91" fmla="*/ 208 h 1576"/>
                    <a:gd name="T92" fmla="*/ 941 w 4756"/>
                    <a:gd name="T93" fmla="*/ 228 h 1576"/>
                    <a:gd name="T94" fmla="*/ 955 w 4756"/>
                    <a:gd name="T95" fmla="*/ 250 h 1576"/>
                    <a:gd name="T96" fmla="*/ 969 w 4756"/>
                    <a:gd name="T97" fmla="*/ 272 h 1576"/>
                    <a:gd name="T98" fmla="*/ 982 w 4756"/>
                    <a:gd name="T99" fmla="*/ 295 h 1576"/>
                    <a:gd name="T100" fmla="*/ 993 w 4756"/>
                    <a:gd name="T101" fmla="*/ 319 h 1576"/>
                    <a:gd name="T102" fmla="*/ 0 w 4756"/>
                    <a:gd name="T103" fmla="*/ 331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 w="12700">
                  <a:noFill/>
                  <a:round/>
                </a:ln>
              </p:spPr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Verdana" panose="020B0604030504040204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8" name="组合 67"/>
          <p:cNvGrpSpPr/>
          <p:nvPr>
            <p:custDataLst>
              <p:tags r:id="rId10"/>
            </p:custDataLst>
          </p:nvPr>
        </p:nvGrpSpPr>
        <p:grpSpPr bwMode="auto">
          <a:xfrm>
            <a:off x="3787141" y="3012126"/>
            <a:ext cx="2552700" cy="903287"/>
            <a:chOff x="3475906" y="2132731"/>
            <a:chExt cx="2553687" cy="903134"/>
          </a:xfrm>
        </p:grpSpPr>
        <p:sp>
          <p:nvSpPr>
            <p:cNvPr id="69" name="AutoShap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08129" y="2132731"/>
              <a:ext cx="717827" cy="592037"/>
            </a:xfrm>
            <a:prstGeom prst="upArrow">
              <a:avLst>
                <a:gd name="adj1" fmla="val 52833"/>
                <a:gd name="adj2" fmla="val 4594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</a:ln>
          </p:spPr>
          <p:txBody>
            <a:bodyPr wrap="none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AutoShape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9232580">
              <a:off x="3475906" y="2443828"/>
              <a:ext cx="717827" cy="592037"/>
            </a:xfrm>
            <a:prstGeom prst="upArrow">
              <a:avLst>
                <a:gd name="adj1" fmla="val 52833"/>
                <a:gd name="adj2" fmla="val 4594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</a:ln>
          </p:spPr>
          <p:txBody>
            <a:bodyPr wrap="none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AutoShape 35"/>
            <p:cNvSpPr>
              <a:spLocks noChangeArrowheads="1"/>
            </p:cNvSpPr>
            <p:nvPr/>
          </p:nvSpPr>
          <p:spPr bwMode="auto">
            <a:xfrm rot="2480061">
              <a:off x="5311766" y="2442241"/>
              <a:ext cx="717827" cy="592038"/>
            </a:xfrm>
            <a:prstGeom prst="upArrow">
              <a:avLst>
                <a:gd name="adj1" fmla="val 52833"/>
                <a:gd name="adj2" fmla="val 45940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</a:ln>
          </p:spPr>
          <p:txBody>
            <a:bodyPr wrap="none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59530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财务管理结构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  <p:grpSp>
        <p:nvGrpSpPr>
          <p:cNvPr id="31746" name="组合 4"/>
          <p:cNvGrpSpPr/>
          <p:nvPr/>
        </p:nvGrpSpPr>
        <p:grpSpPr bwMode="auto">
          <a:xfrm>
            <a:off x="2533915" y="1738950"/>
            <a:ext cx="5376340" cy="4057540"/>
            <a:chOff x="473243" y="684592"/>
            <a:chExt cx="5375724" cy="4056809"/>
          </a:xfrm>
        </p:grpSpPr>
        <p:sp>
          <p:nvSpPr>
            <p:cNvPr id="6" name="矩形 5"/>
            <p:cNvSpPr/>
            <p:nvPr/>
          </p:nvSpPr>
          <p:spPr>
            <a:xfrm>
              <a:off x="1730399" y="1288368"/>
              <a:ext cx="2844474" cy="381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董事会主席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首席执行官</a:t>
              </a:r>
              <a:endPara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223737" y="684592"/>
              <a:ext cx="1857162" cy="45838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93897" y="1922302"/>
              <a:ext cx="1718542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首席运营官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3243" y="2422274"/>
              <a:ext cx="1718542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副总裁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销售总监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97071" y="2422274"/>
              <a:ext cx="1718542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副总裁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财务总监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30425" y="2422274"/>
              <a:ext cx="1718542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副总裁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产生总监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3" name="矩形 11"/>
            <p:cNvSpPr>
              <a:spLocks noChangeArrowheads="1"/>
            </p:cNvSpPr>
            <p:nvPr/>
          </p:nvSpPr>
          <p:spPr bwMode="auto">
            <a:xfrm>
              <a:off x="1333125" y="2945584"/>
              <a:ext cx="1005288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财务经理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4" name="矩形 12"/>
            <p:cNvSpPr>
              <a:spLocks noChangeArrowheads="1"/>
            </p:cNvSpPr>
            <p:nvPr/>
          </p:nvSpPr>
          <p:spPr bwMode="auto">
            <a:xfrm>
              <a:off x="3904875" y="2945584"/>
              <a:ext cx="1005288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会计经理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5" name="矩形 13"/>
            <p:cNvSpPr>
              <a:spLocks noChangeArrowheads="1"/>
            </p:cNvSpPr>
            <p:nvPr/>
          </p:nvSpPr>
          <p:spPr bwMode="auto">
            <a:xfrm>
              <a:off x="2439982" y="3307535"/>
              <a:ext cx="594967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筹资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6" name="矩形 14"/>
            <p:cNvSpPr>
              <a:spLocks noChangeArrowheads="1"/>
            </p:cNvSpPr>
            <p:nvPr/>
          </p:nvSpPr>
          <p:spPr bwMode="auto">
            <a:xfrm>
              <a:off x="4657350" y="3307535"/>
              <a:ext cx="1005288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管理会计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7" name="矩形 15"/>
            <p:cNvSpPr>
              <a:spLocks noChangeArrowheads="1"/>
            </p:cNvSpPr>
            <p:nvPr/>
          </p:nvSpPr>
          <p:spPr bwMode="auto">
            <a:xfrm>
              <a:off x="4666876" y="4040958"/>
              <a:ext cx="1005288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财务会计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1758" name="矩形 16"/>
            <p:cNvSpPr>
              <a:spLocks noChangeArrowheads="1"/>
            </p:cNvSpPr>
            <p:nvPr/>
          </p:nvSpPr>
          <p:spPr bwMode="auto">
            <a:xfrm>
              <a:off x="4657351" y="3674246"/>
              <a:ext cx="1005288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税务会计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1759" name="矩形 17"/>
            <p:cNvSpPr>
              <a:spLocks noChangeArrowheads="1"/>
            </p:cNvSpPr>
            <p:nvPr/>
          </p:nvSpPr>
          <p:spPr bwMode="auto">
            <a:xfrm>
              <a:off x="2018867" y="3674246"/>
              <a:ext cx="14148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投资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1760" name="矩形 18"/>
            <p:cNvSpPr>
              <a:spLocks noChangeArrowheads="1"/>
            </p:cNvSpPr>
            <p:nvPr/>
          </p:nvSpPr>
          <p:spPr bwMode="auto">
            <a:xfrm>
              <a:off x="2018462" y="4402908"/>
              <a:ext cx="1415610" cy="33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营运资金管理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1761" name="矩形 19"/>
            <p:cNvSpPr>
              <a:spLocks noChangeArrowheads="1"/>
            </p:cNvSpPr>
            <p:nvPr/>
          </p:nvSpPr>
          <p:spPr bwMode="auto">
            <a:xfrm>
              <a:off x="2018867" y="4040958"/>
              <a:ext cx="14148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algn="ctr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分配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21" name="直接箭头连接符 20"/>
            <p:cNvCxnSpPr>
              <a:stCxn id="7" idx="2"/>
              <a:endCxn id="6" idx="0"/>
            </p:cNvCxnSpPr>
            <p:nvPr/>
          </p:nvCxnSpPr>
          <p:spPr>
            <a:xfrm>
              <a:off x="3152374" y="1142980"/>
              <a:ext cx="0" cy="1453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6" idx="2"/>
              <a:endCxn id="8" idx="0"/>
            </p:cNvCxnSpPr>
            <p:nvPr/>
          </p:nvCxnSpPr>
          <p:spPr>
            <a:xfrm>
              <a:off x="3152374" y="1669935"/>
              <a:ext cx="1270" cy="2520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endCxn id="10" idx="0"/>
            </p:cNvCxnSpPr>
            <p:nvPr/>
          </p:nvCxnSpPr>
          <p:spPr>
            <a:xfrm>
              <a:off x="3152375" y="2246093"/>
              <a:ext cx="3968" cy="1761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151"/>
            <p:cNvCxnSpPr>
              <a:stCxn id="8" idx="2"/>
              <a:endCxn id="9" idx="0"/>
            </p:cNvCxnSpPr>
            <p:nvPr/>
          </p:nvCxnSpPr>
          <p:spPr>
            <a:xfrm rot="5400000">
              <a:off x="2162103" y="1431208"/>
              <a:ext cx="161479" cy="182065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连接符 154"/>
            <p:cNvCxnSpPr>
              <a:stCxn id="8" idx="2"/>
              <a:endCxn id="11" idx="0"/>
            </p:cNvCxnSpPr>
            <p:nvPr/>
          </p:nvCxnSpPr>
          <p:spPr>
            <a:xfrm rot="16200000" flipH="1">
              <a:off x="3990693" y="1423271"/>
              <a:ext cx="161479" cy="183652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连接符 160"/>
            <p:cNvCxnSpPr>
              <a:stCxn id="10" idx="2"/>
              <a:endCxn id="31754" idx="0"/>
            </p:cNvCxnSpPr>
            <p:nvPr/>
          </p:nvCxnSpPr>
          <p:spPr>
            <a:xfrm rot="16200000" flipH="1">
              <a:off x="3689523" y="2227587"/>
              <a:ext cx="184817" cy="125117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连接符 162"/>
            <p:cNvCxnSpPr>
              <a:stCxn id="10" idx="2"/>
              <a:endCxn id="31753" idx="0"/>
            </p:cNvCxnSpPr>
            <p:nvPr/>
          </p:nvCxnSpPr>
          <p:spPr>
            <a:xfrm rot="5400000">
              <a:off x="2403648" y="2192889"/>
              <a:ext cx="184817" cy="132057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形状 164"/>
            <p:cNvCxnSpPr>
              <a:stCxn id="31753" idx="2"/>
              <a:endCxn id="31760" idx="1"/>
            </p:cNvCxnSpPr>
            <p:nvPr/>
          </p:nvCxnSpPr>
          <p:spPr>
            <a:xfrm rot="16200000" flipH="1">
              <a:off x="1283076" y="3836769"/>
              <a:ext cx="1288078" cy="18269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形状 166"/>
            <p:cNvCxnSpPr>
              <a:stCxn id="31753" idx="2"/>
              <a:endCxn id="31761" idx="1"/>
            </p:cNvCxnSpPr>
            <p:nvPr/>
          </p:nvCxnSpPr>
          <p:spPr>
            <a:xfrm rot="16200000" flipH="1">
              <a:off x="1467878" y="3651969"/>
              <a:ext cx="918882" cy="183097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形状 168"/>
            <p:cNvCxnSpPr>
              <a:stCxn id="31753" idx="2"/>
              <a:endCxn id="31759" idx="1"/>
            </p:cNvCxnSpPr>
            <p:nvPr/>
          </p:nvCxnSpPr>
          <p:spPr>
            <a:xfrm rot="16200000" flipH="1">
              <a:off x="1651234" y="3468613"/>
              <a:ext cx="552169" cy="183097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形状 170"/>
            <p:cNvCxnSpPr>
              <a:stCxn id="31753" idx="2"/>
              <a:endCxn id="31755" idx="1"/>
            </p:cNvCxnSpPr>
            <p:nvPr/>
          </p:nvCxnSpPr>
          <p:spPr>
            <a:xfrm rot="16200000" flipH="1">
              <a:off x="2041524" y="3078322"/>
              <a:ext cx="192704" cy="604212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形状 172"/>
            <p:cNvCxnSpPr>
              <a:stCxn id="31754" idx="2"/>
              <a:endCxn id="31756" idx="1"/>
            </p:cNvCxnSpPr>
            <p:nvPr/>
          </p:nvCxnSpPr>
          <p:spPr>
            <a:xfrm rot="16200000" flipH="1">
              <a:off x="4436082" y="3255513"/>
              <a:ext cx="192704" cy="24983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形状 174"/>
            <p:cNvCxnSpPr>
              <a:stCxn id="31754" idx="2"/>
              <a:endCxn id="31758" idx="1"/>
            </p:cNvCxnSpPr>
            <p:nvPr/>
          </p:nvCxnSpPr>
          <p:spPr>
            <a:xfrm rot="16200000" flipH="1">
              <a:off x="4252727" y="3438869"/>
              <a:ext cx="559415" cy="249831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形状 176"/>
            <p:cNvCxnSpPr>
              <a:stCxn id="31754" idx="2"/>
              <a:endCxn id="31757" idx="1"/>
            </p:cNvCxnSpPr>
            <p:nvPr/>
          </p:nvCxnSpPr>
          <p:spPr>
            <a:xfrm rot="16200000" flipH="1">
              <a:off x="4074134" y="3617461"/>
              <a:ext cx="926128" cy="259357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717550" y="1882140"/>
            <a:ext cx="30760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800" kern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cs typeface="+mn-ea"/>
                <a:sym typeface="+mn-lt"/>
              </a:rPr>
              <a:t>THANK YOU</a:t>
            </a:r>
            <a:endParaRPr lang="en-US" altLang="zh-CN" sz="3800" kern="100" dirty="0">
              <a:solidFill>
                <a:schemeClr val="tx1">
                  <a:lumMod val="50000"/>
                  <a:lumOff val="50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717550" y="2543175"/>
            <a:ext cx="121913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9F8C6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感谢您的观看</a:t>
            </a:r>
            <a:endParaRPr lang="zh-CN" altLang="en-US" dirty="0"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972503" y="3742690"/>
            <a:ext cx="482600" cy="25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38935" y="698500"/>
            <a:ext cx="9144000" cy="0"/>
          </a:xfrm>
          <a:prstGeom prst="line">
            <a:avLst/>
          </a:prstGeom>
          <a:ln>
            <a:solidFill>
              <a:srgbClr val="9F8C61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微信图片_202411191041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33500" cy="965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2085" y="305435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>
                <a:latin typeface="华文行楷" panose="02010800040101010101" charset="-122"/>
                <a:ea typeface="华文行楷" panose="02010800040101010101" charset="-122"/>
              </a:rPr>
              <a:t>乌兰察布开放大学</a:t>
            </a:r>
            <a:endParaRPr lang="zh-CN" altLang="en-US" sz="2800" i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-4445" y="-3175"/>
            <a:ext cx="12190730" cy="68573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/>
            <a:r>
              <a:rPr lang="zh-CN" altLang="en-US" sz="6000" b="1">
                <a:solidFill>
                  <a:srgbClr val="9F8C61"/>
                </a:solidFill>
                <a:effectLst/>
                <a:cs typeface="+mn-ea"/>
                <a:sym typeface="+mn-lt"/>
              </a:rPr>
              <a:t>财务管理的概念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01</a:t>
            </a:r>
            <a:endParaRPr lang="en-US" altLang="zh-CN" sz="5400"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pic>
        <p:nvPicPr>
          <p:cNvPr id="5" name="图片 4" descr="微信图片_20241119104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33500" cy="965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45565" y="123190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>
                <a:latin typeface="华文行楷" panose="02010800040101010101" charset="-122"/>
                <a:ea typeface="华文行楷" panose="02010800040101010101" charset="-122"/>
              </a:rPr>
              <a:t>乌兰察布开放大学</a:t>
            </a:r>
            <a:endParaRPr lang="zh-CN" altLang="en-US" sz="2800" i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59530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案例引入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0348595" y="3060065"/>
            <a:ext cx="1541145" cy="328295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274695" y="3717290"/>
            <a:ext cx="1541780" cy="29464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287895" y="4000500"/>
            <a:ext cx="2595880" cy="32893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4850765" y="4975860"/>
            <a:ext cx="2754630" cy="306070"/>
          </a:xfrm>
          <a:prstGeom prst="roundRect">
            <a:avLst/>
          </a:prstGeom>
        </p:spPr>
        <p:style>
          <a:lnRef idx="0">
            <a:srgbClr val="FFFFFF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590040"/>
            <a:ext cx="11402060" cy="475932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600"/>
              <a:t>陈明明是一名本科应届毕业生，所学专业是市场营销。大学毕后，陈明明没有像其他同学一样找一家公司上班，而是毅然选择和几位志同道合的同学一起</a:t>
            </a:r>
            <a:r>
              <a:rPr lang="zh-CN" altLang="en-US" sz="1600" u="sng"/>
              <a:t>创业</a:t>
            </a:r>
            <a:r>
              <a:rPr lang="zh-CN" altLang="en-US" sz="1600"/>
              <a:t>。陈明明与其创业伙伴认为，在其所在城市的经济开发区开一间咖啡屋，为相关商务人士提供信息互动交流平台，应该是一个可行的创业项目。</a:t>
            </a:r>
            <a:endParaRPr lang="zh-CN" altLang="en-US" sz="1600"/>
          </a:p>
          <a:p>
            <a:pPr marL="0" indent="0">
              <a:buNone/>
            </a:pPr>
            <a:r>
              <a:rPr lang="zh-CN" altLang="en-US" sz="1600"/>
              <a:t>在构思商业计划书时，他们需要考虑诸如</a:t>
            </a:r>
            <a:r>
              <a:rPr lang="zh-CN" altLang="en-US" sz="1600">
                <a:solidFill>
                  <a:srgbClr val="FF0000"/>
                </a:solidFill>
              </a:rPr>
              <a:t>店址选择、店面装修、工商税务登记、银行开户、原材料进货渠道、卫生与消防安全</a:t>
            </a:r>
            <a:r>
              <a:rPr lang="zh-CN" altLang="en-US" sz="1600"/>
              <a:t>等诸多问题。不仅如此，商业计划书所涉及的财务决策事项及其不确定性也让他们头痛:</a:t>
            </a:r>
            <a:r>
              <a:rPr lang="zh-CN" altLang="en-US" sz="1600" b="1"/>
              <a:t>①需要多少钱?</a:t>
            </a:r>
            <a:r>
              <a:rPr lang="zh-CN" altLang="en-US" sz="1600"/>
              <a:t>咖啡屋开业不仅涉及费用(如店面装修)和设备购置(如咖啡机和其他设备购置)等成本，还包括开业后所需的初始资金投入(如采购各种原料)。</a:t>
            </a:r>
            <a:r>
              <a:rPr lang="zh-CN" altLang="en-US" sz="1600" b="1"/>
              <a:t>②钱从哪里来?</a:t>
            </a:r>
            <a:r>
              <a:rPr lang="zh-CN" altLang="en-US" sz="1600"/>
              <a:t>由于刚刚大学毕业，他们手头上并没有足够的钱，创业资金从何而来是一大问题。例如，是向家人借钱还是从银行贷款，或者采用众筹方式?</a:t>
            </a:r>
            <a:r>
              <a:rPr lang="zh-CN" altLang="en-US" sz="1600" b="1"/>
              <a:t>③如何规划运营和现金流?</a:t>
            </a:r>
            <a:r>
              <a:rPr lang="zh-CN" altLang="en-US" sz="1600"/>
              <a:t>从创业规划上看，尽管项目不大但仍然需要进行发展规划。例如，产品是单纯提供咖啡，还是借咖啡消费为潜在客户提供各类谈判服务(如私密洽谈服务等)?运营之后，如何在产品定价、促销宣传、成本控制、日常财务收支及资金管理等方面进行规划，在保证企业盈利的同时取得充足的现金流?</a:t>
            </a:r>
            <a:r>
              <a:rPr lang="zh-CN" altLang="en-US" sz="1600" b="1"/>
              <a:t>④如何对预期利润进行分配?</a:t>
            </a:r>
            <a:r>
              <a:rPr lang="zh-CN" altLang="en-US" sz="1600"/>
              <a:t>在明确创业团队成员各自股权比例情况下，需要对项目预期利润进行规划与协调。例如，企业未来的盈利是用于咖啡屋店面扩张、运营，还是在创业成员间进行定期分配?如此等等。</a:t>
            </a:r>
            <a:endParaRPr lang="zh-CN" altLang="en-US" sz="1600"/>
          </a:p>
          <a:p>
            <a:pPr marL="0" indent="0">
              <a:buNone/>
            </a:pPr>
            <a:endParaRPr lang="zh-CN" altLang="en-US" sz="16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772865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概念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539750" algn="l" defTabSz="6858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企业财务管理是企业组织财务活动、处理财务关系的一项经济管理工作。</a:t>
            </a:r>
            <a:endParaRPr lang="zh-CN" altLang="en-US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324350" y="1519555"/>
            <a:ext cx="1157605" cy="561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932114" y="3499171"/>
            <a:ext cx="12366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财务活动</a:t>
            </a:r>
            <a:endParaRPr lang="en-US" altLang="zh-CN" sz="2800">
              <a:solidFill>
                <a:srgbClr val="FF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 bwMode="auto">
          <a:xfrm rot="0">
            <a:off x="2308588" y="2755236"/>
            <a:ext cx="2485117" cy="2443356"/>
            <a:chOff x="1" y="0"/>
            <a:chExt cx="3715674" cy="371567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矩形 1"/>
            <p:cNvSpPr>
              <a:spLocks noChangeArrowheads="1"/>
            </p:cNvSpPr>
            <p:nvPr/>
          </p:nvSpPr>
          <p:spPr bwMode="auto">
            <a:xfrm rot="2719361">
              <a:off x="829312" y="841862"/>
              <a:ext cx="2057051" cy="2057051"/>
            </a:xfrm>
            <a:prstGeom prst="rect">
              <a:avLst/>
            </a:prstGeom>
            <a:noFill/>
            <a:ln w="25400">
              <a:noFill/>
              <a:beve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等腰三角形 2"/>
            <p:cNvSpPr>
              <a:spLocks noChangeArrowheads="1"/>
            </p:cNvSpPr>
            <p:nvPr/>
          </p:nvSpPr>
          <p:spPr bwMode="auto">
            <a:xfrm rot="10800000">
              <a:off x="1497798" y="0"/>
              <a:ext cx="720080" cy="403303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254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等腰三角形 3"/>
            <p:cNvSpPr>
              <a:spLocks noChangeArrowheads="1"/>
            </p:cNvSpPr>
            <p:nvPr/>
          </p:nvSpPr>
          <p:spPr bwMode="auto">
            <a:xfrm rot="-5400000">
              <a:off x="3153983" y="1656182"/>
              <a:ext cx="720080" cy="403303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254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等腰三角形 4"/>
            <p:cNvSpPr>
              <a:spLocks noChangeArrowheads="1"/>
            </p:cNvSpPr>
            <p:nvPr/>
          </p:nvSpPr>
          <p:spPr bwMode="auto">
            <a:xfrm rot="5400000">
              <a:off x="-158388" y="1656183"/>
              <a:ext cx="720080" cy="403303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254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等腰三角形 5"/>
            <p:cNvSpPr>
              <a:spLocks noChangeArrowheads="1"/>
            </p:cNvSpPr>
            <p:nvPr/>
          </p:nvSpPr>
          <p:spPr bwMode="auto">
            <a:xfrm>
              <a:off x="1497798" y="3312368"/>
              <a:ext cx="720080" cy="403303"/>
            </a:xfrm>
            <a:prstGeom prst="triangle">
              <a:avLst>
                <a:gd name="adj" fmla="val 50000"/>
              </a:avLst>
            </a:prstGeom>
            <a:solidFill>
              <a:srgbClr val="FBCE45"/>
            </a:solidFill>
            <a:ln w="254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" name="TextBox 12"/>
          <p:cNvSpPr>
            <a:spLocks noChangeArrowheads="1"/>
          </p:cNvSpPr>
          <p:nvPr/>
        </p:nvSpPr>
        <p:spPr bwMode="auto">
          <a:xfrm>
            <a:off x="2930527" y="2319340"/>
            <a:ext cx="1203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筹资活动</a:t>
            </a:r>
            <a:endParaRPr lang="zh-CN" altLang="en-US">
              <a:solidFill>
                <a:srgbClr val="FF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5014914" y="3756662"/>
            <a:ext cx="111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投资活动</a:t>
            </a:r>
            <a:endParaRPr lang="zh-CN" altLang="en-US">
              <a:solidFill>
                <a:srgbClr val="FF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TextBox 11"/>
          <p:cNvSpPr>
            <a:spLocks noChangeArrowheads="1"/>
          </p:cNvSpPr>
          <p:nvPr/>
        </p:nvSpPr>
        <p:spPr bwMode="auto">
          <a:xfrm>
            <a:off x="2930209" y="5312412"/>
            <a:ext cx="12382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经营活动</a:t>
            </a:r>
            <a:endParaRPr lang="zh-CN" altLang="en-US">
              <a:solidFill>
                <a:srgbClr val="FF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9"/>
          <p:cNvSpPr>
            <a:spLocks noChangeArrowheads="1"/>
          </p:cNvSpPr>
          <p:nvPr/>
        </p:nvSpPr>
        <p:spPr bwMode="auto">
          <a:xfrm>
            <a:off x="928371" y="3756662"/>
            <a:ext cx="12144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CC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分配活动</a:t>
            </a:r>
            <a:endParaRPr lang="zh-CN" altLang="en-US">
              <a:solidFill>
                <a:srgbClr val="FFCC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166803" y="1527176"/>
            <a:ext cx="1192212" cy="503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8" name="Group 3"/>
          <p:cNvGrpSpPr/>
          <p:nvPr/>
        </p:nvGrpSpPr>
        <p:grpSpPr bwMode="auto">
          <a:xfrm>
            <a:off x="6041709" y="2433638"/>
            <a:ext cx="5535612" cy="919163"/>
            <a:chOff x="884" y="1842"/>
            <a:chExt cx="4582" cy="771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884" y="1842"/>
              <a:ext cx="1045" cy="771"/>
            </a:xfrm>
            <a:prstGeom prst="rightArrowCallout">
              <a:avLst>
                <a:gd name="adj1" fmla="val 25000"/>
                <a:gd name="adj2" fmla="val 25000"/>
                <a:gd name="adj3" fmla="val 22568"/>
                <a:gd name="adj4" fmla="val 6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350"/>
                <a:t>筹　资</a:t>
              </a:r>
              <a:endParaRPr lang="zh-CN" altLang="en-US" sz="1350"/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2063" y="1842"/>
              <a:ext cx="1046" cy="771"/>
            </a:xfrm>
            <a:prstGeom prst="rightArrowCallout">
              <a:avLst>
                <a:gd name="adj1" fmla="val 25000"/>
                <a:gd name="adj2" fmla="val 25000"/>
                <a:gd name="adj3" fmla="val 22568"/>
                <a:gd name="adj4" fmla="val 6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350"/>
                <a:t>投　资</a:t>
              </a:r>
              <a:endParaRPr lang="zh-CN" altLang="en-US" sz="1350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3243" y="1842"/>
              <a:ext cx="1046" cy="771"/>
            </a:xfrm>
            <a:prstGeom prst="rightArrowCallout">
              <a:avLst>
                <a:gd name="adj1" fmla="val 25000"/>
                <a:gd name="adj2" fmla="val 25000"/>
                <a:gd name="adj3" fmla="val 22568"/>
                <a:gd name="adj4" fmla="val 6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350"/>
                <a:t>经　营</a:t>
              </a:r>
              <a:endParaRPr lang="zh-CN" altLang="en-US" sz="1350"/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4421" y="1842"/>
              <a:ext cx="1045" cy="771"/>
            </a:xfrm>
            <a:prstGeom prst="rightArrowCallout">
              <a:avLst>
                <a:gd name="adj1" fmla="val 25000"/>
                <a:gd name="adj2" fmla="val 25000"/>
                <a:gd name="adj3" fmla="val 22568"/>
                <a:gd name="adj4" fmla="val 6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350"/>
                <a:t>分　配</a:t>
              </a:r>
              <a:endParaRPr lang="zh-CN" altLang="en-US" sz="1350"/>
            </a:p>
          </p:txBody>
        </p:sp>
      </p:grpSp>
      <p:grpSp>
        <p:nvGrpSpPr>
          <p:cNvPr id="23" name="Group 8"/>
          <p:cNvGrpSpPr/>
          <p:nvPr/>
        </p:nvGrpSpPr>
        <p:grpSpPr bwMode="auto">
          <a:xfrm>
            <a:off x="6196016" y="3750632"/>
            <a:ext cx="5400675" cy="815975"/>
            <a:chOff x="884" y="2971"/>
            <a:chExt cx="4536" cy="686"/>
          </a:xfrm>
        </p:grpSpPr>
        <p:pic>
          <p:nvPicPr>
            <p:cNvPr id="10258" name="Picture 9" descr="金币2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971"/>
              <a:ext cx="907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0" descr="http://www.zscf.com.cn/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976"/>
              <a:ext cx="907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1" descr="http://www.broad.com/news/news_2.htm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976"/>
              <a:ext cx="907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2" descr="能流出金币的水龙头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976"/>
              <a:ext cx="998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/>
      <p:bldP spid="12" grpId="1"/>
      <p:bldP spid="16" grpId="0"/>
      <p:bldP spid="16" grpId="1"/>
      <p:bldP spid="14" grpId="0"/>
      <p:bldP spid="14" grpId="1"/>
      <p:bldP spid="15" grpId="0"/>
      <p:bldP spid="15" grpId="1"/>
      <p:bldP spid="13" grpId="0"/>
      <p:bldP spid="13" grpId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857320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财务关系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9845" y="2197735"/>
            <a:ext cx="6848475" cy="3556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lt"/>
              </a:rPr>
              <a:t>财务管理的目标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SzTx/>
              <a:buFontTx/>
            </a:pPr>
            <a:r>
              <a:rPr lang="en-US" altLang="zh-CN" sz="5400"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02</a:t>
            </a:r>
            <a:endParaRPr lang="en-US" altLang="zh-CN" sz="5400"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pic>
        <p:nvPicPr>
          <p:cNvPr id="5" name="图片 4" descr="微信图片_20241119104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33500" cy="965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42085" y="305435"/>
            <a:ext cx="657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i="1">
                <a:latin typeface="华文行楷" panose="02010800040101010101" charset="-122"/>
                <a:ea typeface="华文行楷" panose="02010800040101010101" charset="-122"/>
              </a:rPr>
              <a:t>乌兰察布开放大学</a:t>
            </a:r>
            <a:endParaRPr lang="zh-CN" altLang="en-US" sz="2800" i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480" y="770325"/>
            <a:ext cx="10969200" cy="705600"/>
          </a:xfrm>
        </p:spPr>
        <p:txBody>
          <a:bodyPr/>
          <a:p>
            <a:pPr algn="l"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3000" b="1" i="0" spc="0" dirty="0">
                <a:solidFill>
                  <a:srgbClr val="9F8C61"/>
                </a:solidFill>
                <a:latin typeface="+mn-lt"/>
                <a:ea typeface="+mn-ea"/>
                <a:cs typeface="+mn-ea"/>
              </a:rPr>
              <a:t>财务目标</a:t>
            </a:r>
            <a:endParaRPr lang="zh-CN" altLang="en-US" sz="3000" b="1" i="0" spc="0" dirty="0">
              <a:solidFill>
                <a:srgbClr val="9F8C6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财务管理的目标是企业理财活动所希望实现的结果，是评价企业理财活动是否合理的基本标准。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25" name="箭头: 右 24"/>
          <p:cNvSpPr/>
          <p:nvPr/>
        </p:nvSpPr>
        <p:spPr>
          <a:xfrm rot="5400000">
            <a:off x="3718419" y="2823213"/>
            <a:ext cx="365125" cy="41275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右大括号 5"/>
          <p:cNvSpPr/>
          <p:nvPr/>
        </p:nvSpPr>
        <p:spPr>
          <a:xfrm rot="16200000">
            <a:off x="3703815" y="2625091"/>
            <a:ext cx="344487" cy="1890712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993122" y="3949385"/>
            <a:ext cx="172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利润最大化</a:t>
            </a:r>
            <a:endParaRPr lang="zh-CN" altLang="en-US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835578" y="3959862"/>
            <a:ext cx="2232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股东财富最大化</a:t>
            </a:r>
            <a:endParaRPr lang="zh-CN" altLang="en-US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 autoUpdateAnimBg="0"/>
      <p:bldP spid="6" grpId="0" bldLvl="0" animBg="1" autoUpdateAnimBg="0"/>
      <p:bldP spid="26" grpId="0" autoUpdateAnimBg="0"/>
      <p:bldP spid="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270" y="860425"/>
            <a:ext cx="12190730" cy="602615"/>
          </a:xfrm>
        </p:spPr>
        <p:txBody>
          <a:bodyPr>
            <a:noAutofit/>
          </a:bodyPr>
          <a:lstStyle/>
          <a:p>
            <a:pPr marL="0" algn="l" eaLnBrk="1" hangingPunct="1">
              <a:lnSpc>
                <a:spcPct val="100000"/>
              </a:lnSpc>
              <a:buClrTx/>
              <a:buSzTx/>
              <a:buNone/>
            </a:pPr>
            <a:r>
              <a:rPr lang="zh-CN" altLang="en-US" sz="3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ea"/>
              </a:rPr>
              <a:t>以利润最大化为目标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606425" y="2169795"/>
            <a:ext cx="3487420" cy="457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6706553" y="2113280"/>
            <a:ext cx="3487420" cy="457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733425" y="2233295"/>
            <a:ext cx="3233420" cy="3600450"/>
            <a:chOff x="969" y="4244"/>
            <a:chExt cx="5092" cy="5670"/>
          </a:xfrm>
        </p:grpSpPr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969" y="4244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合理</a:t>
              </a:r>
              <a:r>
                <a:rPr lang="zh-CN" altLang="en-US" sz="16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性</a:t>
              </a:r>
              <a:endParaRPr lang="zh-CN" altLang="en-US" sz="1600" spc="1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6"/>
              </p:custDataLst>
            </p:nvPr>
          </p:nvSpPr>
          <p:spPr>
            <a:xfrm>
              <a:off x="969" y="5069"/>
              <a:ext cx="5092" cy="48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公司追求利润最大化，就必须讲求经济核算，加强管理，改进技术，提高劳动生产率，降低产品成本。这些措施都有利于资源的合理配置，有利于经济效益的提高。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目前，我国企业的业绩评价在很多情况下还是以利润为基础。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834505" y="2169795"/>
            <a:ext cx="3232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不合理性</a:t>
            </a:r>
            <a:endParaRPr lang="zh-CN" altLang="en-US" sz="16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8103235" y="4937760"/>
            <a:ext cx="348678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2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请添加小标题</a:t>
            </a:r>
            <a:endParaRPr lang="zh-CN" altLang="en-US" sz="12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pic>
        <p:nvPicPr>
          <p:cNvPr id="20484" name="图片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597535" y="1600835"/>
            <a:ext cx="1009650" cy="9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0000">
            <a:off x="6210938" y="1679258"/>
            <a:ext cx="11160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>
            <p:custDataLst>
              <p:tags r:id="rId11"/>
            </p:custDataLst>
          </p:nvPr>
        </p:nvGrpSpPr>
        <p:grpSpPr bwMode="auto">
          <a:xfrm>
            <a:off x="5034915" y="3054350"/>
            <a:ext cx="5348796" cy="2702560"/>
            <a:chOff x="527697" y="1468245"/>
            <a:chExt cx="8928877" cy="4461572"/>
          </a:xfrm>
        </p:grpSpPr>
        <p:cxnSp>
          <p:nvCxnSpPr>
            <p:cNvPr id="4" name="直接连接符 3"/>
            <p:cNvCxnSpPr/>
            <p:nvPr>
              <p:custDataLst>
                <p:tags r:id="rId12"/>
              </p:custDataLst>
            </p:nvPr>
          </p:nvCxnSpPr>
          <p:spPr>
            <a:xfrm>
              <a:off x="2616757" y="1576935"/>
              <a:ext cx="0" cy="435288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13"/>
              </p:custDataLst>
            </p:nvPr>
          </p:nvCxnSpPr>
          <p:spPr>
            <a:xfrm>
              <a:off x="4835720" y="1576935"/>
              <a:ext cx="0" cy="435288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4"/>
              </p:custDataLst>
            </p:nvPr>
          </p:nvCxnSpPr>
          <p:spPr>
            <a:xfrm>
              <a:off x="7086498" y="1576935"/>
              <a:ext cx="0" cy="435288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5"/>
              </p:custDataLst>
            </p:nvPr>
          </p:nvCxnSpPr>
          <p:spPr>
            <a:xfrm>
              <a:off x="9456574" y="1576935"/>
              <a:ext cx="0" cy="435288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5"/>
            <p:cNvSpPr/>
            <p:nvPr>
              <p:custDataLst>
                <p:tags r:id="rId16"/>
              </p:custDataLst>
            </p:nvPr>
          </p:nvSpPr>
          <p:spPr bwMode="auto">
            <a:xfrm rot="9502714">
              <a:off x="527697" y="1468245"/>
              <a:ext cx="1724071" cy="1652696"/>
            </a:xfrm>
            <a:custGeom>
              <a:avLst/>
              <a:gdLst>
                <a:gd name="T0" fmla="*/ 2147483646 w 590"/>
                <a:gd name="T1" fmla="*/ 2147483646 h 566"/>
                <a:gd name="T2" fmla="*/ 2147483646 w 590"/>
                <a:gd name="T3" fmla="*/ 2147483646 h 566"/>
                <a:gd name="T4" fmla="*/ 2147483646 w 590"/>
                <a:gd name="T5" fmla="*/ 2147483646 h 566"/>
                <a:gd name="T6" fmla="*/ 2147483646 w 590"/>
                <a:gd name="T7" fmla="*/ 2147483646 h 566"/>
                <a:gd name="T8" fmla="*/ 2147483646 w 590"/>
                <a:gd name="T9" fmla="*/ 0 h 566"/>
                <a:gd name="T10" fmla="*/ 2147483646 w 590"/>
                <a:gd name="T11" fmla="*/ 2147483646 h 566"/>
                <a:gd name="T12" fmla="*/ 2147483646 w 590"/>
                <a:gd name="T13" fmla="*/ 2147483646 h 566"/>
                <a:gd name="T14" fmla="*/ 2147483646 w 590"/>
                <a:gd name="T15" fmla="*/ 2147483646 h 566"/>
                <a:gd name="T16" fmla="*/ 2147483646 w 590"/>
                <a:gd name="T17" fmla="*/ 2147483646 h 566"/>
                <a:gd name="T18" fmla="*/ 2147483646 w 590"/>
                <a:gd name="T19" fmla="*/ 2147483646 h 566"/>
                <a:gd name="T20" fmla="*/ 0 w 590"/>
                <a:gd name="T21" fmla="*/ 2147483646 h 566"/>
                <a:gd name="T22" fmla="*/ 2147483646 w 590"/>
                <a:gd name="T23" fmla="*/ 2147483646 h 566"/>
                <a:gd name="T24" fmla="*/ 2147483646 w 590"/>
                <a:gd name="T25" fmla="*/ 2147483646 h 566"/>
                <a:gd name="T26" fmla="*/ 2147483646 w 590"/>
                <a:gd name="T27" fmla="*/ 2147483646 h 566"/>
                <a:gd name="T28" fmla="*/ 2147483646 w 590"/>
                <a:gd name="T29" fmla="*/ 2147483646 h 566"/>
                <a:gd name="T30" fmla="*/ 2147483646 w 590"/>
                <a:gd name="T31" fmla="*/ 2147483646 h 566"/>
                <a:gd name="T32" fmla="*/ 2147483646 w 590"/>
                <a:gd name="T33" fmla="*/ 2147483646 h 566"/>
                <a:gd name="T34" fmla="*/ 2147483646 w 590"/>
                <a:gd name="T35" fmla="*/ 2147483646 h 5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0" h="566">
                  <a:moveTo>
                    <a:pt x="526" y="92"/>
                  </a:moveTo>
                  <a:cubicBezTo>
                    <a:pt x="498" y="61"/>
                    <a:pt x="464" y="40"/>
                    <a:pt x="426" y="25"/>
                  </a:cubicBezTo>
                  <a:cubicBezTo>
                    <a:pt x="394" y="12"/>
                    <a:pt x="361" y="5"/>
                    <a:pt x="327" y="2"/>
                  </a:cubicBezTo>
                  <a:cubicBezTo>
                    <a:pt x="327" y="2"/>
                    <a:pt x="327" y="2"/>
                    <a:pt x="326" y="2"/>
                  </a:cubicBezTo>
                  <a:cubicBezTo>
                    <a:pt x="315" y="1"/>
                    <a:pt x="303" y="0"/>
                    <a:pt x="289" y="0"/>
                  </a:cubicBezTo>
                  <a:cubicBezTo>
                    <a:pt x="280" y="0"/>
                    <a:pt x="271" y="1"/>
                    <a:pt x="262" y="1"/>
                  </a:cubicBezTo>
                  <a:cubicBezTo>
                    <a:pt x="237" y="1"/>
                    <a:pt x="207" y="5"/>
                    <a:pt x="176" y="14"/>
                  </a:cubicBezTo>
                  <a:cubicBezTo>
                    <a:pt x="121" y="29"/>
                    <a:pt x="76" y="54"/>
                    <a:pt x="58" y="79"/>
                  </a:cubicBezTo>
                  <a:cubicBezTo>
                    <a:pt x="47" y="91"/>
                    <a:pt x="37" y="104"/>
                    <a:pt x="29" y="119"/>
                  </a:cubicBezTo>
                  <a:cubicBezTo>
                    <a:pt x="26" y="124"/>
                    <a:pt x="24" y="128"/>
                    <a:pt x="22" y="133"/>
                  </a:cubicBezTo>
                  <a:cubicBezTo>
                    <a:pt x="8" y="163"/>
                    <a:pt x="0" y="202"/>
                    <a:pt x="0" y="245"/>
                  </a:cubicBezTo>
                  <a:cubicBezTo>
                    <a:pt x="0" y="291"/>
                    <a:pt x="9" y="333"/>
                    <a:pt x="25" y="363"/>
                  </a:cubicBezTo>
                  <a:cubicBezTo>
                    <a:pt x="58" y="439"/>
                    <a:pt x="111" y="499"/>
                    <a:pt x="187" y="538"/>
                  </a:cubicBezTo>
                  <a:cubicBezTo>
                    <a:pt x="215" y="552"/>
                    <a:pt x="246" y="560"/>
                    <a:pt x="278" y="563"/>
                  </a:cubicBezTo>
                  <a:cubicBezTo>
                    <a:pt x="314" y="566"/>
                    <a:pt x="349" y="563"/>
                    <a:pt x="382" y="550"/>
                  </a:cubicBezTo>
                  <a:cubicBezTo>
                    <a:pt x="422" y="535"/>
                    <a:pt x="453" y="508"/>
                    <a:pt x="480" y="476"/>
                  </a:cubicBezTo>
                  <a:cubicBezTo>
                    <a:pt x="524" y="425"/>
                    <a:pt x="554" y="366"/>
                    <a:pt x="570" y="301"/>
                  </a:cubicBezTo>
                  <a:cubicBezTo>
                    <a:pt x="590" y="225"/>
                    <a:pt x="580" y="153"/>
                    <a:pt x="526" y="92"/>
                  </a:cubicBezTo>
                  <a:close/>
                </a:path>
              </a:pathLst>
            </a:custGeom>
            <a:solidFill>
              <a:srgbClr val="3C8C93"/>
            </a:solidFill>
            <a:ln w="9525">
              <a:solidFill>
                <a:srgbClr val="3C8C93"/>
              </a:solidFill>
              <a:round/>
            </a:ln>
          </p:spPr>
          <p:txBody>
            <a:bodyPr lIns="121920" tIns="60960" rIns="121920" bIns="60960"/>
            <a:p>
              <a:endParaRPr lang="zh-CN" altLang="en-US"/>
            </a:p>
          </p:txBody>
        </p:sp>
        <p:sp>
          <p:nvSpPr>
            <p:cNvPr id="13" name="Freeform 5"/>
            <p:cNvSpPr/>
            <p:nvPr>
              <p:custDataLst>
                <p:tags r:id="rId17"/>
              </p:custDataLst>
            </p:nvPr>
          </p:nvSpPr>
          <p:spPr bwMode="auto">
            <a:xfrm rot="-3647773">
              <a:off x="2926454" y="1508786"/>
              <a:ext cx="1724071" cy="1652696"/>
            </a:xfrm>
            <a:custGeom>
              <a:avLst/>
              <a:gdLst>
                <a:gd name="T0" fmla="*/ 2147483646 w 590"/>
                <a:gd name="T1" fmla="*/ 2147483646 h 566"/>
                <a:gd name="T2" fmla="*/ 2147483646 w 590"/>
                <a:gd name="T3" fmla="*/ 2147483646 h 566"/>
                <a:gd name="T4" fmla="*/ 2147483646 w 590"/>
                <a:gd name="T5" fmla="*/ 2147483646 h 566"/>
                <a:gd name="T6" fmla="*/ 2147483646 w 590"/>
                <a:gd name="T7" fmla="*/ 2147483646 h 566"/>
                <a:gd name="T8" fmla="*/ 2147483646 w 590"/>
                <a:gd name="T9" fmla="*/ 0 h 566"/>
                <a:gd name="T10" fmla="*/ 2147483646 w 590"/>
                <a:gd name="T11" fmla="*/ 2147483646 h 566"/>
                <a:gd name="T12" fmla="*/ 2147483646 w 590"/>
                <a:gd name="T13" fmla="*/ 2147483646 h 566"/>
                <a:gd name="T14" fmla="*/ 2147483646 w 590"/>
                <a:gd name="T15" fmla="*/ 2147483646 h 566"/>
                <a:gd name="T16" fmla="*/ 2147483646 w 590"/>
                <a:gd name="T17" fmla="*/ 2147483646 h 566"/>
                <a:gd name="T18" fmla="*/ 2147483646 w 590"/>
                <a:gd name="T19" fmla="*/ 2147483646 h 566"/>
                <a:gd name="T20" fmla="*/ 0 w 590"/>
                <a:gd name="T21" fmla="*/ 2147483646 h 566"/>
                <a:gd name="T22" fmla="*/ 2147483646 w 590"/>
                <a:gd name="T23" fmla="*/ 2147483646 h 566"/>
                <a:gd name="T24" fmla="*/ 2147483646 w 590"/>
                <a:gd name="T25" fmla="*/ 2147483646 h 566"/>
                <a:gd name="T26" fmla="*/ 2147483646 w 590"/>
                <a:gd name="T27" fmla="*/ 2147483646 h 566"/>
                <a:gd name="T28" fmla="*/ 2147483646 w 590"/>
                <a:gd name="T29" fmla="*/ 2147483646 h 566"/>
                <a:gd name="T30" fmla="*/ 2147483646 w 590"/>
                <a:gd name="T31" fmla="*/ 2147483646 h 566"/>
                <a:gd name="T32" fmla="*/ 2147483646 w 590"/>
                <a:gd name="T33" fmla="*/ 2147483646 h 566"/>
                <a:gd name="T34" fmla="*/ 2147483646 w 590"/>
                <a:gd name="T35" fmla="*/ 2147483646 h 5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0" h="566">
                  <a:moveTo>
                    <a:pt x="526" y="92"/>
                  </a:moveTo>
                  <a:cubicBezTo>
                    <a:pt x="498" y="61"/>
                    <a:pt x="464" y="40"/>
                    <a:pt x="426" y="25"/>
                  </a:cubicBezTo>
                  <a:cubicBezTo>
                    <a:pt x="394" y="12"/>
                    <a:pt x="361" y="5"/>
                    <a:pt x="327" y="2"/>
                  </a:cubicBezTo>
                  <a:cubicBezTo>
                    <a:pt x="327" y="2"/>
                    <a:pt x="327" y="2"/>
                    <a:pt x="326" y="2"/>
                  </a:cubicBezTo>
                  <a:cubicBezTo>
                    <a:pt x="315" y="1"/>
                    <a:pt x="303" y="0"/>
                    <a:pt x="289" y="0"/>
                  </a:cubicBezTo>
                  <a:cubicBezTo>
                    <a:pt x="280" y="0"/>
                    <a:pt x="271" y="1"/>
                    <a:pt x="262" y="1"/>
                  </a:cubicBezTo>
                  <a:cubicBezTo>
                    <a:pt x="237" y="1"/>
                    <a:pt x="207" y="5"/>
                    <a:pt x="176" y="14"/>
                  </a:cubicBezTo>
                  <a:cubicBezTo>
                    <a:pt x="121" y="29"/>
                    <a:pt x="76" y="54"/>
                    <a:pt x="58" y="79"/>
                  </a:cubicBezTo>
                  <a:cubicBezTo>
                    <a:pt x="47" y="91"/>
                    <a:pt x="37" y="104"/>
                    <a:pt x="29" y="119"/>
                  </a:cubicBezTo>
                  <a:cubicBezTo>
                    <a:pt x="26" y="124"/>
                    <a:pt x="24" y="128"/>
                    <a:pt x="22" y="133"/>
                  </a:cubicBezTo>
                  <a:cubicBezTo>
                    <a:pt x="8" y="163"/>
                    <a:pt x="0" y="202"/>
                    <a:pt x="0" y="245"/>
                  </a:cubicBezTo>
                  <a:cubicBezTo>
                    <a:pt x="0" y="291"/>
                    <a:pt x="9" y="333"/>
                    <a:pt x="25" y="363"/>
                  </a:cubicBezTo>
                  <a:cubicBezTo>
                    <a:pt x="58" y="439"/>
                    <a:pt x="111" y="499"/>
                    <a:pt x="187" y="538"/>
                  </a:cubicBezTo>
                  <a:cubicBezTo>
                    <a:pt x="215" y="552"/>
                    <a:pt x="246" y="560"/>
                    <a:pt x="278" y="563"/>
                  </a:cubicBezTo>
                  <a:cubicBezTo>
                    <a:pt x="314" y="566"/>
                    <a:pt x="349" y="563"/>
                    <a:pt x="382" y="550"/>
                  </a:cubicBezTo>
                  <a:cubicBezTo>
                    <a:pt x="422" y="535"/>
                    <a:pt x="453" y="508"/>
                    <a:pt x="480" y="476"/>
                  </a:cubicBezTo>
                  <a:cubicBezTo>
                    <a:pt x="524" y="425"/>
                    <a:pt x="554" y="366"/>
                    <a:pt x="570" y="301"/>
                  </a:cubicBezTo>
                  <a:cubicBezTo>
                    <a:pt x="590" y="225"/>
                    <a:pt x="580" y="153"/>
                    <a:pt x="526" y="92"/>
                  </a:cubicBezTo>
                  <a:close/>
                </a:path>
              </a:pathLst>
            </a:custGeom>
            <a:solidFill>
              <a:srgbClr val="FB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p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18"/>
              </p:custDataLst>
            </p:nvPr>
          </p:nvSpPr>
          <p:spPr>
            <a:xfrm>
              <a:off x="1021966" y="1823476"/>
              <a:ext cx="800952" cy="910974"/>
            </a:xfrm>
            <a:prstGeom prst="rect">
              <a:avLst/>
            </a:prstGeom>
            <a:ln>
              <a:solidFill>
                <a:srgbClr val="3C8C93"/>
              </a:solidFill>
            </a:ln>
          </p:spPr>
          <p:txBody>
            <a:bodyPr wrap="square">
              <a:spAutoFit/>
            </a:bodyPr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zh-CN" sz="37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/>
            <p:nvPr>
              <p:custDataLst>
                <p:tags r:id="rId19"/>
              </p:custDataLst>
            </p:nvPr>
          </p:nvSpPr>
          <p:spPr bwMode="auto">
            <a:xfrm>
              <a:off x="7473730" y="1469076"/>
              <a:ext cx="1724071" cy="1652697"/>
            </a:xfrm>
            <a:custGeom>
              <a:avLst/>
              <a:gdLst>
                <a:gd name="T0" fmla="*/ 2147483646 w 590"/>
                <a:gd name="T1" fmla="*/ 2147483646 h 566"/>
                <a:gd name="T2" fmla="*/ 2147483646 w 590"/>
                <a:gd name="T3" fmla="*/ 2147483646 h 566"/>
                <a:gd name="T4" fmla="*/ 2147483646 w 590"/>
                <a:gd name="T5" fmla="*/ 2147483646 h 566"/>
                <a:gd name="T6" fmla="*/ 2147483646 w 590"/>
                <a:gd name="T7" fmla="*/ 2147483646 h 566"/>
                <a:gd name="T8" fmla="*/ 2147483646 w 590"/>
                <a:gd name="T9" fmla="*/ 0 h 566"/>
                <a:gd name="T10" fmla="*/ 2147483646 w 590"/>
                <a:gd name="T11" fmla="*/ 2147483646 h 566"/>
                <a:gd name="T12" fmla="*/ 2147483646 w 590"/>
                <a:gd name="T13" fmla="*/ 2147483646 h 566"/>
                <a:gd name="T14" fmla="*/ 2147483646 w 590"/>
                <a:gd name="T15" fmla="*/ 2147483646 h 566"/>
                <a:gd name="T16" fmla="*/ 2147483646 w 590"/>
                <a:gd name="T17" fmla="*/ 2147483646 h 566"/>
                <a:gd name="T18" fmla="*/ 2147483646 w 590"/>
                <a:gd name="T19" fmla="*/ 2147483646 h 566"/>
                <a:gd name="T20" fmla="*/ 0 w 590"/>
                <a:gd name="T21" fmla="*/ 2147483646 h 566"/>
                <a:gd name="T22" fmla="*/ 2147483646 w 590"/>
                <a:gd name="T23" fmla="*/ 2147483646 h 566"/>
                <a:gd name="T24" fmla="*/ 2147483646 w 590"/>
                <a:gd name="T25" fmla="*/ 2147483646 h 566"/>
                <a:gd name="T26" fmla="*/ 2147483646 w 590"/>
                <a:gd name="T27" fmla="*/ 2147483646 h 566"/>
                <a:gd name="T28" fmla="*/ 2147483646 w 590"/>
                <a:gd name="T29" fmla="*/ 2147483646 h 566"/>
                <a:gd name="T30" fmla="*/ 2147483646 w 590"/>
                <a:gd name="T31" fmla="*/ 2147483646 h 566"/>
                <a:gd name="T32" fmla="*/ 2147483646 w 590"/>
                <a:gd name="T33" fmla="*/ 2147483646 h 566"/>
                <a:gd name="T34" fmla="*/ 2147483646 w 590"/>
                <a:gd name="T35" fmla="*/ 2147483646 h 5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0" h="566">
                  <a:moveTo>
                    <a:pt x="526" y="92"/>
                  </a:moveTo>
                  <a:cubicBezTo>
                    <a:pt x="498" y="61"/>
                    <a:pt x="464" y="40"/>
                    <a:pt x="426" y="25"/>
                  </a:cubicBezTo>
                  <a:cubicBezTo>
                    <a:pt x="394" y="12"/>
                    <a:pt x="361" y="5"/>
                    <a:pt x="327" y="2"/>
                  </a:cubicBezTo>
                  <a:cubicBezTo>
                    <a:pt x="327" y="2"/>
                    <a:pt x="327" y="2"/>
                    <a:pt x="326" y="2"/>
                  </a:cubicBezTo>
                  <a:cubicBezTo>
                    <a:pt x="315" y="1"/>
                    <a:pt x="303" y="0"/>
                    <a:pt x="289" y="0"/>
                  </a:cubicBezTo>
                  <a:cubicBezTo>
                    <a:pt x="280" y="0"/>
                    <a:pt x="271" y="1"/>
                    <a:pt x="262" y="1"/>
                  </a:cubicBezTo>
                  <a:cubicBezTo>
                    <a:pt x="237" y="1"/>
                    <a:pt x="207" y="5"/>
                    <a:pt x="176" y="14"/>
                  </a:cubicBezTo>
                  <a:cubicBezTo>
                    <a:pt x="121" y="29"/>
                    <a:pt x="76" y="54"/>
                    <a:pt x="58" y="79"/>
                  </a:cubicBezTo>
                  <a:cubicBezTo>
                    <a:pt x="47" y="91"/>
                    <a:pt x="37" y="104"/>
                    <a:pt x="29" y="119"/>
                  </a:cubicBezTo>
                  <a:cubicBezTo>
                    <a:pt x="26" y="124"/>
                    <a:pt x="24" y="128"/>
                    <a:pt x="22" y="133"/>
                  </a:cubicBezTo>
                  <a:cubicBezTo>
                    <a:pt x="8" y="163"/>
                    <a:pt x="0" y="202"/>
                    <a:pt x="0" y="245"/>
                  </a:cubicBezTo>
                  <a:cubicBezTo>
                    <a:pt x="0" y="291"/>
                    <a:pt x="9" y="333"/>
                    <a:pt x="25" y="363"/>
                  </a:cubicBezTo>
                  <a:cubicBezTo>
                    <a:pt x="58" y="439"/>
                    <a:pt x="111" y="499"/>
                    <a:pt x="187" y="538"/>
                  </a:cubicBezTo>
                  <a:cubicBezTo>
                    <a:pt x="215" y="552"/>
                    <a:pt x="246" y="560"/>
                    <a:pt x="278" y="563"/>
                  </a:cubicBezTo>
                  <a:cubicBezTo>
                    <a:pt x="314" y="566"/>
                    <a:pt x="349" y="563"/>
                    <a:pt x="382" y="550"/>
                  </a:cubicBezTo>
                  <a:cubicBezTo>
                    <a:pt x="422" y="535"/>
                    <a:pt x="453" y="508"/>
                    <a:pt x="480" y="476"/>
                  </a:cubicBezTo>
                  <a:cubicBezTo>
                    <a:pt x="524" y="425"/>
                    <a:pt x="554" y="366"/>
                    <a:pt x="570" y="301"/>
                  </a:cubicBezTo>
                  <a:cubicBezTo>
                    <a:pt x="590" y="225"/>
                    <a:pt x="580" y="153"/>
                    <a:pt x="526" y="92"/>
                  </a:cubicBezTo>
                  <a:close/>
                </a:path>
              </a:pathLst>
            </a:custGeom>
            <a:solidFill>
              <a:srgbClr val="FB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p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20"/>
              </p:custDataLst>
            </p:nvPr>
          </p:nvSpPr>
          <p:spPr>
            <a:xfrm>
              <a:off x="3319137" y="1879145"/>
              <a:ext cx="800952" cy="9109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zh-CN" sz="37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21"/>
              </p:custDataLst>
            </p:nvPr>
          </p:nvSpPr>
          <p:spPr>
            <a:xfrm>
              <a:off x="7893597" y="1836730"/>
              <a:ext cx="800952" cy="9109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zh-CN" sz="37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/>
            <p:cNvSpPr/>
            <p:nvPr>
              <p:custDataLst>
                <p:tags r:id="rId22"/>
              </p:custDataLst>
            </p:nvPr>
          </p:nvSpPr>
          <p:spPr bwMode="auto">
            <a:xfrm rot="3526558">
              <a:off x="5095074" y="1562896"/>
              <a:ext cx="1724071" cy="1652696"/>
            </a:xfrm>
            <a:custGeom>
              <a:avLst/>
              <a:gdLst>
                <a:gd name="T0" fmla="*/ 2147483646 w 590"/>
                <a:gd name="T1" fmla="*/ 2147483646 h 566"/>
                <a:gd name="T2" fmla="*/ 2147483646 w 590"/>
                <a:gd name="T3" fmla="*/ 2147483646 h 566"/>
                <a:gd name="T4" fmla="*/ 2147483646 w 590"/>
                <a:gd name="T5" fmla="*/ 2147483646 h 566"/>
                <a:gd name="T6" fmla="*/ 2147483646 w 590"/>
                <a:gd name="T7" fmla="*/ 2147483646 h 566"/>
                <a:gd name="T8" fmla="*/ 2147483646 w 590"/>
                <a:gd name="T9" fmla="*/ 0 h 566"/>
                <a:gd name="T10" fmla="*/ 2147483646 w 590"/>
                <a:gd name="T11" fmla="*/ 2147483646 h 566"/>
                <a:gd name="T12" fmla="*/ 2147483646 w 590"/>
                <a:gd name="T13" fmla="*/ 2147483646 h 566"/>
                <a:gd name="T14" fmla="*/ 2147483646 w 590"/>
                <a:gd name="T15" fmla="*/ 2147483646 h 566"/>
                <a:gd name="T16" fmla="*/ 2147483646 w 590"/>
                <a:gd name="T17" fmla="*/ 2147483646 h 566"/>
                <a:gd name="T18" fmla="*/ 2147483646 w 590"/>
                <a:gd name="T19" fmla="*/ 2147483646 h 566"/>
                <a:gd name="T20" fmla="*/ 0 w 590"/>
                <a:gd name="T21" fmla="*/ 2147483646 h 566"/>
                <a:gd name="T22" fmla="*/ 2147483646 w 590"/>
                <a:gd name="T23" fmla="*/ 2147483646 h 566"/>
                <a:gd name="T24" fmla="*/ 2147483646 w 590"/>
                <a:gd name="T25" fmla="*/ 2147483646 h 566"/>
                <a:gd name="T26" fmla="*/ 2147483646 w 590"/>
                <a:gd name="T27" fmla="*/ 2147483646 h 566"/>
                <a:gd name="T28" fmla="*/ 2147483646 w 590"/>
                <a:gd name="T29" fmla="*/ 2147483646 h 566"/>
                <a:gd name="T30" fmla="*/ 2147483646 w 590"/>
                <a:gd name="T31" fmla="*/ 2147483646 h 566"/>
                <a:gd name="T32" fmla="*/ 2147483646 w 590"/>
                <a:gd name="T33" fmla="*/ 2147483646 h 566"/>
                <a:gd name="T34" fmla="*/ 2147483646 w 590"/>
                <a:gd name="T35" fmla="*/ 2147483646 h 5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0" h="566">
                  <a:moveTo>
                    <a:pt x="526" y="92"/>
                  </a:moveTo>
                  <a:cubicBezTo>
                    <a:pt x="498" y="61"/>
                    <a:pt x="464" y="40"/>
                    <a:pt x="426" y="25"/>
                  </a:cubicBezTo>
                  <a:cubicBezTo>
                    <a:pt x="394" y="12"/>
                    <a:pt x="361" y="5"/>
                    <a:pt x="327" y="2"/>
                  </a:cubicBezTo>
                  <a:cubicBezTo>
                    <a:pt x="327" y="2"/>
                    <a:pt x="327" y="2"/>
                    <a:pt x="326" y="2"/>
                  </a:cubicBezTo>
                  <a:cubicBezTo>
                    <a:pt x="315" y="1"/>
                    <a:pt x="303" y="0"/>
                    <a:pt x="289" y="0"/>
                  </a:cubicBezTo>
                  <a:cubicBezTo>
                    <a:pt x="280" y="0"/>
                    <a:pt x="271" y="1"/>
                    <a:pt x="262" y="1"/>
                  </a:cubicBezTo>
                  <a:cubicBezTo>
                    <a:pt x="237" y="1"/>
                    <a:pt x="207" y="5"/>
                    <a:pt x="176" y="14"/>
                  </a:cubicBezTo>
                  <a:cubicBezTo>
                    <a:pt x="121" y="29"/>
                    <a:pt x="76" y="54"/>
                    <a:pt x="58" y="79"/>
                  </a:cubicBezTo>
                  <a:cubicBezTo>
                    <a:pt x="47" y="91"/>
                    <a:pt x="37" y="104"/>
                    <a:pt x="29" y="119"/>
                  </a:cubicBezTo>
                  <a:cubicBezTo>
                    <a:pt x="26" y="124"/>
                    <a:pt x="24" y="128"/>
                    <a:pt x="22" y="133"/>
                  </a:cubicBezTo>
                  <a:cubicBezTo>
                    <a:pt x="8" y="163"/>
                    <a:pt x="0" y="202"/>
                    <a:pt x="0" y="245"/>
                  </a:cubicBezTo>
                  <a:cubicBezTo>
                    <a:pt x="0" y="291"/>
                    <a:pt x="9" y="333"/>
                    <a:pt x="25" y="363"/>
                  </a:cubicBezTo>
                  <a:cubicBezTo>
                    <a:pt x="58" y="439"/>
                    <a:pt x="111" y="499"/>
                    <a:pt x="187" y="538"/>
                  </a:cubicBezTo>
                  <a:cubicBezTo>
                    <a:pt x="215" y="552"/>
                    <a:pt x="246" y="560"/>
                    <a:pt x="278" y="563"/>
                  </a:cubicBezTo>
                  <a:cubicBezTo>
                    <a:pt x="314" y="566"/>
                    <a:pt x="349" y="563"/>
                    <a:pt x="382" y="550"/>
                  </a:cubicBezTo>
                  <a:cubicBezTo>
                    <a:pt x="422" y="535"/>
                    <a:pt x="453" y="508"/>
                    <a:pt x="480" y="476"/>
                  </a:cubicBezTo>
                  <a:cubicBezTo>
                    <a:pt x="524" y="425"/>
                    <a:pt x="554" y="366"/>
                    <a:pt x="570" y="301"/>
                  </a:cubicBezTo>
                  <a:cubicBezTo>
                    <a:pt x="590" y="225"/>
                    <a:pt x="580" y="153"/>
                    <a:pt x="526" y="92"/>
                  </a:cubicBezTo>
                  <a:close/>
                </a:path>
              </a:pathLst>
            </a:custGeom>
            <a:solidFill>
              <a:srgbClr val="3C8C93"/>
            </a:solidFill>
            <a:ln w="9525">
              <a:solidFill>
                <a:srgbClr val="3C8C93"/>
              </a:solidFill>
              <a:round/>
            </a:ln>
          </p:spPr>
          <p:txBody>
            <a:bodyPr lIns="121920" tIns="60960" rIns="121920" bIns="60960"/>
            <a:p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3"/>
              </p:custDataLst>
            </p:nvPr>
          </p:nvSpPr>
          <p:spPr>
            <a:xfrm>
              <a:off x="5585818" y="1802266"/>
              <a:ext cx="800952" cy="910974"/>
            </a:xfrm>
            <a:prstGeom prst="rect">
              <a:avLst/>
            </a:prstGeom>
            <a:ln>
              <a:solidFill>
                <a:srgbClr val="3C8C93"/>
              </a:solidFill>
            </a:ln>
          </p:spPr>
          <p:txBody>
            <a:bodyPr wrap="square">
              <a:spAutoFit/>
            </a:bodyPr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zh-CN" sz="373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7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Box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95864" y="4276726"/>
            <a:ext cx="12151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没有考虑项目收益的时间价值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2" name="TextBox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261736" y="4267836"/>
            <a:ext cx="137953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忽略了企业经营的不确定性和风险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3" name="TextBox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92061" y="4267520"/>
            <a:ext cx="134778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没有考虑利润和投入资本的关系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4" name="TextBox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996048" y="4276726"/>
            <a:ext cx="142716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使财务决策带有短期行为倾向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8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DIAGRAM_VIRTUALLY_FRAME" val="{&quot;height&quot;:264.25,&quot;left&quot;:29.425039370078743,&quot;top&quot;:189,&quot;width&quot;:901.15}"/>
</p:tagLst>
</file>

<file path=ppt/tags/tag192.xml><?xml version="1.0" encoding="utf-8"?>
<p:tagLst xmlns:p="http://schemas.openxmlformats.org/presentationml/2006/main">
  <p:tag name="KSO_WM_DIAGRAM_VIRTUALLY_FRAME" val="{&quot;height&quot;:264.25,&quot;left&quot;:29.425039370078743,&quot;top&quot;:189,&quot;width&quot;:901.15}"/>
</p:tagLst>
</file>

<file path=ppt/tags/tag193.xml><?xml version="1.0" encoding="utf-8"?>
<p:tagLst xmlns:p="http://schemas.openxmlformats.org/presentationml/2006/main">
  <p:tag name="KSO_WM_DIAGRAM_VIRTUALLY_FRAME" val="{&quot;height&quot;:264.25,&quot;left&quot;:29.425039370078743,&quot;top&quot;:189,&quot;width&quot;:901.15}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95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196.xml><?xml version="1.0" encoding="utf-8"?>
<p:tagLst xmlns:p="http://schemas.openxmlformats.org/presentationml/2006/main">
  <p:tag name="KSO_WM_DIAGRAM_VIRTUALLY_FRAME" val="{&quot;height&quot;:264.25,&quot;left&quot;:29.425039370078743,&quot;top&quot;:189,&quot;width&quot;:901.15}"/>
</p:tagLst>
</file>

<file path=ppt/tags/tag197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198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19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1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2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3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05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6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7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8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11.xml><?xml version="1.0" encoding="utf-8"?>
<p:tagLst xmlns:p="http://schemas.openxmlformats.org/presentationml/2006/main">
  <p:tag name="KSO_WM_BEAUTIFY_FLAG" val=""/>
  <p:tag name="KSO_WM_DIAGRAM_VIRTUALLY_FRAME" val="{&quot;height&quot;:264.25,&quot;left&quot;:29.425039370078743,&quot;top&quot;:189,&quot;width&quot;:901.15}"/>
</p:tagLst>
</file>

<file path=ppt/tags/tag2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26.xml><?xml version="1.0" encoding="utf-8"?>
<p:tagLst xmlns:p="http://schemas.openxmlformats.org/presentationml/2006/main">
  <p:tag name="KSO_WM_BEAUTIFY_FLAG" val=""/>
  <p:tag name="KSO_WM_DIAGRAM_VIRTUALLY_FRAME" val="{&quot;height&quot;:293.15,&quot;left&quot;:47.75,&quot;top&quot;:170.85,&quot;width&quot;:865.1750393700788}"/>
</p:tagLst>
</file>

<file path=ppt/tags/tag227.xml><?xml version="1.0" encoding="utf-8"?>
<p:tagLst xmlns:p="http://schemas.openxmlformats.org/presentationml/2006/main">
  <p:tag name="KSO_WM_BEAUTIFY_FLAG" val=""/>
  <p:tag name="KSO_WM_DIAGRAM_VIRTUALLY_FRAME" val="{&quot;height&quot;:293.15,&quot;left&quot;:47.75,&quot;top&quot;:170.85,&quot;width&quot;:865.1750393700788}"/>
</p:tagLst>
</file>

<file path=ppt/tags/tag228.xml><?xml version="1.0" encoding="utf-8"?>
<p:tagLst xmlns:p="http://schemas.openxmlformats.org/presentationml/2006/main">
  <p:tag name="KSO_WM_DIAGRAM_VIRTUALLY_FRAME" val="{&quot;height&quot;:293.15,&quot;left&quot;:47.75,&quot;top&quot;:170.85,&quot;width&quot;:865.1750393700788}"/>
</p:tagLst>
</file>

<file path=ppt/tags/tag229.xml><?xml version="1.0" encoding="utf-8"?>
<p:tagLst xmlns:p="http://schemas.openxmlformats.org/presentationml/2006/main">
  <p:tag name="KSO_WM_BEAUTIFY_FLAG" val=""/>
  <p:tag name="KSO_WM_DIAGRAM_VIRTUALLY_FRAME" val="{&quot;height&quot;:293.15,&quot;left&quot;:47.75,&quot;top&quot;:170.85,&quot;width&quot;:865.1750393700788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  <p:tag name="KSO_WM_DIAGRAM_VIRTUALLY_FRAME" val="{&quot;height&quot;:293.15,&quot;left&quot;:47.75,&quot;top&quot;:170.85,&quot;width&quot;:865.1750393700788}"/>
</p:tagLst>
</file>

<file path=ppt/tags/tag231.xml><?xml version="1.0" encoding="utf-8"?>
<p:tagLst xmlns:p="http://schemas.openxmlformats.org/presentationml/2006/main">
  <p:tag name="KSO_WM_BEAUTIFY_FLAG" val=""/>
  <p:tag name="KSO_WM_DIAGRAM_VIRTUALLY_FRAME" val="{&quot;height&quot;:293.15,&quot;left&quot;:47.75,&quot;top&quot;:170.85,&quot;width&quot;:865.1750393700788}"/>
</p:tagLst>
</file>

<file path=ppt/tags/tag232.xml><?xml version="1.0" encoding="utf-8"?>
<p:tagLst xmlns:p="http://schemas.openxmlformats.org/presentationml/2006/main">
  <p:tag name="KSO_WM_BEAUTIFY_FLAG" val=""/>
  <p:tag name="KSO_WM_DIAGRAM_VIRTUALLY_FRAME" val="{&quot;height&quot;:293.15,&quot;left&quot;:47.75,&quot;top&quot;:170.85,&quot;width&quot;:865.1750393700788}"/>
</p:tagLst>
</file>

<file path=ppt/tags/tag233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34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35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36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37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38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39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1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2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3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4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5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6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7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8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49.xml><?xml version="1.0" encoding="utf-8"?>
<p:tagLst xmlns:p="http://schemas.openxmlformats.org/presentationml/2006/main">
  <p:tag name="KSO_WM_DIAGRAM_VIRTUALLY_FRAME" val="{&quot;height&quot;:253.7,&quot;left&quot;:33.625118110236215,&quot;top&quot;:199.6,&quot;width&quot;:897.8751181102364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2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2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81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2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3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4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5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6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7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8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89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91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92.xml><?xml version="1.0" encoding="utf-8"?>
<p:tagLst xmlns:p="http://schemas.openxmlformats.org/presentationml/2006/main">
  <p:tag name="KSO_WM_DIAGRAM_VIRTUALLY_FRAME" val="{&quot;height&quot;:215.50007874015745,&quot;left&quot;:133.25007874015748,&quot;top&quot;:170.62503937007872,&quot;width&quot;:352.50007874015745}"/>
</p:tagLst>
</file>

<file path=ppt/tags/tag2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1.xml><?xml version="1.0" encoding="utf-8"?>
<p:tagLst xmlns:p="http://schemas.openxmlformats.org/presentationml/2006/main">
  <p:tag name="COMMONDATA" val="eyJjb3VudCI6MSwiaGRpZCI6ImIzZDQ2MTJiMDZjOTU2Njk3ZDg2MTRjNjhmNmJiNjhmIiwidXNlckNvdW50IjoxfQ=="/>
  <p:tag name="KSO_WPP_MARK_KEY" val="44deed7f-e141-46e9-bcc3-8f3e70ec3a96"/>
  <p:tag name="commondata" val="eyJjb3VudCI6MS4wLCJoZGlkIjoiZTczMjM1NTZjNzE5OTdkN2JmYjA0Yzg3YTc4NDIxYTUiLCJ1c2VyQ291bnQiOjEuMH0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kdfvmt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1763</Words>
  <Application>WPS 演示</Application>
  <PresentationFormat>宽屏</PresentationFormat>
  <Paragraphs>249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华文行楷</vt:lpstr>
      <vt:lpstr>Wingdings</vt:lpstr>
      <vt:lpstr>思源黑体 CN Normal</vt:lpstr>
      <vt:lpstr>黑体</vt:lpstr>
      <vt:lpstr>微软雅黑</vt:lpstr>
      <vt:lpstr>楷体_GB2312</vt:lpstr>
      <vt:lpstr>新宋体</vt:lpstr>
      <vt:lpstr>Calibri</vt:lpstr>
      <vt:lpstr>Arial Unicode MS</vt:lpstr>
      <vt:lpstr>Segoe Semibold</vt:lpstr>
      <vt:lpstr>Calibri</vt:lpstr>
      <vt:lpstr>Verdana</vt:lpstr>
      <vt:lpstr>Gulim</vt:lpstr>
      <vt:lpstr>Malgun Gothic</vt:lpstr>
      <vt:lpstr>Segoe Print</vt:lpstr>
      <vt:lpstr>3_自定义设计方案</vt:lpstr>
      <vt:lpstr>2_自定义设计方案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案例引入</vt:lpstr>
      <vt:lpstr>概念</vt:lpstr>
      <vt:lpstr>财务关系</vt:lpstr>
      <vt:lpstr>PowerPoint 演示文稿</vt:lpstr>
      <vt:lpstr>财务目标</vt:lpstr>
      <vt:lpstr>PowerPoint 演示文稿</vt:lpstr>
      <vt:lpstr>以股东财富最大化为目标</vt:lpstr>
      <vt:lpstr>PowerPoint 演示文稿</vt:lpstr>
      <vt:lpstr>思政融合-财务目标与社会责任</vt:lpstr>
      <vt:lpstr>思政融合-财务目标与社会责任</vt:lpstr>
      <vt:lpstr>PowerPoint 演示文稿</vt:lpstr>
      <vt:lpstr>资产负债表</vt:lpstr>
      <vt:lpstr>利润表</vt:lpstr>
      <vt:lpstr>现金流量表</vt:lpstr>
      <vt:lpstr>PowerPoint 演示文稿</vt:lpstr>
      <vt:lpstr>PowerPoint 演示文稿</vt:lpstr>
      <vt:lpstr>财务管理的外部环境</vt:lpstr>
      <vt:lpstr>财务管理的内部环境</vt:lpstr>
      <vt:lpstr>财务管理结构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lujia</cp:lastModifiedBy>
  <cp:revision>215</cp:revision>
  <dcterms:created xsi:type="dcterms:W3CDTF">2019-06-19T02:08:00Z</dcterms:created>
  <dcterms:modified xsi:type="dcterms:W3CDTF">2024-11-19T15:05:16Z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999B504810B24353A8B7BDC1C816A178_12</vt:lpwstr>
  </property>
  <property fmtid="{D5CDD505-2E9C-101B-9397-08002B2CF9AE}" pid="3" name="KSOProductBuildVer">
    <vt:lpwstr>2052-11.1.0.10009</vt:lpwstr>
  </property>
</Properties>
</file>