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75" r:id="rId3"/>
    <p:sldId id="352" r:id="rId4"/>
    <p:sldId id="361" r:id="rId5"/>
    <p:sldId id="363" r:id="rId6"/>
    <p:sldId id="268" r:id="rId7"/>
    <p:sldId id="353" r:id="rId8"/>
    <p:sldId id="362" r:id="rId9"/>
    <p:sldId id="364" r:id="rId10"/>
    <p:sldId id="354" r:id="rId11"/>
    <p:sldId id="365" r:id="rId12"/>
    <p:sldId id="369" r:id="rId13"/>
    <p:sldId id="366" r:id="rId14"/>
    <p:sldId id="367" r:id="rId15"/>
    <p:sldId id="368" r:id="rId16"/>
    <p:sldId id="370" r:id="rId17"/>
    <p:sldId id="371" r:id="rId18"/>
    <p:sldId id="372" r:id="rId19"/>
    <p:sldId id="376" r:id="rId20"/>
    <p:sldId id="377" r:id="rId21"/>
    <p:sldId id="378" r:id="rId22"/>
    <p:sldId id="379" r:id="rId23"/>
    <p:sldId id="380" r:id="rId24"/>
    <p:sldId id="381" r:id="rId25"/>
    <p:sldId id="382" r:id="rId26"/>
    <p:sldId id="383" r:id="rId27"/>
    <p:sldId id="384" r:id="rId28"/>
    <p:sldId id="385" r:id="rId29"/>
    <p:sldId id="386" r:id="rId30"/>
    <p:sldId id="387" r:id="rId31"/>
    <p:sldId id="388" r:id="rId32"/>
    <p:sldId id="389" r:id="rId33"/>
    <p:sldId id="390" r:id="rId34"/>
    <p:sldId id="391" r:id="rId35"/>
    <p:sldId id="394" r:id="rId36"/>
    <p:sldId id="393" r:id="rId37"/>
    <p:sldId id="392" r:id="rId38"/>
    <p:sldId id="395" r:id="rId39"/>
    <p:sldId id="373" r:id="rId40"/>
    <p:sldId id="396" r:id="rId41"/>
    <p:sldId id="397" r:id="rId42"/>
    <p:sldId id="398" r:id="rId43"/>
    <p:sldId id="399" r:id="rId44"/>
    <p:sldId id="400" r:id="rId45"/>
    <p:sldId id="401" r:id="rId46"/>
    <p:sldId id="305" r:id="rId47"/>
    <p:sldId id="375" r:id="rId48"/>
  </p:sldIdLst>
  <p:sldSz cx="12192000" cy="6858000"/>
  <p:notesSz cx="6858000" cy="9144000"/>
  <p:custDataLst>
    <p:tags r:id="rId4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0" d="100"/>
          <a:sy n="110" d="100"/>
        </p:scale>
        <p:origin x="-180"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2023-03-27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2023-03-27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2023-03-27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2023-03-27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2023-03-27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pPr/>
              <a:t>2023-03-27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pPr/>
              <a:t>2023-03-27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pPr/>
              <a:t>2023-03-27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pPr/>
              <a:t>2023-03-27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pPr/>
              <a:t>2023-03-27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pPr/>
              <a:t>2023-03-27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pPr/>
              <a:t>2023-03-27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3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280035" y="528320"/>
            <a:ext cx="11631295" cy="1938020"/>
          </a:xfrm>
          <a:prstGeom prst="rect">
            <a:avLst/>
          </a:prstGeom>
          <a:noFill/>
        </p:spPr>
        <p:txBody>
          <a:bodyPr wrap="square" rtlCol="0">
            <a:spAutoFit/>
            <a:scene3d>
              <a:camera prst="orthographicFront"/>
              <a:lightRig rig="threePt" dir="t"/>
            </a:scene3d>
          </a:bodyPr>
          <a:lstStyle/>
          <a:p>
            <a:pPr algn="ctr"/>
            <a:r>
              <a:rPr lang="zh-CN" sz="6000" b="1">
                <a:solidFill>
                  <a:srgbClr val="FF0000"/>
                </a:solidFill>
                <a:effectLst>
                  <a:outerShdw blurRad="38100" dist="19050" dir="2700000" algn="tl" rotWithShape="0">
                    <a:schemeClr val="dk1">
                      <a:alpha val="40000"/>
                    </a:schemeClr>
                  </a:outerShdw>
                </a:effectLst>
              </a:rPr>
              <a:t>感悟中国文脉  </a:t>
            </a:r>
          </a:p>
          <a:p>
            <a:pPr algn="ctr"/>
            <a:r>
              <a:rPr lang="zh-CN" sz="6000" b="1">
                <a:solidFill>
                  <a:srgbClr val="FF0000"/>
                </a:solidFill>
                <a:effectLst>
                  <a:outerShdw blurRad="38100" dist="19050" dir="2700000" algn="tl" rotWithShape="0">
                    <a:schemeClr val="dk1">
                      <a:alpha val="40000"/>
                    </a:schemeClr>
                  </a:outerShdw>
                </a:effectLst>
              </a:rPr>
              <a:t>凝聚“脉”向民族复兴的磅礴伟力</a:t>
            </a:r>
          </a:p>
        </p:txBody>
      </p:sp>
      <p:sp>
        <p:nvSpPr>
          <p:cNvPr id="3" name="文本框 2"/>
          <p:cNvSpPr txBox="1"/>
          <p:nvPr/>
        </p:nvSpPr>
        <p:spPr>
          <a:xfrm>
            <a:off x="978535" y="2930525"/>
            <a:ext cx="9994265" cy="1014730"/>
          </a:xfrm>
          <a:prstGeom prst="rect">
            <a:avLst/>
          </a:prstGeom>
          <a:noFill/>
        </p:spPr>
        <p:txBody>
          <a:bodyPr wrap="square" rtlCol="0">
            <a:spAutoFit/>
            <a:scene3d>
              <a:camera prst="orthographicFront"/>
              <a:lightRig rig="threePt" dir="t"/>
            </a:scene3d>
          </a:bodyPr>
          <a:lstStyle/>
          <a:p>
            <a:pPr algn="ctr"/>
            <a:r>
              <a:rPr lang="zh-CN" altLang="en-US" sz="6000" b="1">
                <a:solidFill>
                  <a:srgbClr val="FFFF00"/>
                </a:solidFill>
                <a:effectLst>
                  <a:outerShdw blurRad="38100" dist="19050" dir="2700000" algn="tl" rotWithShape="0">
                    <a:schemeClr val="dk1">
                      <a:alpha val="40000"/>
                    </a:schemeClr>
                  </a:outerShdw>
                </a:effectLst>
              </a:rPr>
              <a:t>乌兰察布广播电视大学</a:t>
            </a:r>
            <a:r>
              <a:rPr lang="en-US" altLang="zh-CN" sz="6000" b="1">
                <a:solidFill>
                  <a:srgbClr val="FFFF00"/>
                </a:solidFill>
                <a:effectLst>
                  <a:outerShdw blurRad="38100" dist="19050" dir="2700000" algn="tl" rotWithShape="0">
                    <a:schemeClr val="dk1">
                      <a:alpha val="40000"/>
                    </a:schemeClr>
                  </a:outerShdw>
                </a:effectLst>
              </a:rPr>
              <a:t>  </a:t>
            </a:r>
            <a:r>
              <a:rPr lang="en-US" altLang="zh-CN" sz="6000">
                <a:solidFill>
                  <a:srgbClr val="FFFF00"/>
                </a:solidFill>
                <a:effectLst>
                  <a:outerShdw blurRad="38100" dist="19050" dir="2700000" algn="tl" rotWithShape="0">
                    <a:schemeClr val="dk1">
                      <a:alpha val="40000"/>
                    </a:schemeClr>
                  </a:outerShdw>
                </a:effectLst>
              </a:rPr>
              <a:t>  </a:t>
            </a:r>
            <a:endParaRPr lang="zh-CN" altLang="en-US" sz="6000">
              <a:solidFill>
                <a:srgbClr val="FFFF00"/>
              </a:solidFill>
              <a:effectLst>
                <a:outerShdw blurRad="38100" dist="19050" dir="2700000" algn="tl" rotWithShape="0">
                  <a:schemeClr val="dk1">
                    <a:alpha val="40000"/>
                  </a:schemeClr>
                </a:outerShdw>
              </a:effectLst>
            </a:endParaRPr>
          </a:p>
        </p:txBody>
      </p:sp>
      <p:sp>
        <p:nvSpPr>
          <p:cNvPr id="5" name="文本框 4"/>
          <p:cNvSpPr txBox="1"/>
          <p:nvPr/>
        </p:nvSpPr>
        <p:spPr>
          <a:xfrm>
            <a:off x="3489325" y="5233670"/>
            <a:ext cx="4972685" cy="829945"/>
          </a:xfrm>
          <a:prstGeom prst="rect">
            <a:avLst/>
          </a:prstGeom>
          <a:noFill/>
        </p:spPr>
        <p:txBody>
          <a:bodyPr wrap="square" rtlCol="0">
            <a:spAutoFit/>
            <a:scene3d>
              <a:camera prst="orthographicFront"/>
              <a:lightRig rig="threePt" dir="t"/>
            </a:scene3d>
          </a:bodyPr>
          <a:lstStyle/>
          <a:p>
            <a:pPr algn="ctr"/>
            <a:r>
              <a:rPr lang="en-US" altLang="zh-CN" sz="4800" b="1">
                <a:solidFill>
                  <a:srgbClr val="FFFF00"/>
                </a:solidFill>
                <a:effectLst>
                  <a:outerShdw blurRad="38100" dist="19050" dir="2700000" algn="tl" rotWithShape="0">
                    <a:schemeClr val="dk1">
                      <a:alpha val="40000"/>
                    </a:schemeClr>
                  </a:outerShdw>
                </a:effectLst>
              </a:rPr>
              <a:t>2022</a:t>
            </a:r>
            <a:r>
              <a:rPr lang="zh-CN" altLang="en-US" sz="4800" b="1">
                <a:solidFill>
                  <a:srgbClr val="FFFF00"/>
                </a:solidFill>
                <a:effectLst>
                  <a:outerShdw blurRad="38100" dist="19050" dir="2700000" algn="tl" rotWithShape="0">
                    <a:schemeClr val="dk1">
                      <a:alpha val="40000"/>
                    </a:schemeClr>
                  </a:outerShdw>
                </a:effectLst>
              </a:rPr>
              <a:t>年</a:t>
            </a:r>
            <a:r>
              <a:rPr lang="en-US" altLang="zh-CN" sz="4800" b="1">
                <a:solidFill>
                  <a:srgbClr val="FFFF00"/>
                </a:solidFill>
                <a:effectLst>
                  <a:outerShdw blurRad="38100" dist="19050" dir="2700000" algn="tl" rotWithShape="0">
                    <a:schemeClr val="dk1">
                      <a:alpha val="40000"/>
                    </a:schemeClr>
                  </a:outerShdw>
                </a:effectLst>
              </a:rPr>
              <a:t>12</a:t>
            </a:r>
            <a:r>
              <a:rPr lang="zh-CN" altLang="en-US" sz="4800" b="1">
                <a:solidFill>
                  <a:srgbClr val="FFFF00"/>
                </a:solidFill>
                <a:effectLst>
                  <a:outerShdw blurRad="38100" dist="19050" dir="2700000" algn="tl" rotWithShape="0">
                    <a:schemeClr val="dk1">
                      <a:alpha val="40000"/>
                    </a:schemeClr>
                  </a:outerShdw>
                </a:effectLst>
              </a:rPr>
              <a:t>月</a:t>
            </a:r>
            <a:r>
              <a:rPr lang="en-US" altLang="zh-CN" sz="4800" b="1">
                <a:solidFill>
                  <a:srgbClr val="FFFF00"/>
                </a:solidFill>
                <a:effectLst>
                  <a:outerShdw blurRad="38100" dist="19050" dir="2700000" algn="tl" rotWithShape="0">
                    <a:schemeClr val="dk1">
                      <a:alpha val="40000"/>
                    </a:schemeClr>
                  </a:outerShdw>
                </a:effectLst>
              </a:rPr>
              <a:t>20</a:t>
            </a:r>
            <a:r>
              <a:rPr lang="zh-CN" altLang="en-US" sz="4800" b="1">
                <a:solidFill>
                  <a:srgbClr val="FFFF00"/>
                </a:solidFill>
                <a:effectLst>
                  <a:outerShdw blurRad="38100" dist="19050" dir="2700000" algn="tl" rotWithShape="0">
                    <a:schemeClr val="dk1">
                      <a:alpha val="40000"/>
                    </a:schemeClr>
                  </a:outerShdw>
                </a:effectLst>
              </a:rPr>
              <a:t>日</a:t>
            </a:r>
            <a:r>
              <a:rPr lang="en-US" altLang="zh-CN" sz="4800" b="1">
                <a:solidFill>
                  <a:srgbClr val="FFFF00"/>
                </a:solidFill>
                <a:effectLst>
                  <a:outerShdw blurRad="38100" dist="19050" dir="2700000" algn="tl" rotWithShape="0">
                    <a:schemeClr val="dk1">
                      <a:alpha val="40000"/>
                    </a:schemeClr>
                  </a:outerShdw>
                </a:effectLst>
              </a:rPr>
              <a:t>  </a:t>
            </a:r>
            <a:r>
              <a:rPr lang="en-US" altLang="zh-CN" sz="4800">
                <a:solidFill>
                  <a:srgbClr val="FFFF00"/>
                </a:solidFill>
                <a:effectLst>
                  <a:outerShdw blurRad="38100" dist="19050" dir="2700000" algn="tl" rotWithShape="0">
                    <a:schemeClr val="dk1">
                      <a:alpha val="40000"/>
                    </a:schemeClr>
                  </a:outerShdw>
                </a:effectLst>
              </a:rPr>
              <a:t>  </a:t>
            </a:r>
            <a:endParaRPr lang="zh-CN" altLang="en-US" sz="4800">
              <a:solidFill>
                <a:srgbClr val="FFFF00"/>
              </a:solidFill>
              <a:effectLst>
                <a:outerShdw blurRad="38100" dist="19050" dir="2700000" algn="tl" rotWithShape="0">
                  <a:schemeClr val="dk1">
                    <a:alpha val="40000"/>
                  </a:schemeClr>
                </a:outerShdw>
              </a:effectLst>
            </a:endParaRPr>
          </a:p>
        </p:txBody>
      </p:sp>
      <p:sp>
        <p:nvSpPr>
          <p:cNvPr id="6" name="文本框 5"/>
          <p:cNvSpPr txBox="1"/>
          <p:nvPr/>
        </p:nvSpPr>
        <p:spPr>
          <a:xfrm>
            <a:off x="3738880" y="4174490"/>
            <a:ext cx="4302125" cy="829945"/>
          </a:xfrm>
          <a:prstGeom prst="rect">
            <a:avLst/>
          </a:prstGeom>
          <a:noFill/>
        </p:spPr>
        <p:txBody>
          <a:bodyPr wrap="square" rtlCol="0">
            <a:spAutoFit/>
            <a:scene3d>
              <a:camera prst="orthographicFront"/>
              <a:lightRig rig="threePt" dir="t"/>
            </a:scene3d>
          </a:bodyPr>
          <a:lstStyle/>
          <a:p>
            <a:pPr algn="ctr"/>
            <a:r>
              <a:rPr lang="zh-CN" altLang="en-US" sz="4800" b="1">
                <a:solidFill>
                  <a:srgbClr val="FFFF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rPr>
              <a:t>李</a:t>
            </a:r>
            <a:r>
              <a:rPr lang="en-US" altLang="zh-CN" sz="4800" b="1">
                <a:solidFill>
                  <a:srgbClr val="FFFF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rPr>
              <a:t>  </a:t>
            </a:r>
            <a:r>
              <a:rPr lang="zh-CN" altLang="en-US" sz="4800" b="1">
                <a:solidFill>
                  <a:srgbClr val="FFFF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rPr>
              <a:t>鹏</a:t>
            </a:r>
            <a:r>
              <a:rPr lang="en-US" altLang="zh-CN" sz="4800" b="1">
                <a:solidFill>
                  <a:srgbClr val="FFFF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rPr>
              <a:t>  </a:t>
            </a:r>
            <a:r>
              <a:rPr lang="zh-CN" altLang="en-US" sz="4800" b="1">
                <a:solidFill>
                  <a:srgbClr val="FFFF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rPr>
              <a:t>爱</a:t>
            </a:r>
            <a:r>
              <a:rPr lang="en-US" altLang="zh-CN" sz="4800" b="1">
                <a:solidFill>
                  <a:srgbClr val="FFFF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 </a:t>
            </a:r>
            <a:r>
              <a:rPr lang="en-US" altLang="zh-CN" sz="4800" b="1">
                <a:solidFill>
                  <a:srgbClr val="FFFF00"/>
                </a:solidFill>
                <a:effectLst>
                  <a:outerShdw blurRad="38100" dist="19050" dir="2700000" algn="tl" rotWithShape="0">
                    <a:schemeClr val="dk1">
                      <a:alpha val="40000"/>
                    </a:schemeClr>
                  </a:outerShdw>
                </a:effectLst>
                <a:latin typeface="方正小标宋_GBK" panose="03000509000000000000" charset="-122"/>
                <a:ea typeface="方正小标宋_GBK" panose="03000509000000000000" charset="-122"/>
                <a:cs typeface="方正小标宋_GBK" panose="03000509000000000000" charset="-122"/>
              </a:rPr>
              <a:t> </a:t>
            </a:r>
            <a:r>
              <a:rPr lang="en-US" altLang="zh-CN" sz="4800" b="1">
                <a:solidFill>
                  <a:srgbClr val="FFFF00"/>
                </a:solidFill>
                <a:effectLst>
                  <a:outerShdw blurRad="38100" dist="19050" dir="2700000" algn="tl" rotWithShape="0">
                    <a:schemeClr val="dk1">
                      <a:alpha val="40000"/>
                    </a:schemeClr>
                  </a:outerShdw>
                </a:effectLst>
              </a:rPr>
              <a:t> </a:t>
            </a:r>
            <a:r>
              <a:rPr lang="en-US" altLang="zh-CN" sz="4800">
                <a:solidFill>
                  <a:srgbClr val="FFFF00"/>
                </a:solidFill>
                <a:effectLst>
                  <a:outerShdw blurRad="38100" dist="19050" dir="2700000" algn="tl" rotWithShape="0">
                    <a:schemeClr val="dk1">
                      <a:alpha val="40000"/>
                    </a:schemeClr>
                  </a:outerShdw>
                </a:effectLst>
              </a:rPr>
              <a:t> </a:t>
            </a:r>
            <a:endParaRPr lang="zh-CN" altLang="en-US" sz="4800">
              <a:solidFill>
                <a:srgbClr val="FFFF00"/>
              </a:solidFill>
              <a:effectLst>
                <a:outerShdw blurRad="38100" dist="19050" dir="2700000" algn="tl" rotWithShape="0">
                  <a:schemeClr val="dk1">
                    <a:alpha val="40000"/>
                  </a:scheme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420495" y="553085"/>
            <a:ext cx="8051165" cy="786765"/>
          </a:xfrm>
        </p:spPr>
        <p:txBody>
          <a:bodyPr>
            <a:normAutofit/>
          </a:bodyPr>
          <a:lstStyle/>
          <a:p>
            <a:r>
              <a:rPr lang="zh-CN" altLang="en-US" sz="4890">
                <a:solidFill>
                  <a:schemeClr val="bg1"/>
                </a:solidFill>
                <a:sym typeface="+mn-ea"/>
              </a:rPr>
              <a:t>三、</a:t>
            </a:r>
            <a:r>
              <a:rPr lang="zh-CN" altLang="en-US" sz="4890">
                <a:solidFill>
                  <a:schemeClr val="bg1"/>
                </a:solidFill>
                <a:latin typeface="微软雅黑" panose="020B0503020204020204" charset="-122"/>
                <a:ea typeface="微软雅黑" panose="020B0503020204020204" charset="-122"/>
                <a:cs typeface="微软雅黑" panose="020B0503020204020204" charset="-122"/>
                <a:sym typeface="+mn-ea"/>
              </a:rPr>
              <a:t>中国文脉的脉络</a:t>
            </a:r>
            <a:endParaRPr lang="zh-CN" altLang="en-US" sz="4890"/>
          </a:p>
        </p:txBody>
      </p:sp>
      <p:sp>
        <p:nvSpPr>
          <p:cNvPr id="3" name="文本框 2"/>
          <p:cNvSpPr txBox="1"/>
          <p:nvPr/>
        </p:nvSpPr>
        <p:spPr>
          <a:xfrm>
            <a:off x="333375" y="1744345"/>
            <a:ext cx="11445875" cy="3476625"/>
          </a:xfrm>
          <a:prstGeom prst="rect">
            <a:avLst/>
          </a:prstGeom>
          <a:noFill/>
        </p:spPr>
        <p:txBody>
          <a:bodyPr wrap="square" rtlCol="0">
            <a:spAutoFit/>
          </a:bodyPr>
          <a:lstStyle/>
          <a:p>
            <a:r>
              <a:rPr lang="en-US" sz="2800">
                <a:solidFill>
                  <a:schemeClr val="bg1"/>
                </a:solidFill>
                <a:latin typeface="微软雅黑" panose="020B0503020204020204" charset="-122"/>
                <a:ea typeface="微软雅黑" panose="020B0503020204020204" charset="-122"/>
                <a:cs typeface="微软雅黑" panose="020B0503020204020204" charset="-122"/>
                <a:sym typeface="+mn-ea"/>
              </a:rPr>
              <a:t>      </a:t>
            </a:r>
            <a:r>
              <a:rPr lang="en-US" sz="3200">
                <a:solidFill>
                  <a:schemeClr val="bg1"/>
                </a:solidFill>
                <a:latin typeface="微软雅黑" panose="020B0503020204020204" charset="-122"/>
                <a:ea typeface="微软雅黑" panose="020B0503020204020204" charset="-122"/>
                <a:cs typeface="微软雅黑" panose="020B0503020204020204" charset="-122"/>
                <a:sym typeface="+mn-ea"/>
              </a:rPr>
              <a:t> </a:t>
            </a:r>
            <a:r>
              <a:rPr sz="3200">
                <a:solidFill>
                  <a:schemeClr val="bg1"/>
                </a:solidFill>
                <a:latin typeface="微软雅黑" panose="020B0503020204020204" charset="-122"/>
                <a:ea typeface="微软雅黑" panose="020B0503020204020204" charset="-122"/>
                <a:cs typeface="微软雅黑" panose="020B0503020204020204" charset="-122"/>
                <a:sym typeface="+mn-ea"/>
              </a:rPr>
              <a:t>第一种是“祖王传说”，有关黄帝、炎帝和蚩尤；</a:t>
            </a:r>
          </a:p>
          <a:p>
            <a:endParaRPr sz="3200">
              <a:solidFill>
                <a:schemeClr val="bg1"/>
              </a:solidFill>
              <a:latin typeface="微软雅黑" panose="020B0503020204020204" charset="-122"/>
              <a:ea typeface="微软雅黑" panose="020B0503020204020204" charset="-122"/>
              <a:cs typeface="微软雅黑" panose="020B0503020204020204" charset="-122"/>
              <a:sym typeface="+mn-ea"/>
            </a:endParaRPr>
          </a:p>
          <a:p>
            <a:r>
              <a:rPr sz="3200">
                <a:solidFill>
                  <a:schemeClr val="bg1"/>
                </a:solidFill>
                <a:latin typeface="微软雅黑" panose="020B0503020204020204" charset="-122"/>
                <a:ea typeface="微软雅黑" panose="020B0503020204020204" charset="-122"/>
                <a:cs typeface="微软雅黑" panose="020B0503020204020204" charset="-122"/>
                <a:sym typeface="+mn-ea"/>
              </a:rPr>
              <a:t> </a:t>
            </a:r>
            <a:r>
              <a:rPr lang="en-US" sz="3200">
                <a:solidFill>
                  <a:schemeClr val="bg1"/>
                </a:solidFill>
                <a:latin typeface="微软雅黑" panose="020B0503020204020204" charset="-122"/>
                <a:ea typeface="微软雅黑" panose="020B0503020204020204" charset="-122"/>
                <a:cs typeface="微软雅黑" panose="020B0503020204020204" charset="-122"/>
                <a:sym typeface="+mn-ea"/>
              </a:rPr>
              <a:t>     </a:t>
            </a:r>
            <a:r>
              <a:rPr sz="3200">
                <a:solidFill>
                  <a:schemeClr val="bg1"/>
                </a:solidFill>
                <a:latin typeface="微软雅黑" panose="020B0503020204020204" charset="-122"/>
                <a:ea typeface="微软雅黑" panose="020B0503020204020204" charset="-122"/>
                <a:cs typeface="微软雅黑" panose="020B0503020204020204" charset="-122"/>
                <a:sym typeface="+mn-ea"/>
              </a:rPr>
              <a:t>第二种是“神话传说”，有关补天、填海、追日、奔月。</a:t>
            </a:r>
          </a:p>
          <a:p>
            <a:endParaRPr lang="en-US" altLang="zh-CN" sz="3200">
              <a:solidFill>
                <a:schemeClr val="bg1"/>
              </a:solidFill>
              <a:latin typeface="微软雅黑" panose="020B0503020204020204" charset="-122"/>
              <a:ea typeface="微软雅黑" panose="020B0503020204020204" charset="-122"/>
              <a:cs typeface="微软雅黑" panose="020B0503020204020204" charset="-122"/>
              <a:sym typeface="+mn-ea"/>
            </a:endParaRPr>
          </a:p>
          <a:p>
            <a:r>
              <a:rPr lang="en-US" altLang="zh-CN" sz="3200">
                <a:solidFill>
                  <a:schemeClr val="bg1"/>
                </a:solidFill>
                <a:latin typeface="微软雅黑" panose="020B0503020204020204" charset="-122"/>
                <a:ea typeface="微软雅黑" panose="020B0503020204020204" charset="-122"/>
                <a:cs typeface="微软雅黑" panose="020B0503020204020204" charset="-122"/>
              </a:rPr>
              <a:t>      </a:t>
            </a:r>
            <a:r>
              <a:rPr sz="3200">
                <a:solidFill>
                  <a:schemeClr val="bg1"/>
                </a:solidFill>
                <a:latin typeface="微软雅黑" panose="020B0503020204020204" charset="-122"/>
                <a:ea typeface="微软雅黑" panose="020B0503020204020204" charset="-122"/>
                <a:cs typeface="微软雅黑" panose="020B0503020204020204" charset="-122"/>
                <a:sym typeface="+mn-ea"/>
              </a:rPr>
              <a:t>第一种传说</a:t>
            </a:r>
            <a:r>
              <a:rPr lang="en-US" altLang="zh-CN" sz="3200">
                <a:solidFill>
                  <a:schemeClr val="bg1"/>
                </a:solidFill>
                <a:latin typeface="微软雅黑" panose="020B0503020204020204" charset="-122"/>
                <a:ea typeface="微软雅黑" panose="020B0503020204020204" charset="-122"/>
                <a:cs typeface="微软雅黑" panose="020B0503020204020204" charset="-122"/>
              </a:rPr>
              <a:t>决定了我们的身份</a:t>
            </a:r>
            <a:r>
              <a:rPr lang="zh-CN" altLang="en-US" sz="3200">
                <a:solidFill>
                  <a:schemeClr val="bg1"/>
                </a:solidFill>
                <a:latin typeface="微软雅黑" panose="020B0503020204020204" charset="-122"/>
                <a:ea typeface="微软雅黑" panose="020B0503020204020204" charset="-122"/>
                <a:cs typeface="微软雅黑" panose="020B0503020204020204" charset="-122"/>
              </a:rPr>
              <a:t>；</a:t>
            </a:r>
            <a:r>
              <a:rPr lang="en-US" altLang="zh-CN" sz="2800">
                <a:solidFill>
                  <a:schemeClr val="bg1"/>
                </a:solidFill>
                <a:latin typeface="微软雅黑" panose="020B0503020204020204" charset="-122"/>
                <a:ea typeface="微软雅黑" panose="020B0503020204020204" charset="-122"/>
                <a:cs typeface="微软雅黑" panose="020B0503020204020204" charset="-122"/>
              </a:rPr>
              <a:t> </a:t>
            </a:r>
          </a:p>
          <a:p>
            <a:endParaRPr lang="en-US" altLang="zh-CN" sz="2800">
              <a:solidFill>
                <a:schemeClr val="bg1"/>
              </a:solidFill>
              <a:latin typeface="微软雅黑" panose="020B0503020204020204" charset="-122"/>
              <a:ea typeface="微软雅黑" panose="020B0503020204020204" charset="-122"/>
              <a:cs typeface="微软雅黑" panose="020B0503020204020204" charset="-122"/>
            </a:endParaRPr>
          </a:p>
          <a:p>
            <a:r>
              <a:rPr lang="en-US" sz="2800">
                <a:solidFill>
                  <a:schemeClr val="bg1"/>
                </a:solidFill>
                <a:latin typeface="微软雅黑" panose="020B0503020204020204" charset="-122"/>
                <a:ea typeface="微软雅黑" panose="020B0503020204020204" charset="-122"/>
                <a:cs typeface="微软雅黑" panose="020B0503020204020204" charset="-122"/>
                <a:sym typeface="+mn-ea"/>
              </a:rPr>
              <a:t>       </a:t>
            </a:r>
            <a:r>
              <a:rPr sz="3200">
                <a:solidFill>
                  <a:schemeClr val="bg1"/>
                </a:solidFill>
                <a:latin typeface="微软雅黑" panose="020B0503020204020204" charset="-122"/>
                <a:ea typeface="微软雅黑" panose="020B0503020204020204" charset="-122"/>
                <a:cs typeface="微软雅黑" panose="020B0503020204020204" charset="-122"/>
                <a:sym typeface="+mn-ea"/>
              </a:rPr>
              <a:t>第</a:t>
            </a:r>
            <a:r>
              <a:rPr lang="zh-CN" sz="3200">
                <a:solidFill>
                  <a:schemeClr val="bg1"/>
                </a:solidFill>
                <a:latin typeface="微软雅黑" panose="020B0503020204020204" charset="-122"/>
                <a:ea typeface="微软雅黑" panose="020B0503020204020204" charset="-122"/>
                <a:cs typeface="微软雅黑" panose="020B0503020204020204" charset="-122"/>
                <a:sym typeface="+mn-ea"/>
              </a:rPr>
              <a:t>二</a:t>
            </a:r>
            <a:r>
              <a:rPr sz="3200">
                <a:solidFill>
                  <a:schemeClr val="bg1"/>
                </a:solidFill>
                <a:latin typeface="微软雅黑" panose="020B0503020204020204" charset="-122"/>
                <a:ea typeface="微软雅黑" panose="020B0503020204020204" charset="-122"/>
                <a:cs typeface="微软雅黑" panose="020B0503020204020204" charset="-122"/>
                <a:sym typeface="+mn-ea"/>
              </a:rPr>
              <a:t>种传说</a:t>
            </a:r>
            <a:r>
              <a:rPr lang="en-US" altLang="zh-CN" sz="3200">
                <a:solidFill>
                  <a:schemeClr val="bg1"/>
                </a:solidFill>
                <a:latin typeface="微软雅黑" panose="020B0503020204020204" charset="-122"/>
                <a:ea typeface="微软雅黑" panose="020B0503020204020204" charset="-122"/>
                <a:cs typeface="微软雅黑" panose="020B0503020204020204" charset="-122"/>
              </a:rPr>
              <a:t>决定了我们的气质 </a:t>
            </a:r>
            <a:r>
              <a:rPr lang="zh-CN" altLang="en-US" sz="3200">
                <a:solidFill>
                  <a:schemeClr val="bg1"/>
                </a:solidFill>
                <a:latin typeface="微软雅黑" panose="020B0503020204020204" charset="-122"/>
                <a:ea typeface="微软雅黑" panose="020B0503020204020204" charset="-122"/>
                <a:cs typeface="微软雅黑" panose="020B0503020204020204" charset="-122"/>
              </a:rPr>
              <a:t>。</a:t>
            </a:r>
            <a:r>
              <a:rPr lang="en-US" altLang="zh-CN" sz="2800">
                <a:solidFill>
                  <a:schemeClr val="bg1"/>
                </a:solidFill>
                <a:latin typeface="微软雅黑" panose="020B0503020204020204" charset="-122"/>
                <a:ea typeface="微软雅黑" panose="020B0503020204020204" charset="-122"/>
                <a:cs typeface="微软雅黑" panose="020B0503020204020204" charset="-122"/>
              </a:rPr>
              <a:t> </a:t>
            </a:r>
            <a:endParaRPr lang="zh-CN" sz="2800">
              <a:solidFill>
                <a:schemeClr val="bg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stretch>
            <a:fillRect/>
          </a:stretch>
        </a:blipFill>
        <a:effectLst/>
      </p:bgPr>
    </p:bg>
    <p:spTree>
      <p:nvGrpSpPr>
        <p:cNvPr id="1" name=""/>
        <p:cNvGrpSpPr/>
        <p:nvPr/>
      </p:nvGrpSpPr>
      <p:grpSpPr>
        <a:xfrm>
          <a:off x="0" y="0"/>
          <a:ext cx="0" cy="0"/>
          <a:chOff x="0" y="0"/>
          <a:chExt cx="0" cy="0"/>
        </a:xfrm>
      </p:grpSpPr>
      <p:sp>
        <p:nvSpPr>
          <p:cNvPr id="5" name="标题 1"/>
          <p:cNvSpPr>
            <a:spLocks noGrp="1"/>
          </p:cNvSpPr>
          <p:nvPr/>
        </p:nvSpPr>
        <p:spPr>
          <a:xfrm>
            <a:off x="1492885" y="1842770"/>
            <a:ext cx="5611495" cy="78676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zh-CN" altLang="en-US" sz="4890"/>
          </a:p>
        </p:txBody>
      </p:sp>
      <p:pic>
        <p:nvPicPr>
          <p:cNvPr id="2" name="图片 1" descr="01f2f35d3d2984a8012187f4e6bcba.jpg@1280w_1l_2o_100sh"/>
          <p:cNvPicPr>
            <a:picLocks noChangeAspect="1"/>
          </p:cNvPicPr>
          <p:nvPr/>
        </p:nvPicPr>
        <p:blipFill>
          <a:blip r:embed="rId3" cstate="email"/>
          <a:stretch>
            <a:fillRect/>
          </a:stretch>
        </p:blipFill>
        <p:spPr>
          <a:xfrm>
            <a:off x="3580765" y="33020"/>
            <a:ext cx="4216400" cy="3260725"/>
          </a:xfrm>
          <a:prstGeom prst="rect">
            <a:avLst/>
          </a:prstGeom>
        </p:spPr>
      </p:pic>
      <p:pic>
        <p:nvPicPr>
          <p:cNvPr id="3" name="图片 2" descr="23546931_083455465084_2"/>
          <p:cNvPicPr>
            <a:picLocks noChangeAspect="1"/>
          </p:cNvPicPr>
          <p:nvPr/>
        </p:nvPicPr>
        <p:blipFill>
          <a:blip r:embed="rId4" cstate="email"/>
          <a:stretch>
            <a:fillRect/>
          </a:stretch>
        </p:blipFill>
        <p:spPr>
          <a:xfrm>
            <a:off x="7720330" y="3293110"/>
            <a:ext cx="4471670" cy="2977515"/>
          </a:xfrm>
          <a:prstGeom prst="rect">
            <a:avLst/>
          </a:prstGeom>
        </p:spPr>
      </p:pic>
      <p:pic>
        <p:nvPicPr>
          <p:cNvPr id="4" name="图片 3" descr="t01920c043b069497c6"/>
          <p:cNvPicPr>
            <a:picLocks noChangeAspect="1"/>
          </p:cNvPicPr>
          <p:nvPr/>
        </p:nvPicPr>
        <p:blipFill>
          <a:blip r:embed="rId5" cstate="email"/>
          <a:stretch>
            <a:fillRect/>
          </a:stretch>
        </p:blipFill>
        <p:spPr>
          <a:xfrm>
            <a:off x="3580765" y="3293745"/>
            <a:ext cx="4216400" cy="2976880"/>
          </a:xfrm>
          <a:prstGeom prst="rect">
            <a:avLst/>
          </a:prstGeom>
        </p:spPr>
      </p:pic>
      <p:pic>
        <p:nvPicPr>
          <p:cNvPr id="6" name="图片 5" descr="1949827"/>
          <p:cNvPicPr>
            <a:picLocks noChangeAspect="1"/>
          </p:cNvPicPr>
          <p:nvPr/>
        </p:nvPicPr>
        <p:blipFill>
          <a:blip r:embed="rId6" cstate="email"/>
          <a:stretch>
            <a:fillRect/>
          </a:stretch>
        </p:blipFill>
        <p:spPr>
          <a:xfrm>
            <a:off x="7720330" y="0"/>
            <a:ext cx="4471670" cy="3261360"/>
          </a:xfrm>
          <a:prstGeom prst="rect">
            <a:avLst/>
          </a:prstGeom>
        </p:spPr>
      </p:pic>
      <p:pic>
        <p:nvPicPr>
          <p:cNvPr id="7" name="图片 6" descr="014682_02"/>
          <p:cNvPicPr>
            <a:picLocks noChangeAspect="1"/>
          </p:cNvPicPr>
          <p:nvPr/>
        </p:nvPicPr>
        <p:blipFill>
          <a:blip r:embed="rId7" cstate="email"/>
          <a:stretch>
            <a:fillRect/>
          </a:stretch>
        </p:blipFill>
        <p:spPr>
          <a:xfrm>
            <a:off x="0" y="3261360"/>
            <a:ext cx="3580765" cy="3032760"/>
          </a:xfrm>
          <a:prstGeom prst="rect">
            <a:avLst/>
          </a:prstGeom>
        </p:spPr>
      </p:pic>
      <p:pic>
        <p:nvPicPr>
          <p:cNvPr id="8" name="图片 7" descr="t01d72a0d2d9333126a"/>
          <p:cNvPicPr>
            <a:picLocks noChangeAspect="1"/>
          </p:cNvPicPr>
          <p:nvPr/>
        </p:nvPicPr>
        <p:blipFill>
          <a:blip r:embed="rId8" cstate="email"/>
          <a:stretch>
            <a:fillRect/>
          </a:stretch>
        </p:blipFill>
        <p:spPr>
          <a:xfrm>
            <a:off x="0" y="0"/>
            <a:ext cx="3580765" cy="326136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420495" y="553085"/>
            <a:ext cx="9511665" cy="786765"/>
          </a:xfrm>
        </p:spPr>
        <p:txBody>
          <a:bodyPr>
            <a:normAutofit fontScale="90000"/>
          </a:bodyPr>
          <a:lstStyle/>
          <a:p>
            <a:r>
              <a:rPr lang="zh-CN" altLang="en-US" sz="4890">
                <a:solidFill>
                  <a:schemeClr val="bg1"/>
                </a:solidFill>
                <a:sym typeface="+mn-ea"/>
              </a:rPr>
              <a:t>三、</a:t>
            </a:r>
            <a:r>
              <a:rPr lang="zh-CN" altLang="en-US" sz="4890">
                <a:solidFill>
                  <a:schemeClr val="bg1"/>
                </a:solidFill>
                <a:latin typeface="微软雅黑" panose="020B0503020204020204" charset="-122"/>
                <a:ea typeface="微软雅黑" panose="020B0503020204020204" charset="-122"/>
                <a:cs typeface="微软雅黑" panose="020B0503020204020204" charset="-122"/>
                <a:sym typeface="+mn-ea"/>
              </a:rPr>
              <a:t>中国文脉的脉络</a:t>
            </a:r>
            <a:r>
              <a:rPr lang="en-US" altLang="zh-CN" sz="4890">
                <a:solidFill>
                  <a:schemeClr val="bg1"/>
                </a:solidFill>
                <a:latin typeface="微软雅黑" panose="020B0503020204020204" charset="-122"/>
                <a:ea typeface="微软雅黑" panose="020B0503020204020204" charset="-122"/>
                <a:cs typeface="微软雅黑" panose="020B0503020204020204" charset="-122"/>
                <a:sym typeface="+mn-ea"/>
              </a:rPr>
              <a:t>——</a:t>
            </a:r>
            <a:r>
              <a:rPr lang="zh-CN" altLang="en-US" sz="4890">
                <a:solidFill>
                  <a:schemeClr val="bg1"/>
                </a:solidFill>
                <a:latin typeface="微软雅黑" panose="020B0503020204020204" charset="-122"/>
                <a:ea typeface="微软雅黑" panose="020B0503020204020204" charset="-122"/>
                <a:cs typeface="微软雅黑" panose="020B0503020204020204" charset="-122"/>
                <a:sym typeface="+mn-ea"/>
              </a:rPr>
              <a:t>先秦时期</a:t>
            </a:r>
          </a:p>
        </p:txBody>
      </p:sp>
      <p:sp>
        <p:nvSpPr>
          <p:cNvPr id="3" name="文本框 2"/>
          <p:cNvSpPr txBox="1"/>
          <p:nvPr/>
        </p:nvSpPr>
        <p:spPr>
          <a:xfrm>
            <a:off x="333375" y="1744345"/>
            <a:ext cx="11445875" cy="3521710"/>
          </a:xfrm>
          <a:prstGeom prst="rect">
            <a:avLst/>
          </a:prstGeom>
          <a:noFill/>
        </p:spPr>
        <p:txBody>
          <a:bodyPr wrap="square" rtlCol="0">
            <a:noAutofit/>
          </a:bodyPr>
          <a:lstStyle/>
          <a:p>
            <a:r>
              <a:rPr lang="en-US" sz="2800">
                <a:solidFill>
                  <a:schemeClr val="bg1"/>
                </a:solidFill>
                <a:latin typeface="微软雅黑" panose="020B0503020204020204" charset="-122"/>
                <a:ea typeface="微软雅黑" panose="020B0503020204020204" charset="-122"/>
                <a:cs typeface="微软雅黑" panose="020B0503020204020204" charset="-122"/>
                <a:sym typeface="+mn-ea"/>
              </a:rPr>
              <a:t>      </a:t>
            </a:r>
            <a:r>
              <a:rPr lang="en-US" sz="3200">
                <a:solidFill>
                  <a:schemeClr val="bg1"/>
                </a:solidFill>
                <a:latin typeface="微软雅黑" panose="020B0503020204020204" charset="-122"/>
                <a:ea typeface="微软雅黑" panose="020B0503020204020204" charset="-122"/>
                <a:cs typeface="微软雅黑" panose="020B0503020204020204" charset="-122"/>
                <a:sym typeface="+mn-ea"/>
              </a:rPr>
              <a:t> </a:t>
            </a:r>
            <a:r>
              <a:rPr sz="3200">
                <a:solidFill>
                  <a:schemeClr val="bg1"/>
                </a:solidFill>
                <a:latin typeface="微软雅黑" panose="020B0503020204020204" charset="-122"/>
                <a:ea typeface="微软雅黑" panose="020B0503020204020204" charset="-122"/>
                <a:cs typeface="微软雅黑" panose="020B0503020204020204" charset="-122"/>
                <a:sym typeface="+mn-ea"/>
              </a:rPr>
              <a:t>先秦诸子文学品相分为三个等级：</a:t>
            </a:r>
          </a:p>
          <a:p>
            <a:r>
              <a:rPr lang="en-US" sz="3200">
                <a:solidFill>
                  <a:schemeClr val="bg1"/>
                </a:solidFill>
                <a:latin typeface="微软雅黑" panose="020B0503020204020204" charset="-122"/>
                <a:ea typeface="微软雅黑" panose="020B0503020204020204" charset="-122"/>
                <a:cs typeface="微软雅黑" panose="020B0503020204020204" charset="-122"/>
                <a:sym typeface="+mn-ea"/>
              </a:rPr>
              <a:t>      </a:t>
            </a:r>
          </a:p>
          <a:p>
            <a:r>
              <a:rPr lang="en-US" sz="3200">
                <a:solidFill>
                  <a:schemeClr val="bg1"/>
                </a:solidFill>
                <a:latin typeface="微软雅黑" panose="020B0503020204020204" charset="-122"/>
                <a:ea typeface="微软雅黑" panose="020B0503020204020204" charset="-122"/>
                <a:cs typeface="微软雅黑" panose="020B0503020204020204" charset="-122"/>
                <a:sym typeface="+mn-ea"/>
              </a:rPr>
              <a:t>      </a:t>
            </a:r>
            <a:r>
              <a:rPr sz="3200">
                <a:solidFill>
                  <a:schemeClr val="bg1"/>
                </a:solidFill>
                <a:latin typeface="微软雅黑" panose="020B0503020204020204" charset="-122"/>
                <a:ea typeface="微软雅黑" panose="020B0503020204020204" charset="-122"/>
                <a:cs typeface="微软雅黑" panose="020B0503020204020204" charset="-122"/>
                <a:sym typeface="+mn-ea"/>
              </a:rPr>
              <a:t>第一等级：庄子、孟子</a:t>
            </a:r>
          </a:p>
          <a:p>
            <a:r>
              <a:rPr lang="en-US" sz="3200">
                <a:solidFill>
                  <a:schemeClr val="bg1"/>
                </a:solidFill>
                <a:latin typeface="微软雅黑" panose="020B0503020204020204" charset="-122"/>
                <a:ea typeface="微软雅黑" panose="020B0503020204020204" charset="-122"/>
                <a:cs typeface="微软雅黑" panose="020B0503020204020204" charset="-122"/>
                <a:sym typeface="+mn-ea"/>
              </a:rPr>
              <a:t>    </a:t>
            </a:r>
          </a:p>
          <a:p>
            <a:r>
              <a:rPr lang="en-US" sz="3200">
                <a:solidFill>
                  <a:schemeClr val="bg1"/>
                </a:solidFill>
                <a:latin typeface="微软雅黑" panose="020B0503020204020204" charset="-122"/>
                <a:ea typeface="微软雅黑" panose="020B0503020204020204" charset="-122"/>
                <a:cs typeface="微软雅黑" panose="020B0503020204020204" charset="-122"/>
                <a:sym typeface="+mn-ea"/>
              </a:rPr>
              <a:t>      </a:t>
            </a:r>
            <a:r>
              <a:rPr sz="3200">
                <a:solidFill>
                  <a:schemeClr val="bg1"/>
                </a:solidFill>
                <a:latin typeface="微软雅黑" panose="020B0503020204020204" charset="-122"/>
                <a:ea typeface="微软雅黑" panose="020B0503020204020204" charset="-122"/>
                <a:cs typeface="微软雅黑" panose="020B0503020204020204" charset="-122"/>
                <a:sym typeface="+mn-ea"/>
              </a:rPr>
              <a:t>第二等级：老子、孔子</a:t>
            </a:r>
          </a:p>
          <a:p>
            <a:r>
              <a:rPr lang="en-US" sz="3200">
                <a:solidFill>
                  <a:schemeClr val="bg1"/>
                </a:solidFill>
                <a:latin typeface="微软雅黑" panose="020B0503020204020204" charset="-122"/>
                <a:ea typeface="微软雅黑" panose="020B0503020204020204" charset="-122"/>
                <a:cs typeface="微软雅黑" panose="020B0503020204020204" charset="-122"/>
                <a:sym typeface="+mn-ea"/>
              </a:rPr>
              <a:t>     </a:t>
            </a:r>
          </a:p>
          <a:p>
            <a:r>
              <a:rPr lang="en-US" sz="3200">
                <a:solidFill>
                  <a:schemeClr val="bg1"/>
                </a:solidFill>
                <a:latin typeface="微软雅黑" panose="020B0503020204020204" charset="-122"/>
                <a:ea typeface="微软雅黑" panose="020B0503020204020204" charset="-122"/>
                <a:cs typeface="微软雅黑" panose="020B0503020204020204" charset="-122"/>
                <a:sym typeface="+mn-ea"/>
              </a:rPr>
              <a:t>      </a:t>
            </a:r>
            <a:r>
              <a:rPr sz="3200">
                <a:solidFill>
                  <a:schemeClr val="bg1"/>
                </a:solidFill>
                <a:latin typeface="微软雅黑" panose="020B0503020204020204" charset="-122"/>
                <a:ea typeface="微软雅黑" panose="020B0503020204020204" charset="-122"/>
                <a:cs typeface="微软雅黑" panose="020B0503020204020204" charset="-122"/>
                <a:sym typeface="+mn-ea"/>
              </a:rPr>
              <a:t>第三等级：韩非子、墨子</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stretch>
            <a:fillRect/>
          </a:stretch>
        </a:blipFill>
        <a:effectLst/>
      </p:bgPr>
    </p:bg>
    <p:spTree>
      <p:nvGrpSpPr>
        <p:cNvPr id="1" name=""/>
        <p:cNvGrpSpPr/>
        <p:nvPr/>
      </p:nvGrpSpPr>
      <p:grpSpPr>
        <a:xfrm>
          <a:off x="0" y="0"/>
          <a:ext cx="0" cy="0"/>
          <a:chOff x="0" y="0"/>
          <a:chExt cx="0" cy="0"/>
        </a:xfrm>
      </p:grpSpPr>
      <p:sp>
        <p:nvSpPr>
          <p:cNvPr id="5" name="标题 1"/>
          <p:cNvSpPr>
            <a:spLocks noGrp="1"/>
          </p:cNvSpPr>
          <p:nvPr/>
        </p:nvSpPr>
        <p:spPr>
          <a:xfrm>
            <a:off x="1492885" y="1842770"/>
            <a:ext cx="5611495" cy="786765"/>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zh-CN" altLang="en-US" sz="4890"/>
          </a:p>
        </p:txBody>
      </p:sp>
      <p:pic>
        <p:nvPicPr>
          <p:cNvPr id="2" name="图片 1" descr="kongzitupian-13697695_1"/>
          <p:cNvPicPr>
            <a:picLocks noChangeAspect="1"/>
          </p:cNvPicPr>
          <p:nvPr/>
        </p:nvPicPr>
        <p:blipFill>
          <a:blip r:embed="rId3" cstate="email"/>
          <a:stretch>
            <a:fillRect/>
          </a:stretch>
        </p:blipFill>
        <p:spPr>
          <a:xfrm>
            <a:off x="0" y="0"/>
            <a:ext cx="4440555" cy="6342380"/>
          </a:xfrm>
          <a:prstGeom prst="rect">
            <a:avLst/>
          </a:prstGeom>
        </p:spPr>
      </p:pic>
      <p:sp>
        <p:nvSpPr>
          <p:cNvPr id="3" name="文本框 2"/>
          <p:cNvSpPr txBox="1"/>
          <p:nvPr/>
        </p:nvSpPr>
        <p:spPr>
          <a:xfrm>
            <a:off x="4639945" y="440690"/>
            <a:ext cx="7070725" cy="5272405"/>
          </a:xfrm>
          <a:prstGeom prst="rect">
            <a:avLst/>
          </a:prstGeom>
          <a:noFill/>
        </p:spPr>
        <p:txBody>
          <a:bodyPr wrap="square" rtlCol="0">
            <a:noAutofit/>
          </a:bodyPr>
          <a:lstStyle/>
          <a:p>
            <a:r>
              <a:rPr lang="en-US" sz="2800">
                <a:solidFill>
                  <a:schemeClr val="bg1"/>
                </a:solidFill>
                <a:latin typeface="微软雅黑" panose="020B0503020204020204" charset="-122"/>
                <a:ea typeface="微软雅黑" panose="020B0503020204020204" charset="-122"/>
                <a:cs typeface="微软雅黑" panose="020B0503020204020204" charset="-122"/>
                <a:sym typeface="+mn-ea"/>
              </a:rPr>
              <a:t>      </a:t>
            </a:r>
            <a:r>
              <a:rPr sz="2800">
                <a:solidFill>
                  <a:schemeClr val="bg1"/>
                </a:solidFill>
                <a:latin typeface="微软雅黑" panose="020B0503020204020204" charset="-122"/>
                <a:ea typeface="微软雅黑" panose="020B0503020204020204" charset="-122"/>
                <a:cs typeface="微软雅黑" panose="020B0503020204020204" charset="-122"/>
                <a:sym typeface="+mn-ea"/>
              </a:rPr>
              <a:t>学而时习之，不亦说乎？有朋自远方来，不亦乐乎？人不知而不愠，不亦君子乎？”</a:t>
            </a:r>
          </a:p>
          <a:p>
            <a:endParaRPr sz="2800">
              <a:solidFill>
                <a:schemeClr val="bg1"/>
              </a:solidFill>
              <a:latin typeface="微软雅黑" panose="020B0503020204020204" charset="-122"/>
              <a:ea typeface="微软雅黑" panose="020B0503020204020204" charset="-122"/>
              <a:cs typeface="微软雅黑" panose="020B0503020204020204" charset="-122"/>
              <a:sym typeface="+mn-ea"/>
            </a:endParaRPr>
          </a:p>
          <a:p>
            <a:r>
              <a:rPr lang="en-US" sz="2800">
                <a:solidFill>
                  <a:schemeClr val="bg1"/>
                </a:solidFill>
                <a:latin typeface="微软雅黑" panose="020B0503020204020204" charset="-122"/>
                <a:ea typeface="微软雅黑" panose="020B0503020204020204" charset="-122"/>
                <a:cs typeface="微软雅黑" panose="020B0503020204020204" charset="-122"/>
                <a:sym typeface="+mn-ea"/>
              </a:rPr>
              <a:t>      </a:t>
            </a:r>
            <a:r>
              <a:rPr sz="2800">
                <a:solidFill>
                  <a:schemeClr val="bg1"/>
                </a:solidFill>
                <a:latin typeface="微软雅黑" panose="020B0503020204020204" charset="-122"/>
                <a:ea typeface="微软雅黑" panose="020B0503020204020204" charset="-122"/>
                <a:cs typeface="微软雅黑" panose="020B0503020204020204" charset="-122"/>
                <a:sym typeface="+mn-ea"/>
              </a:rPr>
              <a:t>吾日三省吾身：为人谋而不忠乎？与朋友交而不信乎？传不习乎？”</a:t>
            </a:r>
          </a:p>
          <a:p>
            <a:endParaRPr sz="2800">
              <a:solidFill>
                <a:schemeClr val="bg1"/>
              </a:solidFill>
              <a:latin typeface="微软雅黑" panose="020B0503020204020204" charset="-122"/>
              <a:ea typeface="微软雅黑" panose="020B0503020204020204" charset="-122"/>
              <a:cs typeface="微软雅黑" panose="020B0503020204020204" charset="-122"/>
              <a:sym typeface="+mn-ea"/>
            </a:endParaRPr>
          </a:p>
          <a:p>
            <a:r>
              <a:rPr lang="en-US" sz="2800">
                <a:solidFill>
                  <a:schemeClr val="bg1"/>
                </a:solidFill>
                <a:latin typeface="微软雅黑" panose="020B0503020204020204" charset="-122"/>
                <a:ea typeface="微软雅黑" panose="020B0503020204020204" charset="-122"/>
                <a:cs typeface="微软雅黑" panose="020B0503020204020204" charset="-122"/>
                <a:sym typeface="+mn-ea"/>
              </a:rPr>
              <a:t>      </a:t>
            </a:r>
            <a:r>
              <a:rPr sz="2800">
                <a:solidFill>
                  <a:schemeClr val="bg1"/>
                </a:solidFill>
                <a:latin typeface="微软雅黑" panose="020B0503020204020204" charset="-122"/>
                <a:ea typeface="微软雅黑" panose="020B0503020204020204" charset="-122"/>
                <a:cs typeface="微软雅黑" panose="020B0503020204020204" charset="-122"/>
                <a:sym typeface="+mn-ea"/>
              </a:rPr>
              <a:t>学而不思则罔，思而不学则殆。</a:t>
            </a:r>
          </a:p>
          <a:p>
            <a:endParaRPr sz="2800">
              <a:solidFill>
                <a:schemeClr val="bg1"/>
              </a:solidFill>
              <a:latin typeface="微软雅黑" panose="020B0503020204020204" charset="-122"/>
              <a:ea typeface="微软雅黑" panose="020B0503020204020204" charset="-122"/>
              <a:cs typeface="微软雅黑" panose="020B0503020204020204" charset="-122"/>
              <a:sym typeface="+mn-ea"/>
            </a:endParaRPr>
          </a:p>
          <a:p>
            <a:r>
              <a:rPr lang="en-US" sz="2800">
                <a:solidFill>
                  <a:schemeClr val="bg1"/>
                </a:solidFill>
                <a:latin typeface="微软雅黑" panose="020B0503020204020204" charset="-122"/>
                <a:ea typeface="微软雅黑" panose="020B0503020204020204" charset="-122"/>
                <a:cs typeface="微软雅黑" panose="020B0503020204020204" charset="-122"/>
                <a:sym typeface="+mn-ea"/>
              </a:rPr>
              <a:t>      </a:t>
            </a:r>
            <a:r>
              <a:rPr sz="2800">
                <a:solidFill>
                  <a:schemeClr val="bg1"/>
                </a:solidFill>
                <a:latin typeface="微软雅黑" panose="020B0503020204020204" charset="-122"/>
                <a:ea typeface="微软雅黑" panose="020B0503020204020204" charset="-122"/>
                <a:cs typeface="微软雅黑" panose="020B0503020204020204" charset="-122"/>
                <a:sym typeface="+mn-ea"/>
              </a:rPr>
              <a:t>见贤思齐焉，见不贤而内自省也。</a:t>
            </a:r>
          </a:p>
          <a:p>
            <a:endParaRPr sz="2800">
              <a:solidFill>
                <a:schemeClr val="bg1"/>
              </a:solidFill>
              <a:latin typeface="微软雅黑" panose="020B0503020204020204" charset="-122"/>
              <a:ea typeface="微软雅黑" panose="020B0503020204020204" charset="-122"/>
              <a:cs typeface="微软雅黑" panose="020B0503020204020204" charset="-122"/>
              <a:sym typeface="+mn-ea"/>
            </a:endParaRPr>
          </a:p>
          <a:p>
            <a:r>
              <a:rPr lang="en-US" altLang="zh-CN" sz="2800">
                <a:solidFill>
                  <a:schemeClr val="bg1"/>
                </a:solidFill>
                <a:latin typeface="微软雅黑" panose="020B0503020204020204" charset="-122"/>
                <a:ea typeface="微软雅黑" panose="020B0503020204020204" charset="-122"/>
                <a:cs typeface="微软雅黑" panose="020B0503020204020204" charset="-122"/>
                <a:sym typeface="+mn-ea"/>
              </a:rPr>
              <a:t>      </a:t>
            </a:r>
            <a:r>
              <a:rPr lang="zh-CN" sz="2800">
                <a:solidFill>
                  <a:schemeClr val="bg1"/>
                </a:solidFill>
                <a:latin typeface="微软雅黑" panose="020B0503020204020204" charset="-122"/>
                <a:ea typeface="微软雅黑" panose="020B0503020204020204" charset="-122"/>
                <a:cs typeface="微软雅黑" panose="020B0503020204020204" charset="-122"/>
                <a:sym typeface="+mn-ea"/>
              </a:rPr>
              <a:t>已所不欲，勿施于人；</a:t>
            </a:r>
            <a:endParaRPr sz="2800">
              <a:solidFill>
                <a:schemeClr val="bg1"/>
              </a:solidFill>
              <a:latin typeface="微软雅黑" panose="020B0503020204020204" charset="-122"/>
              <a:ea typeface="微软雅黑" panose="020B0503020204020204" charset="-122"/>
              <a:cs typeface="微软雅黑" panose="020B0503020204020204" charset="-122"/>
              <a:sym typeface="+mn-ea"/>
            </a:endParaRPr>
          </a:p>
          <a:p>
            <a:endParaRPr sz="2800">
              <a:solidFill>
                <a:schemeClr val="bg1"/>
              </a:solidFill>
              <a:latin typeface="微软雅黑" panose="020B0503020204020204" charset="-122"/>
              <a:ea typeface="微软雅黑" panose="020B0503020204020204" charset="-122"/>
              <a:cs typeface="微软雅黑" panose="020B0503020204020204" charset="-122"/>
              <a:sym typeface="+mn-ea"/>
            </a:endParaRPr>
          </a:p>
          <a:p>
            <a:endParaRPr sz="280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stretch>
            <a:fillRect/>
          </a:stretch>
        </a:blipFill>
        <a:effectLst/>
      </p:bgPr>
    </p:bg>
    <p:spTree>
      <p:nvGrpSpPr>
        <p:cNvPr id="1" name=""/>
        <p:cNvGrpSpPr/>
        <p:nvPr/>
      </p:nvGrpSpPr>
      <p:grpSpPr>
        <a:xfrm>
          <a:off x="0" y="0"/>
          <a:ext cx="0" cy="0"/>
          <a:chOff x="0" y="0"/>
          <a:chExt cx="0" cy="0"/>
        </a:xfrm>
      </p:grpSpPr>
      <p:sp>
        <p:nvSpPr>
          <p:cNvPr id="5" name="标题 1"/>
          <p:cNvSpPr>
            <a:spLocks noGrp="1"/>
          </p:cNvSpPr>
          <p:nvPr/>
        </p:nvSpPr>
        <p:spPr>
          <a:xfrm>
            <a:off x="1492885" y="1842770"/>
            <a:ext cx="5611495" cy="786765"/>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zh-CN" altLang="en-US" sz="4890"/>
          </a:p>
        </p:txBody>
      </p:sp>
      <p:pic>
        <p:nvPicPr>
          <p:cNvPr id="2" name="图片 1" descr="3dfe4130a9f8028ce8a3e62ebd0ced1ed96779ab45df9-FJSy6R_fw658.webp"/>
          <p:cNvPicPr>
            <a:picLocks noChangeAspect="1"/>
          </p:cNvPicPr>
          <p:nvPr/>
        </p:nvPicPr>
        <p:blipFill>
          <a:blip r:embed="rId3" cstate="email"/>
          <a:stretch>
            <a:fillRect/>
          </a:stretch>
        </p:blipFill>
        <p:spPr>
          <a:xfrm>
            <a:off x="0" y="0"/>
            <a:ext cx="4450715" cy="6299200"/>
          </a:xfrm>
          <a:prstGeom prst="rect">
            <a:avLst/>
          </a:prstGeom>
        </p:spPr>
      </p:pic>
      <p:sp>
        <p:nvSpPr>
          <p:cNvPr id="3" name="文本框 2"/>
          <p:cNvSpPr txBox="1"/>
          <p:nvPr/>
        </p:nvSpPr>
        <p:spPr>
          <a:xfrm>
            <a:off x="4596765" y="182880"/>
            <a:ext cx="7070725" cy="6052820"/>
          </a:xfrm>
          <a:prstGeom prst="rect">
            <a:avLst/>
          </a:prstGeom>
          <a:noFill/>
        </p:spPr>
        <p:txBody>
          <a:bodyPr wrap="square" rtlCol="0">
            <a:noAutofit/>
          </a:bodyPr>
          <a:lstStyle/>
          <a:p>
            <a:r>
              <a:rPr lang="en-US" sz="2800">
                <a:solidFill>
                  <a:schemeClr val="bg1"/>
                </a:solidFill>
                <a:latin typeface="微软雅黑" panose="020B0503020204020204" charset="-122"/>
                <a:ea typeface="微软雅黑" panose="020B0503020204020204" charset="-122"/>
                <a:cs typeface="微软雅黑" panose="020B0503020204020204" charset="-122"/>
                <a:sym typeface="+mn-ea"/>
              </a:rPr>
              <a:t>       </a:t>
            </a:r>
            <a:r>
              <a:rPr sz="2800">
                <a:solidFill>
                  <a:schemeClr val="bg1"/>
                </a:solidFill>
                <a:latin typeface="微软雅黑" panose="020B0503020204020204" charset="-122"/>
                <a:ea typeface="微软雅黑" panose="020B0503020204020204" charset="-122"/>
                <a:cs typeface="微软雅黑" panose="020B0503020204020204" charset="-122"/>
                <a:sym typeface="+mn-ea"/>
              </a:rPr>
              <a:t>道可道，非常道。名可名，非常名。无名天地之始；有名万物之母。</a:t>
            </a:r>
          </a:p>
          <a:p>
            <a:endParaRPr sz="2800">
              <a:solidFill>
                <a:schemeClr val="bg1"/>
              </a:solidFill>
              <a:latin typeface="微软雅黑" panose="020B0503020204020204" charset="-122"/>
              <a:ea typeface="微软雅黑" panose="020B0503020204020204" charset="-122"/>
              <a:cs typeface="微软雅黑" panose="020B0503020204020204" charset="-122"/>
              <a:sym typeface="+mn-ea"/>
            </a:endParaRPr>
          </a:p>
          <a:p>
            <a:r>
              <a:rPr lang="en-US" sz="2800">
                <a:solidFill>
                  <a:schemeClr val="bg1"/>
                </a:solidFill>
                <a:latin typeface="微软雅黑" panose="020B0503020204020204" charset="-122"/>
                <a:ea typeface="微软雅黑" panose="020B0503020204020204" charset="-122"/>
                <a:cs typeface="微软雅黑" panose="020B0503020204020204" charset="-122"/>
                <a:sym typeface="+mn-ea"/>
              </a:rPr>
              <a:t>       道生一，一生二，二生三，三生万物。万物负阴而抱阳，冲气以为和。</a:t>
            </a:r>
          </a:p>
          <a:p>
            <a:endParaRPr lang="en-US" sz="2800">
              <a:solidFill>
                <a:schemeClr val="bg1"/>
              </a:solidFill>
              <a:latin typeface="微软雅黑" panose="020B0503020204020204" charset="-122"/>
              <a:ea typeface="微软雅黑" panose="020B0503020204020204" charset="-122"/>
              <a:cs typeface="微软雅黑" panose="020B0503020204020204" charset="-122"/>
              <a:sym typeface="+mn-ea"/>
            </a:endParaRPr>
          </a:p>
          <a:p>
            <a:r>
              <a:rPr lang="en-US" sz="2800">
                <a:solidFill>
                  <a:schemeClr val="bg1"/>
                </a:solidFill>
                <a:latin typeface="微软雅黑" panose="020B0503020204020204" charset="-122"/>
                <a:ea typeface="微软雅黑" panose="020B0503020204020204" charset="-122"/>
                <a:cs typeface="微软雅黑" panose="020B0503020204020204" charset="-122"/>
                <a:sym typeface="+mn-ea"/>
              </a:rPr>
              <a:t>       </a:t>
            </a:r>
            <a:r>
              <a:rPr sz="2800">
                <a:solidFill>
                  <a:schemeClr val="bg1"/>
                </a:solidFill>
                <a:latin typeface="微软雅黑" panose="020B0503020204020204" charset="-122"/>
                <a:ea typeface="微软雅黑" panose="020B0503020204020204" charset="-122"/>
                <a:cs typeface="微软雅黑" panose="020B0503020204020204" charset="-122"/>
                <a:sym typeface="+mn-ea"/>
              </a:rPr>
              <a:t>有无相生，难易相成，长短相形，高下相盈，音声相和，前後相随。恒也。</a:t>
            </a:r>
          </a:p>
          <a:p>
            <a:endParaRPr sz="2800">
              <a:solidFill>
                <a:schemeClr val="bg1"/>
              </a:solidFill>
              <a:latin typeface="微软雅黑" panose="020B0503020204020204" charset="-122"/>
              <a:ea typeface="微软雅黑" panose="020B0503020204020204" charset="-122"/>
              <a:cs typeface="微软雅黑" panose="020B0503020204020204" charset="-122"/>
              <a:sym typeface="+mn-ea"/>
            </a:endParaRPr>
          </a:p>
          <a:p>
            <a:r>
              <a:rPr lang="en-US" sz="2800">
                <a:solidFill>
                  <a:schemeClr val="bg1"/>
                </a:solidFill>
                <a:latin typeface="微软雅黑" panose="020B0503020204020204" charset="-122"/>
                <a:ea typeface="微软雅黑" panose="020B0503020204020204" charset="-122"/>
                <a:cs typeface="微软雅黑" panose="020B0503020204020204" charset="-122"/>
                <a:sym typeface="+mn-ea"/>
              </a:rPr>
              <a:t>       </a:t>
            </a:r>
            <a:r>
              <a:rPr sz="2800">
                <a:solidFill>
                  <a:schemeClr val="bg1"/>
                </a:solidFill>
                <a:latin typeface="微软雅黑" panose="020B0503020204020204" charset="-122"/>
                <a:ea typeface="微软雅黑" panose="020B0503020204020204" charset="-122"/>
                <a:cs typeface="微软雅黑" panose="020B0503020204020204" charset="-122"/>
                <a:sym typeface="+mn-ea"/>
              </a:rPr>
              <a:t>天地不仁，以万物为刍狗；圣人不仁，以百姓为刍狗。</a:t>
            </a:r>
          </a:p>
          <a:p>
            <a:endParaRPr sz="2800">
              <a:solidFill>
                <a:schemeClr val="bg1"/>
              </a:solidFill>
              <a:latin typeface="微软雅黑" panose="020B0503020204020204" charset="-122"/>
              <a:ea typeface="微软雅黑" panose="020B0503020204020204" charset="-122"/>
              <a:cs typeface="微软雅黑" panose="020B0503020204020204" charset="-122"/>
              <a:sym typeface="+mn-ea"/>
            </a:endParaRPr>
          </a:p>
          <a:p>
            <a:r>
              <a:rPr lang="en-US" sz="2800">
                <a:solidFill>
                  <a:schemeClr val="bg1"/>
                </a:solidFill>
                <a:latin typeface="微软雅黑" panose="020B0503020204020204" charset="-122"/>
                <a:ea typeface="微软雅黑" panose="020B0503020204020204" charset="-122"/>
                <a:cs typeface="微软雅黑" panose="020B0503020204020204" charset="-122"/>
                <a:sym typeface="+mn-ea"/>
              </a:rPr>
              <a:t>       </a:t>
            </a:r>
            <a:r>
              <a:rPr sz="2800">
                <a:solidFill>
                  <a:schemeClr val="bg1"/>
                </a:solidFill>
                <a:latin typeface="微软雅黑" panose="020B0503020204020204" charset="-122"/>
                <a:ea typeface="微软雅黑" panose="020B0503020204020204" charset="-122"/>
                <a:cs typeface="微软雅黑" panose="020B0503020204020204" charset="-122"/>
                <a:sym typeface="+mn-ea"/>
              </a:rPr>
              <a:t>上善若水。水善利万物而不争，处众人之所恶，故几於道。</a:t>
            </a:r>
          </a:p>
          <a:p>
            <a:r>
              <a:rPr lang="en-US" sz="2800">
                <a:solidFill>
                  <a:schemeClr val="bg1"/>
                </a:solidFill>
                <a:latin typeface="微软雅黑" panose="020B0503020204020204" charset="-122"/>
                <a:ea typeface="微软雅黑" panose="020B0503020204020204" charset="-122"/>
                <a:cs typeface="微软雅黑" panose="020B0503020204020204" charset="-122"/>
                <a:sym typeface="+mn-ea"/>
              </a:rPr>
              <a:t>    </a:t>
            </a:r>
            <a:endParaRPr sz="280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stretch>
            <a:fillRect/>
          </a:stretch>
        </a:blipFill>
        <a:effectLst/>
      </p:bgPr>
    </p:bg>
    <p:spTree>
      <p:nvGrpSpPr>
        <p:cNvPr id="1" name=""/>
        <p:cNvGrpSpPr/>
        <p:nvPr/>
      </p:nvGrpSpPr>
      <p:grpSpPr>
        <a:xfrm>
          <a:off x="0" y="0"/>
          <a:ext cx="0" cy="0"/>
          <a:chOff x="0" y="0"/>
          <a:chExt cx="0" cy="0"/>
        </a:xfrm>
      </p:grpSpPr>
      <p:sp>
        <p:nvSpPr>
          <p:cNvPr id="5" name="标题 1"/>
          <p:cNvSpPr>
            <a:spLocks noGrp="1"/>
          </p:cNvSpPr>
          <p:nvPr/>
        </p:nvSpPr>
        <p:spPr>
          <a:xfrm>
            <a:off x="1492885" y="1842770"/>
            <a:ext cx="5611495" cy="786765"/>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zh-CN" altLang="en-US" sz="4890"/>
          </a:p>
        </p:txBody>
      </p:sp>
      <p:pic>
        <p:nvPicPr>
          <p:cNvPr id="2" name="图片 1" descr="c27db39078684a769aa98300714e4fa1"/>
          <p:cNvPicPr>
            <a:picLocks noChangeAspect="1"/>
          </p:cNvPicPr>
          <p:nvPr/>
        </p:nvPicPr>
        <p:blipFill>
          <a:blip r:embed="rId3" cstate="email"/>
          <a:stretch>
            <a:fillRect/>
          </a:stretch>
        </p:blipFill>
        <p:spPr>
          <a:xfrm>
            <a:off x="5731510" y="738505"/>
            <a:ext cx="3014980" cy="4370070"/>
          </a:xfrm>
          <a:prstGeom prst="rect">
            <a:avLst/>
          </a:prstGeom>
        </p:spPr>
      </p:pic>
      <p:pic>
        <p:nvPicPr>
          <p:cNvPr id="3" name="图片 2" descr="t016dd58bd16608de42"/>
          <p:cNvPicPr>
            <a:picLocks noChangeAspect="1"/>
          </p:cNvPicPr>
          <p:nvPr/>
        </p:nvPicPr>
        <p:blipFill>
          <a:blip r:embed="rId4" cstate="email"/>
          <a:stretch>
            <a:fillRect/>
          </a:stretch>
        </p:blipFill>
        <p:spPr>
          <a:xfrm>
            <a:off x="0" y="687070"/>
            <a:ext cx="2460625" cy="4352925"/>
          </a:xfrm>
          <a:prstGeom prst="rect">
            <a:avLst/>
          </a:prstGeom>
        </p:spPr>
      </p:pic>
      <p:sp>
        <p:nvSpPr>
          <p:cNvPr id="4" name="文本框 3"/>
          <p:cNvSpPr txBox="1"/>
          <p:nvPr/>
        </p:nvSpPr>
        <p:spPr>
          <a:xfrm>
            <a:off x="2581275" y="328295"/>
            <a:ext cx="3150235" cy="5631180"/>
          </a:xfrm>
          <a:prstGeom prst="rect">
            <a:avLst/>
          </a:prstGeom>
          <a:noFill/>
        </p:spPr>
        <p:txBody>
          <a:bodyPr wrap="square" rtlCol="0">
            <a:noAutofit/>
          </a:bodyPr>
          <a:lstStyle/>
          <a:p>
            <a:r>
              <a:rPr lang="en-US" sz="2800">
                <a:solidFill>
                  <a:schemeClr val="bg1"/>
                </a:solidFill>
                <a:latin typeface="微软雅黑" panose="020B0503020204020204" charset="-122"/>
                <a:ea typeface="微软雅黑" panose="020B0503020204020204" charset="-122"/>
                <a:cs typeface="微软雅黑" panose="020B0503020204020204" charset="-122"/>
                <a:sym typeface="+mn-ea"/>
              </a:rPr>
              <a:t>   </a:t>
            </a:r>
            <a:r>
              <a:rPr sz="2800">
                <a:solidFill>
                  <a:schemeClr val="bg1"/>
                </a:solidFill>
                <a:latin typeface="微软雅黑" panose="020B0503020204020204" charset="-122"/>
                <a:ea typeface="微软雅黑" panose="020B0503020204020204" charset="-122"/>
                <a:cs typeface="微软雅黑" panose="020B0503020204020204" charset="-122"/>
                <a:sym typeface="+mn-ea"/>
              </a:rPr>
              <a:t>战国末期著名思想家、法家代表人物。</a:t>
            </a:r>
          </a:p>
          <a:p>
            <a:endParaRPr sz="2800">
              <a:solidFill>
                <a:schemeClr val="bg1"/>
              </a:solidFill>
              <a:latin typeface="微软雅黑" panose="020B0503020204020204" charset="-122"/>
              <a:ea typeface="微软雅黑" panose="020B0503020204020204" charset="-122"/>
              <a:cs typeface="微软雅黑" panose="020B0503020204020204" charset="-122"/>
              <a:sym typeface="+mn-ea"/>
            </a:endParaRPr>
          </a:p>
          <a:p>
            <a:r>
              <a:rPr lang="en-US" sz="2800">
                <a:solidFill>
                  <a:schemeClr val="bg1"/>
                </a:solidFill>
                <a:latin typeface="微软雅黑" panose="020B0503020204020204" charset="-122"/>
                <a:ea typeface="微软雅黑" panose="020B0503020204020204" charset="-122"/>
                <a:cs typeface="微软雅黑" panose="020B0503020204020204" charset="-122"/>
                <a:sym typeface="+mn-ea"/>
              </a:rPr>
              <a:t>   </a:t>
            </a:r>
            <a:r>
              <a:rPr sz="2800">
                <a:solidFill>
                  <a:schemeClr val="bg1"/>
                </a:solidFill>
                <a:latin typeface="微软雅黑" panose="020B0503020204020204" charset="-122"/>
                <a:ea typeface="微软雅黑" panose="020B0503020204020204" charset="-122"/>
                <a:cs typeface="微软雅黑" panose="020B0503020204020204" charset="-122"/>
                <a:sym typeface="+mn-ea"/>
              </a:rPr>
              <a:t>事在四方，要在中央。圣人执要，四方来效。</a:t>
            </a:r>
          </a:p>
          <a:p>
            <a:endParaRPr sz="2800">
              <a:solidFill>
                <a:schemeClr val="bg1"/>
              </a:solidFill>
              <a:latin typeface="微软雅黑" panose="020B0503020204020204" charset="-122"/>
              <a:ea typeface="微软雅黑" panose="020B0503020204020204" charset="-122"/>
              <a:cs typeface="微软雅黑" panose="020B0503020204020204" charset="-122"/>
              <a:sym typeface="+mn-ea"/>
            </a:endParaRPr>
          </a:p>
          <a:p>
            <a:r>
              <a:rPr lang="en-US" sz="2800">
                <a:solidFill>
                  <a:schemeClr val="bg1"/>
                </a:solidFill>
                <a:latin typeface="微软雅黑" panose="020B0503020204020204" charset="-122"/>
                <a:ea typeface="微软雅黑" panose="020B0503020204020204" charset="-122"/>
                <a:cs typeface="微软雅黑" panose="020B0503020204020204" charset="-122"/>
                <a:sym typeface="+mn-ea"/>
              </a:rPr>
              <a:t>   </a:t>
            </a:r>
            <a:r>
              <a:rPr sz="2800">
                <a:solidFill>
                  <a:schemeClr val="bg1"/>
                </a:solidFill>
                <a:latin typeface="微软雅黑" panose="020B0503020204020204" charset="-122"/>
                <a:ea typeface="微软雅黑" panose="020B0503020204020204" charset="-122"/>
                <a:cs typeface="微软雅黑" panose="020B0503020204020204" charset="-122"/>
                <a:sym typeface="+mn-ea"/>
              </a:rPr>
              <a:t>奉法者强则国强,奉法者弱则国弱</a:t>
            </a:r>
          </a:p>
          <a:p>
            <a:endParaRPr sz="2800">
              <a:solidFill>
                <a:schemeClr val="bg1"/>
              </a:solidFill>
              <a:latin typeface="微软雅黑" panose="020B0503020204020204" charset="-122"/>
              <a:ea typeface="微软雅黑" panose="020B0503020204020204" charset="-122"/>
              <a:cs typeface="微软雅黑" panose="020B0503020204020204" charset="-122"/>
              <a:sym typeface="+mn-ea"/>
            </a:endParaRPr>
          </a:p>
          <a:p>
            <a:r>
              <a:rPr sz="2800">
                <a:solidFill>
                  <a:schemeClr val="bg1"/>
                </a:solidFill>
                <a:latin typeface="微软雅黑" panose="020B0503020204020204" charset="-122"/>
                <a:ea typeface="微软雅黑" panose="020B0503020204020204" charset="-122"/>
                <a:cs typeface="微软雅黑" panose="020B0503020204020204" charset="-122"/>
                <a:sym typeface="+mn-ea"/>
              </a:rPr>
              <a:t>以子之矛，攻子之盾</a:t>
            </a:r>
          </a:p>
          <a:p>
            <a:endParaRPr sz="280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6" name="文本框 5"/>
          <p:cNvSpPr txBox="1"/>
          <p:nvPr/>
        </p:nvSpPr>
        <p:spPr>
          <a:xfrm>
            <a:off x="8851265" y="208280"/>
            <a:ext cx="3116580" cy="5631180"/>
          </a:xfrm>
          <a:prstGeom prst="rect">
            <a:avLst/>
          </a:prstGeom>
          <a:noFill/>
        </p:spPr>
        <p:txBody>
          <a:bodyPr wrap="square" rtlCol="0">
            <a:noAutofit/>
          </a:bodyPr>
          <a:lstStyle/>
          <a:p>
            <a:r>
              <a:rPr lang="en-US" sz="2800">
                <a:solidFill>
                  <a:schemeClr val="bg1"/>
                </a:solidFill>
                <a:latin typeface="微软雅黑" panose="020B0503020204020204" charset="-122"/>
                <a:ea typeface="微软雅黑" panose="020B0503020204020204" charset="-122"/>
                <a:cs typeface="微软雅黑" panose="020B0503020204020204" charset="-122"/>
                <a:sym typeface="+mn-ea"/>
              </a:rPr>
              <a:t>    </a:t>
            </a:r>
            <a:r>
              <a:rPr sz="2800">
                <a:solidFill>
                  <a:schemeClr val="bg1"/>
                </a:solidFill>
                <a:latin typeface="微软雅黑" panose="020B0503020204020204" charset="-122"/>
                <a:ea typeface="微软雅黑" panose="020B0503020204020204" charset="-122"/>
                <a:cs typeface="微软雅黑" panose="020B0503020204020204" charset="-122"/>
                <a:sym typeface="+mn-ea"/>
              </a:rPr>
              <a:t>东周春秋末期战国初期宋国人</a:t>
            </a:r>
            <a:r>
              <a:rPr lang="zh-CN" sz="2800">
                <a:solidFill>
                  <a:schemeClr val="bg1"/>
                </a:solidFill>
                <a:latin typeface="微软雅黑" panose="020B0503020204020204" charset="-122"/>
                <a:ea typeface="微软雅黑" panose="020B0503020204020204" charset="-122"/>
                <a:cs typeface="微软雅黑" panose="020B0503020204020204" charset="-122"/>
                <a:sym typeface="+mn-ea"/>
              </a:rPr>
              <a:t>。</a:t>
            </a:r>
          </a:p>
          <a:p>
            <a:endParaRPr lang="zh-CN" sz="2800">
              <a:solidFill>
                <a:schemeClr val="bg1"/>
              </a:solidFill>
              <a:latin typeface="微软雅黑" panose="020B0503020204020204" charset="-122"/>
              <a:ea typeface="微软雅黑" panose="020B0503020204020204" charset="-122"/>
              <a:cs typeface="微软雅黑" panose="020B0503020204020204" charset="-122"/>
              <a:sym typeface="+mn-ea"/>
            </a:endParaRPr>
          </a:p>
          <a:p>
            <a:r>
              <a:rPr lang="en-US" sz="2800">
                <a:solidFill>
                  <a:schemeClr val="bg1"/>
                </a:solidFill>
                <a:latin typeface="微软雅黑" panose="020B0503020204020204" charset="-122"/>
                <a:ea typeface="微软雅黑" panose="020B0503020204020204" charset="-122"/>
                <a:cs typeface="微软雅黑" panose="020B0503020204020204" charset="-122"/>
                <a:sym typeface="+mn-ea"/>
              </a:rPr>
              <a:t>    </a:t>
            </a:r>
            <a:r>
              <a:rPr sz="2800">
                <a:solidFill>
                  <a:schemeClr val="bg1"/>
                </a:solidFill>
                <a:latin typeface="微软雅黑" panose="020B0503020204020204" charset="-122"/>
                <a:ea typeface="微软雅黑" panose="020B0503020204020204" charset="-122"/>
                <a:cs typeface="微软雅黑" panose="020B0503020204020204" charset="-122"/>
                <a:sym typeface="+mn-ea"/>
              </a:rPr>
              <a:t>墨子是中国历史上唯一一个农民出身的哲学家</a:t>
            </a:r>
            <a:r>
              <a:rPr lang="zh-CN" sz="2800">
                <a:solidFill>
                  <a:schemeClr val="bg1"/>
                </a:solidFill>
                <a:latin typeface="微软雅黑" panose="020B0503020204020204" charset="-122"/>
                <a:ea typeface="微软雅黑" panose="020B0503020204020204" charset="-122"/>
                <a:cs typeface="微软雅黑" panose="020B0503020204020204" charset="-122"/>
                <a:sym typeface="+mn-ea"/>
              </a:rPr>
              <a:t>。创立墨家学说。</a:t>
            </a:r>
          </a:p>
          <a:p>
            <a:endParaRPr lang="en-US" altLang="zh-CN" sz="2800">
              <a:solidFill>
                <a:schemeClr val="bg1"/>
              </a:solidFill>
              <a:latin typeface="微软雅黑" panose="020B0503020204020204" charset="-122"/>
              <a:ea typeface="微软雅黑" panose="020B0503020204020204" charset="-122"/>
              <a:cs typeface="微软雅黑" panose="020B0503020204020204" charset="-122"/>
              <a:sym typeface="+mn-ea"/>
            </a:endParaRPr>
          </a:p>
          <a:p>
            <a:r>
              <a:rPr lang="en-US" altLang="zh-CN" sz="2800">
                <a:solidFill>
                  <a:schemeClr val="bg1"/>
                </a:solidFill>
                <a:latin typeface="微软雅黑" panose="020B0503020204020204" charset="-122"/>
                <a:ea typeface="微软雅黑" panose="020B0503020204020204" charset="-122"/>
                <a:cs typeface="微软雅黑" panose="020B0503020204020204" charset="-122"/>
                <a:sym typeface="+mn-ea"/>
              </a:rPr>
              <a:t>    </a:t>
            </a:r>
            <a:r>
              <a:rPr lang="zh-CN" sz="2800">
                <a:solidFill>
                  <a:schemeClr val="bg1"/>
                </a:solidFill>
                <a:latin typeface="微软雅黑" panose="020B0503020204020204" charset="-122"/>
                <a:ea typeface="微软雅黑" panose="020B0503020204020204" charset="-122"/>
                <a:cs typeface="微软雅黑" panose="020B0503020204020204" charset="-122"/>
                <a:sym typeface="+mn-ea"/>
              </a:rPr>
              <a:t>主张：</a:t>
            </a:r>
          </a:p>
          <a:p>
            <a:r>
              <a:rPr lang="zh-CN" sz="2800">
                <a:solidFill>
                  <a:schemeClr val="bg1"/>
                </a:solidFill>
                <a:latin typeface="微软雅黑" panose="020B0503020204020204" charset="-122"/>
                <a:ea typeface="微软雅黑" panose="020B0503020204020204" charset="-122"/>
                <a:cs typeface="微软雅黑" panose="020B0503020204020204" charset="-122"/>
                <a:sym typeface="+mn-ea"/>
              </a:rPr>
              <a:t> </a:t>
            </a:r>
            <a:r>
              <a:rPr lang="en-US" altLang="zh-CN" sz="2800">
                <a:solidFill>
                  <a:schemeClr val="bg1"/>
                </a:solidFill>
                <a:latin typeface="微软雅黑" panose="020B0503020204020204" charset="-122"/>
                <a:ea typeface="微软雅黑" panose="020B0503020204020204" charset="-122"/>
                <a:cs typeface="微软雅黑" panose="020B0503020204020204" charset="-122"/>
                <a:sym typeface="+mn-ea"/>
              </a:rPr>
              <a:t>   </a:t>
            </a:r>
            <a:r>
              <a:rPr sz="2800">
                <a:solidFill>
                  <a:schemeClr val="bg1"/>
                </a:solidFill>
                <a:latin typeface="微软雅黑" panose="020B0503020204020204" charset="-122"/>
                <a:ea typeface="微软雅黑" panose="020B0503020204020204" charset="-122"/>
                <a:cs typeface="微软雅黑" panose="020B0503020204020204" charset="-122"/>
                <a:sym typeface="+mn-ea"/>
              </a:rPr>
              <a:t>兼爱</a:t>
            </a:r>
            <a:r>
              <a:rPr lang="en-US" sz="2800">
                <a:solidFill>
                  <a:schemeClr val="bg1"/>
                </a:solidFill>
                <a:latin typeface="微软雅黑" panose="020B0503020204020204" charset="-122"/>
                <a:ea typeface="微软雅黑" panose="020B0503020204020204" charset="-122"/>
                <a:cs typeface="微软雅黑" panose="020B0503020204020204" charset="-122"/>
                <a:sym typeface="+mn-ea"/>
              </a:rPr>
              <a:t>    </a:t>
            </a:r>
            <a:r>
              <a:rPr sz="2800">
                <a:solidFill>
                  <a:schemeClr val="bg1"/>
                </a:solidFill>
                <a:latin typeface="微软雅黑" panose="020B0503020204020204" charset="-122"/>
                <a:ea typeface="微软雅黑" panose="020B0503020204020204" charset="-122"/>
                <a:cs typeface="微软雅黑" panose="020B0503020204020204" charset="-122"/>
                <a:sym typeface="+mn-ea"/>
              </a:rPr>
              <a:t>非攻</a:t>
            </a:r>
            <a:r>
              <a:rPr lang="en-US" sz="2800">
                <a:solidFill>
                  <a:schemeClr val="bg1"/>
                </a:solidFill>
                <a:latin typeface="微软雅黑" panose="020B0503020204020204" charset="-122"/>
                <a:ea typeface="微软雅黑" panose="020B0503020204020204" charset="-122"/>
                <a:cs typeface="微软雅黑" panose="020B0503020204020204" charset="-122"/>
                <a:sym typeface="+mn-ea"/>
              </a:rPr>
              <a:t>  </a:t>
            </a:r>
          </a:p>
          <a:p>
            <a:r>
              <a:rPr lang="en-US" sz="2800">
                <a:solidFill>
                  <a:schemeClr val="bg1"/>
                </a:solidFill>
                <a:latin typeface="微软雅黑" panose="020B0503020204020204" charset="-122"/>
                <a:ea typeface="微软雅黑" panose="020B0503020204020204" charset="-122"/>
                <a:cs typeface="微软雅黑" panose="020B0503020204020204" charset="-122"/>
                <a:sym typeface="+mn-ea"/>
              </a:rPr>
              <a:t>    </a:t>
            </a:r>
            <a:r>
              <a:rPr sz="2800">
                <a:solidFill>
                  <a:schemeClr val="bg1"/>
                </a:solidFill>
                <a:latin typeface="微软雅黑" panose="020B0503020204020204" charset="-122"/>
                <a:ea typeface="微软雅黑" panose="020B0503020204020204" charset="-122"/>
                <a:cs typeface="微软雅黑" panose="020B0503020204020204" charset="-122"/>
                <a:sym typeface="+mn-ea"/>
              </a:rPr>
              <a:t>尚贤</a:t>
            </a:r>
            <a:r>
              <a:rPr lang="en-US" sz="2800">
                <a:solidFill>
                  <a:schemeClr val="bg1"/>
                </a:solidFill>
                <a:latin typeface="微软雅黑" panose="020B0503020204020204" charset="-122"/>
                <a:ea typeface="微软雅黑" panose="020B0503020204020204" charset="-122"/>
                <a:cs typeface="微软雅黑" panose="020B0503020204020204" charset="-122"/>
                <a:sym typeface="+mn-ea"/>
              </a:rPr>
              <a:t>    </a:t>
            </a:r>
            <a:r>
              <a:rPr sz="2800">
                <a:solidFill>
                  <a:schemeClr val="bg1"/>
                </a:solidFill>
                <a:latin typeface="微软雅黑" panose="020B0503020204020204" charset="-122"/>
                <a:ea typeface="微软雅黑" panose="020B0503020204020204" charset="-122"/>
                <a:cs typeface="微软雅黑" panose="020B0503020204020204" charset="-122"/>
                <a:sym typeface="+mn-ea"/>
              </a:rPr>
              <a:t>节用</a:t>
            </a:r>
          </a:p>
          <a:p>
            <a:r>
              <a:rPr lang="en-US" sz="2800">
                <a:solidFill>
                  <a:schemeClr val="bg1"/>
                </a:solidFill>
                <a:latin typeface="微软雅黑" panose="020B0503020204020204" charset="-122"/>
                <a:ea typeface="微软雅黑" panose="020B0503020204020204" charset="-122"/>
                <a:cs typeface="微软雅黑" panose="020B0503020204020204" charset="-122"/>
                <a:sym typeface="+mn-ea"/>
              </a:rPr>
              <a:t>  </a:t>
            </a:r>
            <a:endParaRPr sz="280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stretch>
            <a:fillRect/>
          </a:stretch>
        </a:blipFill>
        <a:effectLst/>
      </p:bgPr>
    </p:bg>
    <p:spTree>
      <p:nvGrpSpPr>
        <p:cNvPr id="1" name=""/>
        <p:cNvGrpSpPr/>
        <p:nvPr/>
      </p:nvGrpSpPr>
      <p:grpSpPr>
        <a:xfrm>
          <a:off x="0" y="0"/>
          <a:ext cx="0" cy="0"/>
          <a:chOff x="0" y="0"/>
          <a:chExt cx="0" cy="0"/>
        </a:xfrm>
      </p:grpSpPr>
      <p:sp>
        <p:nvSpPr>
          <p:cNvPr id="5" name="标题 1"/>
          <p:cNvSpPr>
            <a:spLocks noGrp="1"/>
          </p:cNvSpPr>
          <p:nvPr/>
        </p:nvSpPr>
        <p:spPr>
          <a:xfrm>
            <a:off x="1492885" y="1842770"/>
            <a:ext cx="5611495" cy="786765"/>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zh-CN" altLang="en-US" sz="4890"/>
          </a:p>
        </p:txBody>
      </p:sp>
      <p:pic>
        <p:nvPicPr>
          <p:cNvPr id="2" name="图片 1" descr="p4YBAFqZ6MiAT8B7AAEK8_xx67E265_b"/>
          <p:cNvPicPr>
            <a:picLocks noChangeAspect="1"/>
          </p:cNvPicPr>
          <p:nvPr/>
        </p:nvPicPr>
        <p:blipFill>
          <a:blip r:embed="rId3" cstate="email"/>
          <a:stretch>
            <a:fillRect/>
          </a:stretch>
        </p:blipFill>
        <p:spPr>
          <a:xfrm>
            <a:off x="0" y="0"/>
            <a:ext cx="4526915" cy="6321425"/>
          </a:xfrm>
          <a:prstGeom prst="rect">
            <a:avLst/>
          </a:prstGeom>
        </p:spPr>
      </p:pic>
      <p:sp>
        <p:nvSpPr>
          <p:cNvPr id="4" name="文本框 3"/>
          <p:cNvSpPr txBox="1"/>
          <p:nvPr/>
        </p:nvSpPr>
        <p:spPr>
          <a:xfrm>
            <a:off x="4643755" y="62230"/>
            <a:ext cx="7386320" cy="6052185"/>
          </a:xfrm>
          <a:prstGeom prst="rect">
            <a:avLst/>
          </a:prstGeom>
          <a:noFill/>
        </p:spPr>
        <p:txBody>
          <a:bodyPr wrap="square" rtlCol="0">
            <a:noAutofit/>
          </a:bodyPr>
          <a:lstStyle/>
          <a:p>
            <a:r>
              <a:rPr lang="en-US" sz="2800">
                <a:solidFill>
                  <a:schemeClr val="bg1"/>
                </a:solidFill>
                <a:latin typeface="微软雅黑" panose="020B0503020204020204" charset="-122"/>
                <a:ea typeface="微软雅黑" panose="020B0503020204020204" charset="-122"/>
                <a:cs typeface="微软雅黑" panose="020B0503020204020204" charset="-122"/>
                <a:sym typeface="+mn-ea"/>
              </a:rPr>
              <a:t>  </a:t>
            </a:r>
          </a:p>
          <a:p>
            <a:r>
              <a:rPr lang="en-US" sz="2800">
                <a:solidFill>
                  <a:schemeClr val="bg1"/>
                </a:solidFill>
                <a:latin typeface="微软雅黑" panose="020B0503020204020204" charset="-122"/>
                <a:ea typeface="微软雅黑" panose="020B0503020204020204" charset="-122"/>
                <a:cs typeface="微软雅黑" panose="020B0503020204020204" charset="-122"/>
                <a:sym typeface="+mn-ea"/>
              </a:rPr>
              <a:t>    </a:t>
            </a:r>
            <a:r>
              <a:rPr sz="2800">
                <a:solidFill>
                  <a:schemeClr val="bg1"/>
                </a:solidFill>
                <a:latin typeface="微软雅黑" panose="020B0503020204020204" charset="-122"/>
                <a:ea typeface="微软雅黑" panose="020B0503020204020204" charset="-122"/>
                <a:cs typeface="微软雅黑" panose="020B0503020204020204" charset="-122"/>
                <a:sym typeface="+mn-ea"/>
              </a:rPr>
              <a:t>宣扬"仁政"，最早提出"民贵君轻"思想，</a:t>
            </a:r>
            <a:r>
              <a:rPr lang="zh-CN" sz="2800">
                <a:solidFill>
                  <a:schemeClr val="bg1"/>
                </a:solidFill>
                <a:latin typeface="微软雅黑" panose="020B0503020204020204" charset="-122"/>
                <a:ea typeface="微软雅黑" panose="020B0503020204020204" charset="-122"/>
                <a:cs typeface="微软雅黑" panose="020B0503020204020204" charset="-122"/>
                <a:sym typeface="+mn-ea"/>
              </a:rPr>
              <a:t>被尊称为</a:t>
            </a:r>
            <a:r>
              <a:rPr sz="2800">
                <a:solidFill>
                  <a:schemeClr val="bg1"/>
                </a:solidFill>
                <a:latin typeface="微软雅黑" panose="020B0503020204020204" charset="-122"/>
                <a:ea typeface="微软雅黑" panose="020B0503020204020204" charset="-122"/>
                <a:cs typeface="微软雅黑" panose="020B0503020204020204" charset="-122"/>
                <a:sym typeface="+mn-ea"/>
              </a:rPr>
              <a:t>"亚圣"。</a:t>
            </a:r>
          </a:p>
          <a:p>
            <a:endParaRPr sz="2800">
              <a:solidFill>
                <a:schemeClr val="bg1"/>
              </a:solidFill>
              <a:latin typeface="微软雅黑" panose="020B0503020204020204" charset="-122"/>
              <a:ea typeface="微软雅黑" panose="020B0503020204020204" charset="-122"/>
              <a:cs typeface="微软雅黑" panose="020B0503020204020204" charset="-122"/>
              <a:sym typeface="+mn-ea"/>
            </a:endParaRPr>
          </a:p>
          <a:p>
            <a:r>
              <a:rPr lang="en-US" sz="2800">
                <a:solidFill>
                  <a:schemeClr val="bg1"/>
                </a:solidFill>
                <a:latin typeface="微软雅黑" panose="020B0503020204020204" charset="-122"/>
                <a:ea typeface="微软雅黑" panose="020B0503020204020204" charset="-122"/>
                <a:cs typeface="微软雅黑" panose="020B0503020204020204" charset="-122"/>
                <a:sym typeface="+mn-ea"/>
              </a:rPr>
              <a:t>    </a:t>
            </a:r>
            <a:r>
              <a:rPr sz="2800">
                <a:solidFill>
                  <a:schemeClr val="bg1"/>
                </a:solidFill>
                <a:latin typeface="微软雅黑" panose="020B0503020204020204" charset="-122"/>
                <a:ea typeface="微软雅黑" panose="020B0503020204020204" charset="-122"/>
                <a:cs typeface="微软雅黑" panose="020B0503020204020204" charset="-122"/>
                <a:sym typeface="+mn-ea"/>
              </a:rPr>
              <a:t>故天将降大任于斯人也，必先苦其心志，劳其筋骨，饿其体肤，空乏其身，行拂乱其所为，所以动心忍性，曾益其所不能。</a:t>
            </a:r>
          </a:p>
          <a:p>
            <a:endParaRPr sz="2800">
              <a:solidFill>
                <a:schemeClr val="bg1"/>
              </a:solidFill>
              <a:latin typeface="微软雅黑" panose="020B0503020204020204" charset="-122"/>
              <a:ea typeface="微软雅黑" panose="020B0503020204020204" charset="-122"/>
              <a:cs typeface="微软雅黑" panose="020B0503020204020204" charset="-122"/>
              <a:sym typeface="+mn-ea"/>
            </a:endParaRPr>
          </a:p>
          <a:p>
            <a:r>
              <a:rPr lang="en-US" sz="2800">
                <a:solidFill>
                  <a:schemeClr val="bg1"/>
                </a:solidFill>
                <a:latin typeface="微软雅黑" panose="020B0503020204020204" charset="-122"/>
                <a:ea typeface="微软雅黑" panose="020B0503020204020204" charset="-122"/>
                <a:cs typeface="微软雅黑" panose="020B0503020204020204" charset="-122"/>
                <a:sym typeface="+mn-ea"/>
              </a:rPr>
              <a:t>    </a:t>
            </a:r>
            <a:r>
              <a:rPr sz="2800">
                <a:solidFill>
                  <a:schemeClr val="bg1"/>
                </a:solidFill>
                <a:latin typeface="微软雅黑" panose="020B0503020204020204" charset="-122"/>
                <a:ea typeface="微软雅黑" panose="020B0503020204020204" charset="-122"/>
                <a:cs typeface="微软雅黑" panose="020B0503020204020204" charset="-122"/>
                <a:sym typeface="+mn-ea"/>
              </a:rPr>
              <a:t>富贵不能移,贫贱不能移,威武不能屈</a:t>
            </a:r>
            <a:r>
              <a:rPr lang="zh-CN" sz="2800">
                <a:solidFill>
                  <a:schemeClr val="bg1"/>
                </a:solidFill>
                <a:latin typeface="微软雅黑" panose="020B0503020204020204" charset="-122"/>
                <a:ea typeface="微软雅黑" panose="020B0503020204020204" charset="-122"/>
                <a:cs typeface="微软雅黑" panose="020B0503020204020204" charset="-122"/>
                <a:sym typeface="+mn-ea"/>
              </a:rPr>
              <a:t>。</a:t>
            </a:r>
          </a:p>
          <a:p>
            <a:endParaRPr lang="zh-CN" sz="2800">
              <a:solidFill>
                <a:schemeClr val="bg1"/>
              </a:solidFill>
              <a:latin typeface="微软雅黑" panose="020B0503020204020204" charset="-122"/>
              <a:ea typeface="微软雅黑" panose="020B0503020204020204" charset="-122"/>
              <a:cs typeface="微软雅黑" panose="020B0503020204020204" charset="-122"/>
              <a:sym typeface="+mn-ea"/>
            </a:endParaRPr>
          </a:p>
          <a:p>
            <a:r>
              <a:rPr lang="en-US" altLang="zh-CN" sz="2800">
                <a:solidFill>
                  <a:schemeClr val="bg1"/>
                </a:solidFill>
                <a:latin typeface="微软雅黑" panose="020B0503020204020204" charset="-122"/>
                <a:ea typeface="微软雅黑" panose="020B0503020204020204" charset="-122"/>
                <a:cs typeface="微软雅黑" panose="020B0503020204020204" charset="-122"/>
                <a:sym typeface="+mn-ea"/>
              </a:rPr>
              <a:t>    </a:t>
            </a:r>
            <a:r>
              <a:rPr lang="zh-CN" sz="2800">
                <a:solidFill>
                  <a:schemeClr val="bg1"/>
                </a:solidFill>
                <a:latin typeface="微软雅黑" panose="020B0503020204020204" charset="-122"/>
                <a:ea typeface="微软雅黑" panose="020B0503020204020204" charset="-122"/>
                <a:cs typeface="微软雅黑" panose="020B0503020204020204" charset="-122"/>
                <a:sym typeface="+mn-ea"/>
              </a:rPr>
              <a:t>民为贵、社稷次之、君为轻。</a:t>
            </a:r>
          </a:p>
          <a:p>
            <a:endParaRPr lang="zh-CN" sz="2800">
              <a:solidFill>
                <a:schemeClr val="bg1"/>
              </a:solidFill>
              <a:latin typeface="微软雅黑" panose="020B0503020204020204" charset="-122"/>
              <a:ea typeface="微软雅黑" panose="020B0503020204020204" charset="-122"/>
              <a:cs typeface="微软雅黑" panose="020B0503020204020204" charset="-122"/>
              <a:sym typeface="+mn-ea"/>
            </a:endParaRPr>
          </a:p>
          <a:p>
            <a:endParaRPr lang="zh-CN" sz="280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stretch>
            <a:fillRect/>
          </a:stretch>
        </a:blipFill>
        <a:effectLst/>
      </p:bgPr>
    </p:bg>
    <p:spTree>
      <p:nvGrpSpPr>
        <p:cNvPr id="1" name=""/>
        <p:cNvGrpSpPr/>
        <p:nvPr/>
      </p:nvGrpSpPr>
      <p:grpSpPr>
        <a:xfrm>
          <a:off x="0" y="0"/>
          <a:ext cx="0" cy="0"/>
          <a:chOff x="0" y="0"/>
          <a:chExt cx="0" cy="0"/>
        </a:xfrm>
      </p:grpSpPr>
      <p:sp>
        <p:nvSpPr>
          <p:cNvPr id="5" name="标题 1"/>
          <p:cNvSpPr>
            <a:spLocks noGrp="1"/>
          </p:cNvSpPr>
          <p:nvPr/>
        </p:nvSpPr>
        <p:spPr>
          <a:xfrm>
            <a:off x="1492885" y="1842770"/>
            <a:ext cx="5611495" cy="786765"/>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zh-CN" altLang="en-US" sz="4890"/>
          </a:p>
        </p:txBody>
      </p:sp>
      <p:pic>
        <p:nvPicPr>
          <p:cNvPr id="2" name="图片 1" descr="t01a4494b99c366dd3e"/>
          <p:cNvPicPr>
            <a:picLocks noChangeAspect="1"/>
          </p:cNvPicPr>
          <p:nvPr/>
        </p:nvPicPr>
        <p:blipFill>
          <a:blip r:embed="rId3" cstate="email"/>
          <a:stretch>
            <a:fillRect/>
          </a:stretch>
        </p:blipFill>
        <p:spPr>
          <a:xfrm>
            <a:off x="0" y="0"/>
            <a:ext cx="3649980" cy="6296025"/>
          </a:xfrm>
          <a:prstGeom prst="rect">
            <a:avLst/>
          </a:prstGeom>
        </p:spPr>
      </p:pic>
      <p:sp>
        <p:nvSpPr>
          <p:cNvPr id="4" name="文本框 3"/>
          <p:cNvSpPr txBox="1"/>
          <p:nvPr/>
        </p:nvSpPr>
        <p:spPr>
          <a:xfrm>
            <a:off x="4007485" y="160655"/>
            <a:ext cx="7309485" cy="5974715"/>
          </a:xfrm>
          <a:prstGeom prst="rect">
            <a:avLst/>
          </a:prstGeom>
          <a:noFill/>
        </p:spPr>
        <p:txBody>
          <a:bodyPr wrap="square" rtlCol="0">
            <a:noAutofit/>
          </a:bodyPr>
          <a:lstStyle/>
          <a:p>
            <a:r>
              <a:rPr lang="en-US" sz="2800">
                <a:solidFill>
                  <a:schemeClr val="bg1"/>
                </a:solidFill>
                <a:latin typeface="微软雅黑" panose="020B0503020204020204" charset="-122"/>
                <a:ea typeface="微软雅黑" panose="020B0503020204020204" charset="-122"/>
                <a:cs typeface="微软雅黑" panose="020B0503020204020204" charset="-122"/>
                <a:sym typeface="+mn-ea"/>
              </a:rPr>
              <a:t>  </a:t>
            </a:r>
            <a:r>
              <a:rPr lang="zh-CN" altLang="en-US" sz="2800">
                <a:solidFill>
                  <a:schemeClr val="bg1"/>
                </a:solidFill>
                <a:latin typeface="微软雅黑" panose="020B0503020204020204" charset="-122"/>
                <a:ea typeface="微软雅黑" panose="020B0503020204020204" charset="-122"/>
                <a:cs typeface="微软雅黑" panose="020B0503020204020204" charset="-122"/>
                <a:sym typeface="+mn-ea"/>
              </a:rPr>
              <a:t>代表作：</a:t>
            </a:r>
          </a:p>
          <a:p>
            <a:r>
              <a:rPr lang="en-US" sz="2800">
                <a:solidFill>
                  <a:schemeClr val="bg1"/>
                </a:solidFill>
                <a:latin typeface="微软雅黑" panose="020B0503020204020204" charset="-122"/>
                <a:ea typeface="微软雅黑" panose="020B0503020204020204" charset="-122"/>
                <a:cs typeface="微软雅黑" panose="020B0503020204020204" charset="-122"/>
                <a:sym typeface="+mn-ea"/>
              </a:rPr>
              <a:t>《逍遥游》《秋水》《齐物论》《大宗师》</a:t>
            </a:r>
          </a:p>
          <a:p>
            <a:endParaRPr lang="en-US" sz="2800">
              <a:solidFill>
                <a:schemeClr val="bg1"/>
              </a:solidFill>
              <a:latin typeface="微软雅黑" panose="020B0503020204020204" charset="-122"/>
              <a:ea typeface="微软雅黑" panose="020B0503020204020204" charset="-122"/>
              <a:cs typeface="微软雅黑" panose="020B0503020204020204" charset="-122"/>
              <a:sym typeface="+mn-ea"/>
            </a:endParaRPr>
          </a:p>
          <a:p>
            <a:r>
              <a:rPr lang="en-US" sz="2800">
                <a:solidFill>
                  <a:schemeClr val="bg1"/>
                </a:solidFill>
                <a:latin typeface="微软雅黑" panose="020B0503020204020204" charset="-122"/>
                <a:ea typeface="微软雅黑" panose="020B0503020204020204" charset="-122"/>
                <a:cs typeface="微软雅黑" panose="020B0503020204020204" charset="-122"/>
                <a:sym typeface="+mn-ea"/>
              </a:rPr>
              <a:t>    </a:t>
            </a:r>
            <a:r>
              <a:rPr sz="2800">
                <a:solidFill>
                  <a:schemeClr val="bg1"/>
                </a:solidFill>
                <a:latin typeface="微软雅黑" panose="020B0503020204020204" charset="-122"/>
                <a:ea typeface="微软雅黑" panose="020B0503020204020204" charset="-122"/>
                <a:cs typeface="微软雅黑" panose="020B0503020204020204" charset="-122"/>
                <a:sym typeface="+mn-ea"/>
              </a:rPr>
              <a:t>北冥有鱼，其名为鲲。鲲之大，不知其几千里也;化而为鸟，其名为鹏。</a:t>
            </a:r>
          </a:p>
          <a:p>
            <a:endParaRPr sz="2800">
              <a:solidFill>
                <a:schemeClr val="bg1"/>
              </a:solidFill>
              <a:latin typeface="微软雅黑" panose="020B0503020204020204" charset="-122"/>
              <a:ea typeface="微软雅黑" panose="020B0503020204020204" charset="-122"/>
              <a:cs typeface="微软雅黑" panose="020B0503020204020204" charset="-122"/>
              <a:sym typeface="+mn-ea"/>
            </a:endParaRPr>
          </a:p>
          <a:p>
            <a:r>
              <a:rPr lang="en-US" sz="2800">
                <a:solidFill>
                  <a:schemeClr val="bg1"/>
                </a:solidFill>
                <a:latin typeface="微软雅黑" panose="020B0503020204020204" charset="-122"/>
                <a:ea typeface="微软雅黑" panose="020B0503020204020204" charset="-122"/>
                <a:cs typeface="微软雅黑" panose="020B0503020204020204" charset="-122"/>
                <a:sym typeface="+mn-ea"/>
              </a:rPr>
              <a:t>    </a:t>
            </a:r>
            <a:r>
              <a:rPr sz="2800">
                <a:solidFill>
                  <a:schemeClr val="bg1"/>
                </a:solidFill>
                <a:latin typeface="微软雅黑" panose="020B0503020204020204" charset="-122"/>
                <a:ea typeface="微软雅黑" panose="020B0503020204020204" charset="-122"/>
                <a:cs typeface="微软雅黑" panose="020B0503020204020204" charset="-122"/>
                <a:sym typeface="+mn-ea"/>
              </a:rPr>
              <a:t>天地与我并生，万物与我合一。子非我，安知我不知鱼之乐。君子之交淡若水，小人之交甘若醴。</a:t>
            </a:r>
          </a:p>
          <a:p>
            <a:endParaRPr sz="2800">
              <a:solidFill>
                <a:schemeClr val="bg1"/>
              </a:solidFill>
              <a:latin typeface="微软雅黑" panose="020B0503020204020204" charset="-122"/>
              <a:ea typeface="微软雅黑" panose="020B0503020204020204" charset="-122"/>
              <a:cs typeface="微软雅黑" panose="020B0503020204020204" charset="-122"/>
              <a:sym typeface="+mn-ea"/>
            </a:endParaRPr>
          </a:p>
          <a:p>
            <a:r>
              <a:rPr lang="en-US" sz="2800">
                <a:solidFill>
                  <a:schemeClr val="bg1"/>
                </a:solidFill>
                <a:latin typeface="微软雅黑" panose="020B0503020204020204" charset="-122"/>
                <a:ea typeface="微软雅黑" panose="020B0503020204020204" charset="-122"/>
                <a:cs typeface="微软雅黑" panose="020B0503020204020204" charset="-122"/>
                <a:sym typeface="+mn-ea"/>
              </a:rPr>
              <a:t>    </a:t>
            </a:r>
            <a:r>
              <a:rPr sz="2800">
                <a:solidFill>
                  <a:schemeClr val="bg1"/>
                </a:solidFill>
                <a:latin typeface="微软雅黑" panose="020B0503020204020204" charset="-122"/>
                <a:ea typeface="微软雅黑" panose="020B0503020204020204" charset="-122"/>
                <a:cs typeface="微软雅黑" panose="020B0503020204020204" charset="-122"/>
                <a:sym typeface="+mn-ea"/>
              </a:rPr>
              <a:t>且夫水之积也</a:t>
            </a:r>
            <a:r>
              <a:rPr lang="zh-CN" sz="2800">
                <a:solidFill>
                  <a:schemeClr val="bg1"/>
                </a:solidFill>
                <a:latin typeface="微软雅黑" panose="020B0503020204020204" charset="-122"/>
                <a:ea typeface="微软雅黑" panose="020B0503020204020204" charset="-122"/>
                <a:cs typeface="微软雅黑" panose="020B0503020204020204" charset="-122"/>
                <a:sym typeface="+mn-ea"/>
              </a:rPr>
              <a:t>不</a:t>
            </a:r>
            <a:r>
              <a:rPr sz="2800">
                <a:solidFill>
                  <a:schemeClr val="bg1"/>
                </a:solidFill>
                <a:latin typeface="微软雅黑" panose="020B0503020204020204" charset="-122"/>
                <a:ea typeface="微软雅黑" panose="020B0503020204020204" charset="-122"/>
                <a:cs typeface="微软雅黑" panose="020B0503020204020204" charset="-122"/>
                <a:sym typeface="+mn-ea"/>
              </a:rPr>
              <a:t>厚</a:t>
            </a:r>
            <a:r>
              <a:rPr lang="zh-CN" sz="2800">
                <a:solidFill>
                  <a:schemeClr val="bg1"/>
                </a:solidFill>
                <a:latin typeface="微软雅黑" panose="020B0503020204020204" charset="-122"/>
                <a:ea typeface="微软雅黑" panose="020B0503020204020204" charset="-122"/>
                <a:cs typeface="微软雅黑" panose="020B0503020204020204" charset="-122"/>
                <a:sym typeface="+mn-ea"/>
              </a:rPr>
              <a:t>，</a:t>
            </a:r>
            <a:r>
              <a:rPr sz="2800">
                <a:solidFill>
                  <a:schemeClr val="bg1"/>
                </a:solidFill>
                <a:latin typeface="微软雅黑" panose="020B0503020204020204" charset="-122"/>
                <a:ea typeface="微软雅黑" panose="020B0503020204020204" charset="-122"/>
                <a:cs typeface="微软雅黑" panose="020B0503020204020204" charset="-122"/>
                <a:sym typeface="+mn-ea"/>
              </a:rPr>
              <a:t>则其负大舟也无力</a:t>
            </a:r>
            <a:r>
              <a:rPr lang="zh-CN" sz="2800">
                <a:solidFill>
                  <a:schemeClr val="bg1"/>
                </a:solidFill>
                <a:latin typeface="微软雅黑" panose="020B0503020204020204" charset="-122"/>
                <a:ea typeface="微软雅黑" panose="020B0503020204020204" charset="-122"/>
                <a:cs typeface="微软雅黑" panose="020B0503020204020204" charset="-122"/>
                <a:sym typeface="+mn-ea"/>
              </a:rPr>
              <a:t>。</a:t>
            </a:r>
          </a:p>
          <a:p>
            <a:endParaRPr lang="zh-CN" sz="2800">
              <a:solidFill>
                <a:schemeClr val="bg1"/>
              </a:solidFill>
              <a:latin typeface="微软雅黑" panose="020B0503020204020204" charset="-122"/>
              <a:ea typeface="微软雅黑" panose="020B0503020204020204" charset="-122"/>
              <a:cs typeface="微软雅黑" panose="020B0503020204020204" charset="-122"/>
              <a:sym typeface="+mn-ea"/>
            </a:endParaRPr>
          </a:p>
          <a:p>
            <a:r>
              <a:rPr lang="en-US" altLang="zh-CN" sz="2800">
                <a:solidFill>
                  <a:schemeClr val="bg1"/>
                </a:solidFill>
                <a:latin typeface="微软雅黑" panose="020B0503020204020204" charset="-122"/>
                <a:ea typeface="微软雅黑" panose="020B0503020204020204" charset="-122"/>
                <a:cs typeface="微软雅黑" panose="020B0503020204020204" charset="-122"/>
                <a:sym typeface="+mn-ea"/>
              </a:rPr>
              <a:t>    </a:t>
            </a:r>
            <a:r>
              <a:rPr lang="zh-CN" sz="2800">
                <a:solidFill>
                  <a:schemeClr val="bg1"/>
                </a:solidFill>
                <a:latin typeface="微软雅黑" panose="020B0503020204020204" charset="-122"/>
                <a:ea typeface="微软雅黑" panose="020B0503020204020204" charset="-122"/>
                <a:cs typeface="微软雅黑" panose="020B0503020204020204" charset="-122"/>
                <a:sym typeface="+mn-ea"/>
              </a:rPr>
              <a:t>吾生也有涯，而知也无涯。</a:t>
            </a:r>
            <a:endParaRPr sz="2800">
              <a:solidFill>
                <a:schemeClr val="bg1"/>
              </a:solidFill>
              <a:latin typeface="微软雅黑" panose="020B0503020204020204" charset="-122"/>
              <a:ea typeface="微软雅黑" panose="020B0503020204020204" charset="-122"/>
              <a:cs typeface="微软雅黑" panose="020B0503020204020204" charset="-122"/>
              <a:sym typeface="+mn-ea"/>
            </a:endParaRPr>
          </a:p>
          <a:p>
            <a:endParaRPr lang="zh-CN" sz="280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stretch>
            <a:fillRect/>
          </a:stretch>
        </a:blipFill>
        <a:effectLst/>
      </p:bgPr>
    </p:bg>
    <p:spTree>
      <p:nvGrpSpPr>
        <p:cNvPr id="1" name=""/>
        <p:cNvGrpSpPr/>
        <p:nvPr/>
      </p:nvGrpSpPr>
      <p:grpSpPr>
        <a:xfrm>
          <a:off x="0" y="0"/>
          <a:ext cx="0" cy="0"/>
          <a:chOff x="0" y="0"/>
          <a:chExt cx="0" cy="0"/>
        </a:xfrm>
      </p:grpSpPr>
      <p:sp>
        <p:nvSpPr>
          <p:cNvPr id="5" name="标题 1"/>
          <p:cNvSpPr>
            <a:spLocks noGrp="1"/>
          </p:cNvSpPr>
          <p:nvPr/>
        </p:nvSpPr>
        <p:spPr>
          <a:xfrm>
            <a:off x="1492885" y="1842770"/>
            <a:ext cx="5611495" cy="786765"/>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zh-CN" altLang="en-US" sz="4890"/>
          </a:p>
        </p:txBody>
      </p:sp>
      <p:pic>
        <p:nvPicPr>
          <p:cNvPr id="2" name="图片 1" descr="o_1cv0l68l095l1db7129p1cdk6ft35"/>
          <p:cNvPicPr>
            <a:picLocks noChangeAspect="1"/>
          </p:cNvPicPr>
          <p:nvPr/>
        </p:nvPicPr>
        <p:blipFill>
          <a:blip r:embed="rId3" cstate="email"/>
          <a:stretch>
            <a:fillRect/>
          </a:stretch>
        </p:blipFill>
        <p:spPr>
          <a:xfrm>
            <a:off x="0" y="59690"/>
            <a:ext cx="4345940" cy="6205855"/>
          </a:xfrm>
          <a:prstGeom prst="rect">
            <a:avLst/>
          </a:prstGeom>
        </p:spPr>
      </p:pic>
      <p:sp>
        <p:nvSpPr>
          <p:cNvPr id="4" name="文本框 3"/>
          <p:cNvSpPr txBox="1"/>
          <p:nvPr/>
        </p:nvSpPr>
        <p:spPr>
          <a:xfrm>
            <a:off x="4712335" y="160655"/>
            <a:ext cx="7128510" cy="5974715"/>
          </a:xfrm>
          <a:prstGeom prst="rect">
            <a:avLst/>
          </a:prstGeom>
          <a:noFill/>
        </p:spPr>
        <p:txBody>
          <a:bodyPr wrap="square" rtlCol="0">
            <a:noAutofit/>
          </a:bodyPr>
          <a:lstStyle/>
          <a:p>
            <a:r>
              <a:rPr lang="en-US" sz="2800">
                <a:solidFill>
                  <a:schemeClr val="bg1"/>
                </a:solidFill>
                <a:latin typeface="微软雅黑" panose="020B0503020204020204" charset="-122"/>
                <a:ea typeface="微软雅黑" panose="020B0503020204020204" charset="-122"/>
                <a:cs typeface="微软雅黑" panose="020B0503020204020204" charset="-122"/>
                <a:sym typeface="+mn-ea"/>
              </a:rPr>
              <a:t>  </a:t>
            </a:r>
            <a:r>
              <a:rPr lang="en-US" sz="2000">
                <a:solidFill>
                  <a:schemeClr val="bg1"/>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chemeClr val="bg1"/>
                </a:solidFill>
                <a:latin typeface="微软雅黑" panose="020B0503020204020204" charset="-122"/>
                <a:ea typeface="微软雅黑" panose="020B0503020204020204" charset="-122"/>
                <a:cs typeface="微软雅黑" panose="020B0503020204020204" charset="-122"/>
                <a:sym typeface="+mn-ea"/>
              </a:rPr>
              <a:t>屈原是中国历史上第一位伟大的爱国诗人，中国浪漫主义文学的奠基人，被誉为“中华诗祖”、“辞赋之祖”。他是“楚辞”的创立者和代表作者，开辟了“香草美人”的传统。</a:t>
            </a:r>
          </a:p>
          <a:p>
            <a:r>
              <a:rPr lang="zh-CN" altLang="en-US" sz="2400">
                <a:solidFill>
                  <a:schemeClr val="bg1"/>
                </a:solidFill>
                <a:latin typeface="微软雅黑" panose="020B0503020204020204" charset="-122"/>
                <a:ea typeface="微软雅黑" panose="020B0503020204020204" charset="-122"/>
                <a:cs typeface="微软雅黑" panose="020B0503020204020204" charset="-122"/>
                <a:sym typeface="+mn-ea"/>
              </a:rPr>
              <a:t> </a:t>
            </a:r>
            <a:r>
              <a:rPr lang="en-US" altLang="zh-CN" sz="2400">
                <a:solidFill>
                  <a:schemeClr val="bg1"/>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chemeClr val="bg1"/>
                </a:solidFill>
                <a:latin typeface="微软雅黑" panose="020B0503020204020204" charset="-122"/>
                <a:ea typeface="微软雅黑" panose="020B0503020204020204" charset="-122"/>
                <a:cs typeface="微软雅黑" panose="020B0503020204020204" charset="-122"/>
                <a:sym typeface="+mn-ea"/>
              </a:rPr>
              <a:t>屈原的出现，标志着中国诗歌进入了一个由集体歌唱到个人独创的新时代。他被后人称为“诗魂"。</a:t>
            </a:r>
          </a:p>
          <a:p>
            <a:endParaRPr lang="zh-CN" altLang="en-US" sz="2400">
              <a:solidFill>
                <a:schemeClr val="bg1"/>
              </a:solidFill>
              <a:latin typeface="微软雅黑" panose="020B0503020204020204" charset="-122"/>
              <a:ea typeface="微软雅黑" panose="020B0503020204020204" charset="-122"/>
              <a:cs typeface="微软雅黑" panose="020B0503020204020204" charset="-122"/>
              <a:sym typeface="+mn-ea"/>
            </a:endParaRPr>
          </a:p>
          <a:p>
            <a:r>
              <a:rPr lang="en-US" altLang="zh-CN" sz="2400">
                <a:solidFill>
                  <a:schemeClr val="bg1"/>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chemeClr val="bg1"/>
                </a:solidFill>
                <a:latin typeface="微软雅黑" panose="020B0503020204020204" charset="-122"/>
                <a:ea typeface="微软雅黑" panose="020B0503020204020204" charset="-122"/>
                <a:cs typeface="微软雅黑" panose="020B0503020204020204" charset="-122"/>
                <a:sym typeface="+mn-ea"/>
              </a:rPr>
              <a:t>作品：《离骚》《九章》《九歌》《招魂》《天问》《橘颂》 </a:t>
            </a:r>
          </a:p>
          <a:p>
            <a:endParaRPr lang="zh-CN" altLang="en-US" sz="2400">
              <a:solidFill>
                <a:schemeClr val="bg1"/>
              </a:solidFill>
              <a:latin typeface="微软雅黑" panose="020B0503020204020204" charset="-122"/>
              <a:ea typeface="微软雅黑" panose="020B0503020204020204" charset="-122"/>
              <a:cs typeface="微软雅黑" panose="020B0503020204020204" charset="-122"/>
              <a:sym typeface="+mn-ea"/>
            </a:endParaRPr>
          </a:p>
          <a:p>
            <a:r>
              <a:rPr lang="en-US" altLang="zh-CN" sz="2400">
                <a:solidFill>
                  <a:schemeClr val="bg1"/>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chemeClr val="bg1"/>
                </a:solidFill>
                <a:latin typeface="微软雅黑" panose="020B0503020204020204" charset="-122"/>
                <a:ea typeface="微软雅黑" panose="020B0503020204020204" charset="-122"/>
                <a:cs typeface="微软雅黑" panose="020B0503020204020204" charset="-122"/>
                <a:sym typeface="+mn-ea"/>
              </a:rPr>
              <a:t>路漫漫其修远兮，吾将上下而求索。</a:t>
            </a:r>
          </a:p>
          <a:p>
            <a:endParaRPr lang="zh-CN" altLang="en-US" sz="2400">
              <a:solidFill>
                <a:schemeClr val="bg1"/>
              </a:solidFill>
              <a:latin typeface="微软雅黑" panose="020B0503020204020204" charset="-122"/>
              <a:ea typeface="微软雅黑" panose="020B0503020204020204" charset="-122"/>
              <a:cs typeface="微软雅黑" panose="020B0503020204020204" charset="-122"/>
              <a:sym typeface="+mn-ea"/>
            </a:endParaRPr>
          </a:p>
          <a:p>
            <a:r>
              <a:rPr lang="en-US" altLang="zh-CN" sz="2400">
                <a:solidFill>
                  <a:schemeClr val="bg1"/>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chemeClr val="bg1"/>
                </a:solidFill>
                <a:latin typeface="微软雅黑" panose="020B0503020204020204" charset="-122"/>
                <a:ea typeface="微软雅黑" panose="020B0503020204020204" charset="-122"/>
                <a:cs typeface="微软雅黑" panose="020B0503020204020204" charset="-122"/>
                <a:sym typeface="+mn-ea"/>
              </a:rPr>
              <a:t>亦余心之所善兮，虽九死其犹未悔。</a:t>
            </a:r>
          </a:p>
          <a:p>
            <a:endParaRPr lang="zh-CN" altLang="en-US" sz="2400">
              <a:solidFill>
                <a:schemeClr val="bg1"/>
              </a:solidFill>
              <a:latin typeface="微软雅黑" panose="020B0503020204020204" charset="-122"/>
              <a:ea typeface="微软雅黑" panose="020B0503020204020204" charset="-122"/>
              <a:cs typeface="微软雅黑" panose="020B0503020204020204" charset="-122"/>
              <a:sym typeface="+mn-ea"/>
            </a:endParaRPr>
          </a:p>
          <a:p>
            <a:r>
              <a:rPr lang="en-US" altLang="zh-CN" sz="2400">
                <a:solidFill>
                  <a:schemeClr val="bg1"/>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chemeClr val="bg1"/>
                </a:solidFill>
                <a:latin typeface="微软雅黑" panose="020B0503020204020204" charset="-122"/>
                <a:ea typeface="微软雅黑" panose="020B0503020204020204" charset="-122"/>
                <a:cs typeface="微软雅黑" panose="020B0503020204020204" charset="-122"/>
                <a:sym typeface="+mn-ea"/>
              </a:rPr>
              <a:t>长太息以掩涕兮，哀民生之多艰。</a:t>
            </a:r>
          </a:p>
          <a:p>
            <a:endParaRPr lang="zh-CN" altLang="en-US" sz="2400">
              <a:solidFill>
                <a:schemeClr val="bg1"/>
              </a:solidFill>
              <a:latin typeface="微软雅黑" panose="020B0503020204020204" charset="-122"/>
              <a:ea typeface="微软雅黑" panose="020B0503020204020204" charset="-122"/>
              <a:cs typeface="微软雅黑" panose="020B0503020204020204" charset="-122"/>
              <a:sym typeface="+mn-ea"/>
            </a:endParaRPr>
          </a:p>
          <a:p>
            <a:r>
              <a:rPr lang="en-US" altLang="zh-CN" sz="2400">
                <a:solidFill>
                  <a:schemeClr val="bg1"/>
                </a:solidFill>
                <a:latin typeface="微软雅黑" panose="020B0503020204020204" charset="-122"/>
                <a:ea typeface="微软雅黑" panose="020B0503020204020204" charset="-122"/>
                <a:cs typeface="微软雅黑" panose="020B0503020204020204" charset="-122"/>
                <a:sym typeface="+mn-ea"/>
              </a:rPr>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420495" y="553085"/>
            <a:ext cx="9511665" cy="786765"/>
          </a:xfrm>
        </p:spPr>
        <p:txBody>
          <a:bodyPr>
            <a:normAutofit fontScale="90000"/>
          </a:bodyPr>
          <a:lstStyle/>
          <a:p>
            <a:r>
              <a:rPr lang="zh-CN" altLang="en-US" sz="4890">
                <a:solidFill>
                  <a:schemeClr val="bg1"/>
                </a:solidFill>
                <a:sym typeface="+mn-ea"/>
              </a:rPr>
              <a:t>三、</a:t>
            </a:r>
            <a:r>
              <a:rPr lang="zh-CN" altLang="en-US" sz="4890">
                <a:solidFill>
                  <a:schemeClr val="bg1"/>
                </a:solidFill>
                <a:latin typeface="微软雅黑" panose="020B0503020204020204" charset="-122"/>
                <a:ea typeface="微软雅黑" panose="020B0503020204020204" charset="-122"/>
                <a:cs typeface="微软雅黑" panose="020B0503020204020204" charset="-122"/>
                <a:sym typeface="+mn-ea"/>
              </a:rPr>
              <a:t>中国文脉的脉络</a:t>
            </a:r>
            <a:r>
              <a:rPr lang="en-US" altLang="zh-CN" sz="4890">
                <a:solidFill>
                  <a:schemeClr val="bg1"/>
                </a:solidFill>
                <a:latin typeface="微软雅黑" panose="020B0503020204020204" charset="-122"/>
                <a:ea typeface="微软雅黑" panose="020B0503020204020204" charset="-122"/>
                <a:cs typeface="微软雅黑" panose="020B0503020204020204" charset="-122"/>
                <a:sym typeface="+mn-ea"/>
              </a:rPr>
              <a:t>——</a:t>
            </a:r>
            <a:r>
              <a:rPr lang="zh-CN" altLang="en-US" sz="4890">
                <a:solidFill>
                  <a:schemeClr val="bg1"/>
                </a:solidFill>
                <a:latin typeface="微软雅黑" panose="020B0503020204020204" charset="-122"/>
                <a:ea typeface="微软雅黑" panose="020B0503020204020204" charset="-122"/>
                <a:cs typeface="微软雅黑" panose="020B0503020204020204" charset="-122"/>
                <a:sym typeface="+mn-ea"/>
              </a:rPr>
              <a:t>秦朝</a:t>
            </a:r>
          </a:p>
        </p:txBody>
      </p:sp>
      <p:sp>
        <p:nvSpPr>
          <p:cNvPr id="3" name="文本框 2"/>
          <p:cNvSpPr txBox="1"/>
          <p:nvPr/>
        </p:nvSpPr>
        <p:spPr>
          <a:xfrm>
            <a:off x="372745" y="1864360"/>
            <a:ext cx="11445875" cy="3651250"/>
          </a:xfrm>
          <a:prstGeom prst="rect">
            <a:avLst/>
          </a:prstGeom>
          <a:noFill/>
        </p:spPr>
        <p:txBody>
          <a:bodyPr wrap="square" rtlCol="0">
            <a:noAutofit/>
          </a:bodyPr>
          <a:lstStyle/>
          <a:p>
            <a:r>
              <a:rPr lang="en-US" sz="2800">
                <a:solidFill>
                  <a:schemeClr val="bg1"/>
                </a:solidFill>
                <a:latin typeface="微软雅黑" panose="020B0503020204020204" charset="-122"/>
                <a:ea typeface="微软雅黑" panose="020B0503020204020204" charset="-122"/>
                <a:cs typeface="微软雅黑" panose="020B0503020204020204" charset="-122"/>
                <a:sym typeface="+mn-ea"/>
              </a:rPr>
              <a:t>      </a:t>
            </a:r>
            <a:r>
              <a:rPr sz="2800">
                <a:solidFill>
                  <a:schemeClr val="bg1"/>
                </a:solidFill>
                <a:latin typeface="微软雅黑" panose="020B0503020204020204" charset="-122"/>
                <a:ea typeface="微软雅黑" panose="020B0503020204020204" charset="-122"/>
                <a:cs typeface="微软雅黑" panose="020B0503020204020204" charset="-122"/>
                <a:sym typeface="+mn-ea"/>
              </a:rPr>
              <a:t>秦始皇有意做了一件对不起文化的事</a:t>
            </a:r>
            <a:r>
              <a:rPr lang="en-US" sz="2800">
                <a:solidFill>
                  <a:schemeClr val="bg1"/>
                </a:solidFill>
                <a:latin typeface="微软雅黑" panose="020B0503020204020204" charset="-122"/>
                <a:ea typeface="微软雅黑" panose="020B0503020204020204" charset="-122"/>
                <a:cs typeface="微软雅黑" panose="020B0503020204020204" charset="-122"/>
                <a:sym typeface="+mn-ea"/>
              </a:rPr>
              <a:t>——</a:t>
            </a:r>
            <a:r>
              <a:rPr sz="2800">
                <a:solidFill>
                  <a:schemeClr val="bg1"/>
                </a:solidFill>
                <a:latin typeface="微软雅黑" panose="020B0503020204020204" charset="-122"/>
                <a:ea typeface="微软雅黑" panose="020B0503020204020204" charset="-122"/>
                <a:cs typeface="微软雅黑" panose="020B0503020204020204" charset="-122"/>
                <a:sym typeface="+mn-ea"/>
              </a:rPr>
              <a:t>“焚书坑儒”</a:t>
            </a:r>
            <a:r>
              <a:rPr lang="en-US" sz="2800">
                <a:solidFill>
                  <a:schemeClr val="bg1"/>
                </a:solidFill>
                <a:latin typeface="微软雅黑" panose="020B0503020204020204" charset="-122"/>
                <a:ea typeface="微软雅黑" panose="020B0503020204020204" charset="-122"/>
                <a:cs typeface="微软雅黑" panose="020B0503020204020204" charset="-122"/>
                <a:sym typeface="+mn-ea"/>
              </a:rPr>
              <a:t>      </a:t>
            </a:r>
          </a:p>
          <a:p>
            <a:r>
              <a:rPr lang="en-US" sz="2800">
                <a:solidFill>
                  <a:schemeClr val="bg1"/>
                </a:solidFill>
                <a:latin typeface="微软雅黑" panose="020B0503020204020204" charset="-122"/>
                <a:ea typeface="微软雅黑" panose="020B0503020204020204" charset="-122"/>
                <a:cs typeface="微软雅黑" panose="020B0503020204020204" charset="-122"/>
                <a:sym typeface="+mn-ea"/>
              </a:rPr>
              <a:t> </a:t>
            </a:r>
          </a:p>
          <a:p>
            <a:r>
              <a:rPr lang="en-US" sz="2800">
                <a:solidFill>
                  <a:schemeClr val="bg1"/>
                </a:solidFill>
                <a:latin typeface="微软雅黑" panose="020B0503020204020204" charset="-122"/>
                <a:ea typeface="微软雅黑" panose="020B0503020204020204" charset="-122"/>
                <a:cs typeface="微软雅黑" panose="020B0503020204020204" charset="-122"/>
                <a:sym typeface="+mn-ea"/>
              </a:rPr>
              <a:t>      </a:t>
            </a:r>
            <a:r>
              <a:rPr sz="2800">
                <a:solidFill>
                  <a:schemeClr val="bg1"/>
                </a:solidFill>
                <a:latin typeface="微软雅黑" panose="020B0503020204020204" charset="-122"/>
                <a:ea typeface="微软雅黑" panose="020B0503020204020204" charset="-122"/>
                <a:cs typeface="微软雅黑" panose="020B0503020204020204" charset="-122"/>
                <a:sym typeface="+mn-ea"/>
              </a:rPr>
              <a:t>却无意做了两件对得起文化的事</a:t>
            </a:r>
            <a:r>
              <a:rPr lang="zh-CN" sz="2800">
                <a:solidFill>
                  <a:schemeClr val="bg1"/>
                </a:solidFill>
                <a:latin typeface="微软雅黑" panose="020B0503020204020204" charset="-122"/>
                <a:ea typeface="微软雅黑" panose="020B0503020204020204" charset="-122"/>
                <a:cs typeface="微软雅黑" panose="020B0503020204020204" charset="-122"/>
                <a:sym typeface="+mn-ea"/>
              </a:rPr>
              <a:t>：</a:t>
            </a:r>
            <a:endParaRPr sz="2800">
              <a:solidFill>
                <a:schemeClr val="bg1"/>
              </a:solidFill>
              <a:latin typeface="微软雅黑" panose="020B0503020204020204" charset="-122"/>
              <a:ea typeface="微软雅黑" panose="020B0503020204020204" charset="-122"/>
              <a:cs typeface="微软雅黑" panose="020B0503020204020204" charset="-122"/>
              <a:sym typeface="+mn-ea"/>
            </a:endParaRPr>
          </a:p>
          <a:p>
            <a:endParaRPr sz="2800">
              <a:solidFill>
                <a:schemeClr val="bg1"/>
              </a:solidFill>
              <a:latin typeface="微软雅黑" panose="020B0503020204020204" charset="-122"/>
              <a:ea typeface="微软雅黑" panose="020B0503020204020204" charset="-122"/>
              <a:cs typeface="微软雅黑" panose="020B0503020204020204" charset="-122"/>
              <a:sym typeface="+mn-ea"/>
            </a:endParaRPr>
          </a:p>
          <a:p>
            <a:r>
              <a:rPr sz="2800">
                <a:solidFill>
                  <a:schemeClr val="bg1"/>
                </a:solidFill>
                <a:latin typeface="微软雅黑" panose="020B0503020204020204" charset="-122"/>
                <a:ea typeface="微软雅黑" panose="020B0503020204020204" charset="-122"/>
                <a:cs typeface="微软雅黑" panose="020B0503020204020204" charset="-122"/>
                <a:sym typeface="+mn-ea"/>
              </a:rPr>
              <a:t> </a:t>
            </a:r>
            <a:r>
              <a:rPr lang="en-US" sz="2800">
                <a:solidFill>
                  <a:schemeClr val="bg1"/>
                </a:solidFill>
                <a:latin typeface="微软雅黑" panose="020B0503020204020204" charset="-122"/>
                <a:ea typeface="微软雅黑" panose="020B0503020204020204" charset="-122"/>
                <a:cs typeface="微软雅黑" panose="020B0503020204020204" charset="-122"/>
                <a:sym typeface="+mn-ea"/>
              </a:rPr>
              <a:t>    </a:t>
            </a:r>
            <a:r>
              <a:rPr sz="2800">
                <a:solidFill>
                  <a:schemeClr val="bg1"/>
                </a:solidFill>
                <a:latin typeface="微软雅黑" panose="020B0503020204020204" charset="-122"/>
                <a:ea typeface="微软雅黑" panose="020B0503020204020204" charset="-122"/>
                <a:cs typeface="微软雅黑" panose="020B0503020204020204" charset="-122"/>
                <a:sym typeface="+mn-ea"/>
              </a:rPr>
              <a:t>第一件大事：他统一了中国，为文学灌注了一种天下一统的宏伟气概。</a:t>
            </a:r>
          </a:p>
          <a:p>
            <a:endParaRPr sz="2800">
              <a:solidFill>
                <a:schemeClr val="bg1"/>
              </a:solidFill>
              <a:latin typeface="微软雅黑" panose="020B0503020204020204" charset="-122"/>
              <a:ea typeface="微软雅黑" panose="020B0503020204020204" charset="-122"/>
              <a:cs typeface="微软雅黑" panose="020B0503020204020204" charset="-122"/>
              <a:sym typeface="+mn-ea"/>
            </a:endParaRPr>
          </a:p>
          <a:p>
            <a:r>
              <a:rPr sz="2800">
                <a:solidFill>
                  <a:schemeClr val="bg1"/>
                </a:solidFill>
                <a:latin typeface="微软雅黑" panose="020B0503020204020204" charset="-122"/>
                <a:ea typeface="微软雅黑" panose="020B0503020204020204" charset="-122"/>
                <a:cs typeface="微软雅黑" panose="020B0503020204020204" charset="-122"/>
                <a:sym typeface="+mn-ea"/>
              </a:rPr>
              <a:t> </a:t>
            </a:r>
            <a:r>
              <a:rPr lang="en-US" sz="2800">
                <a:solidFill>
                  <a:schemeClr val="bg1"/>
                </a:solidFill>
                <a:latin typeface="微软雅黑" panose="020B0503020204020204" charset="-122"/>
                <a:ea typeface="微软雅黑" panose="020B0503020204020204" charset="-122"/>
                <a:cs typeface="微软雅黑" panose="020B0503020204020204" charset="-122"/>
                <a:sym typeface="+mn-ea"/>
              </a:rPr>
              <a:t>     </a:t>
            </a:r>
            <a:r>
              <a:rPr sz="2800">
                <a:solidFill>
                  <a:schemeClr val="bg1"/>
                </a:solidFill>
                <a:latin typeface="微软雅黑" panose="020B0503020204020204" charset="-122"/>
                <a:ea typeface="微软雅黑" panose="020B0503020204020204" charset="-122"/>
                <a:cs typeface="微软雅黑" panose="020B0503020204020204" charset="-122"/>
                <a:sym typeface="+mn-ea"/>
              </a:rPr>
              <a:t>第二件大事：统一了文字，使中国文脉可以顺畅地流泻于九州大地。</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2979420" y="526415"/>
            <a:ext cx="5482590" cy="786765"/>
          </a:xfrm>
        </p:spPr>
        <p:txBody>
          <a:bodyPr>
            <a:noAutofit/>
          </a:bodyPr>
          <a:lstStyle/>
          <a:p>
            <a:pPr algn="ctr"/>
            <a:r>
              <a:rPr lang="zh-CN" altLang="en-US" sz="5400">
                <a:solidFill>
                  <a:schemeClr val="bg1"/>
                </a:solidFill>
                <a:latin typeface="微软雅黑" panose="020B0503020204020204" charset="-122"/>
                <a:ea typeface="微软雅黑" panose="020B0503020204020204" charset="-122"/>
                <a:cs typeface="微软雅黑" panose="020B0503020204020204" charset="-122"/>
              </a:rPr>
              <a:t>主</a:t>
            </a:r>
            <a:r>
              <a:rPr lang="en-US" altLang="zh-CN" sz="5400">
                <a:solidFill>
                  <a:schemeClr val="bg1"/>
                </a:solidFill>
                <a:latin typeface="微软雅黑" panose="020B0503020204020204" charset="-122"/>
                <a:ea typeface="微软雅黑" panose="020B0503020204020204" charset="-122"/>
                <a:cs typeface="微软雅黑" panose="020B0503020204020204" charset="-122"/>
              </a:rPr>
              <a:t>  </a:t>
            </a:r>
            <a:r>
              <a:rPr lang="zh-CN" altLang="en-US" sz="5400">
                <a:solidFill>
                  <a:schemeClr val="bg1"/>
                </a:solidFill>
                <a:latin typeface="微软雅黑" panose="020B0503020204020204" charset="-122"/>
                <a:ea typeface="微软雅黑" panose="020B0503020204020204" charset="-122"/>
                <a:cs typeface="微软雅黑" panose="020B0503020204020204" charset="-122"/>
              </a:rPr>
              <a:t>要</a:t>
            </a:r>
            <a:r>
              <a:rPr lang="en-US" altLang="zh-CN" sz="5400">
                <a:solidFill>
                  <a:schemeClr val="bg1"/>
                </a:solidFill>
                <a:latin typeface="微软雅黑" panose="020B0503020204020204" charset="-122"/>
                <a:ea typeface="微软雅黑" panose="020B0503020204020204" charset="-122"/>
                <a:cs typeface="微软雅黑" panose="020B0503020204020204" charset="-122"/>
              </a:rPr>
              <a:t>  </a:t>
            </a:r>
            <a:r>
              <a:rPr lang="zh-CN" altLang="en-US" sz="5400">
                <a:solidFill>
                  <a:schemeClr val="bg1"/>
                </a:solidFill>
                <a:latin typeface="微软雅黑" panose="020B0503020204020204" charset="-122"/>
                <a:ea typeface="微软雅黑" panose="020B0503020204020204" charset="-122"/>
                <a:cs typeface="微软雅黑" panose="020B0503020204020204" charset="-122"/>
              </a:rPr>
              <a:t>内</a:t>
            </a:r>
            <a:r>
              <a:rPr lang="en-US" altLang="zh-CN" sz="5400">
                <a:solidFill>
                  <a:schemeClr val="bg1"/>
                </a:solidFill>
                <a:latin typeface="微软雅黑" panose="020B0503020204020204" charset="-122"/>
                <a:ea typeface="微软雅黑" panose="020B0503020204020204" charset="-122"/>
                <a:cs typeface="微软雅黑" panose="020B0503020204020204" charset="-122"/>
              </a:rPr>
              <a:t>  </a:t>
            </a:r>
            <a:r>
              <a:rPr lang="zh-CN" altLang="en-US" sz="5400">
                <a:solidFill>
                  <a:schemeClr val="bg1"/>
                </a:solidFill>
                <a:latin typeface="微软雅黑" panose="020B0503020204020204" charset="-122"/>
                <a:ea typeface="微软雅黑" panose="020B0503020204020204" charset="-122"/>
                <a:cs typeface="微软雅黑" panose="020B0503020204020204" charset="-122"/>
              </a:rPr>
              <a:t>容</a:t>
            </a:r>
          </a:p>
        </p:txBody>
      </p:sp>
      <p:sp>
        <p:nvSpPr>
          <p:cNvPr id="5" name="标题 1"/>
          <p:cNvSpPr>
            <a:spLocks noGrp="1"/>
          </p:cNvSpPr>
          <p:nvPr/>
        </p:nvSpPr>
        <p:spPr>
          <a:xfrm>
            <a:off x="1492885" y="1842770"/>
            <a:ext cx="5611495" cy="78676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zh-CN" altLang="en-US" sz="4890"/>
          </a:p>
        </p:txBody>
      </p:sp>
      <p:sp>
        <p:nvSpPr>
          <p:cNvPr id="3" name="文本框 2"/>
          <p:cNvSpPr txBox="1"/>
          <p:nvPr/>
        </p:nvSpPr>
        <p:spPr>
          <a:xfrm>
            <a:off x="870585" y="1542415"/>
            <a:ext cx="10793095" cy="4672330"/>
          </a:xfrm>
          <a:prstGeom prst="rect">
            <a:avLst/>
          </a:prstGeom>
          <a:noFill/>
        </p:spPr>
        <p:txBody>
          <a:bodyPr wrap="square" rtlCol="0">
            <a:noAutofit/>
          </a:bodyPr>
          <a:lstStyle/>
          <a:p>
            <a:pPr algn="l">
              <a:buClrTx/>
              <a:buSzTx/>
              <a:buFontTx/>
            </a:pPr>
            <a:r>
              <a:rPr lang="en-US" altLang="zh-CN" sz="3200">
                <a:solidFill>
                  <a:schemeClr val="bg1"/>
                </a:solidFill>
                <a:latin typeface="微软雅黑" panose="020B0503020204020204" charset="-122"/>
                <a:ea typeface="微软雅黑" panose="020B0503020204020204" charset="-122"/>
                <a:cs typeface="微软雅黑" panose="020B0503020204020204" charset="-122"/>
              </a:rPr>
              <a:t>     </a:t>
            </a:r>
            <a:r>
              <a:rPr lang="zh-CN" altLang="en-US" sz="3200">
                <a:solidFill>
                  <a:schemeClr val="bg1"/>
                </a:solidFill>
                <a:latin typeface="微软雅黑" panose="020B0503020204020204" charset="-122"/>
                <a:ea typeface="微软雅黑" panose="020B0503020204020204" charset="-122"/>
                <a:cs typeface="微软雅黑" panose="020B0503020204020204" charset="-122"/>
              </a:rPr>
              <a:t>一、什么是文脉</a:t>
            </a:r>
          </a:p>
          <a:p>
            <a:pPr algn="l">
              <a:buClrTx/>
              <a:buSzTx/>
              <a:buFontTx/>
            </a:pPr>
            <a:endParaRPr lang="zh-CN" altLang="en-US" sz="3200">
              <a:solidFill>
                <a:schemeClr val="bg1"/>
              </a:solidFill>
              <a:latin typeface="微软雅黑" panose="020B0503020204020204" charset="-122"/>
              <a:ea typeface="微软雅黑" panose="020B0503020204020204" charset="-122"/>
              <a:cs typeface="微软雅黑" panose="020B0503020204020204" charset="-122"/>
            </a:endParaRPr>
          </a:p>
          <a:p>
            <a:pPr algn="l">
              <a:buClrTx/>
              <a:buSzTx/>
              <a:buFontTx/>
            </a:pPr>
            <a:r>
              <a:rPr lang="en-US" altLang="zh-CN" sz="3200">
                <a:solidFill>
                  <a:schemeClr val="bg1"/>
                </a:solidFill>
                <a:latin typeface="微软雅黑" panose="020B0503020204020204" charset="-122"/>
                <a:ea typeface="微软雅黑" panose="020B0503020204020204" charset="-122"/>
                <a:cs typeface="微软雅黑" panose="020B0503020204020204" charset="-122"/>
              </a:rPr>
              <a:t>     </a:t>
            </a:r>
            <a:r>
              <a:rPr lang="zh-CN" altLang="en-US" sz="3200">
                <a:solidFill>
                  <a:schemeClr val="bg1"/>
                </a:solidFill>
                <a:latin typeface="微软雅黑" panose="020B0503020204020204" charset="-122"/>
                <a:ea typeface="微软雅黑" panose="020B0503020204020204" charset="-122"/>
                <a:cs typeface="微软雅黑" panose="020B0503020204020204" charset="-122"/>
              </a:rPr>
              <a:t>二、文脉的重要性</a:t>
            </a:r>
          </a:p>
          <a:p>
            <a:pPr algn="l">
              <a:buClrTx/>
              <a:buSzTx/>
              <a:buFontTx/>
            </a:pPr>
            <a:endParaRPr lang="zh-CN" altLang="en-US" sz="3200">
              <a:solidFill>
                <a:schemeClr val="bg1"/>
              </a:solidFill>
              <a:latin typeface="微软雅黑" panose="020B0503020204020204" charset="-122"/>
              <a:ea typeface="微软雅黑" panose="020B0503020204020204" charset="-122"/>
              <a:cs typeface="微软雅黑" panose="020B0503020204020204" charset="-122"/>
            </a:endParaRPr>
          </a:p>
          <a:p>
            <a:pPr algn="l">
              <a:buClrTx/>
              <a:buSzTx/>
              <a:buFontTx/>
            </a:pPr>
            <a:r>
              <a:rPr lang="en-US" altLang="zh-CN" sz="3200">
                <a:solidFill>
                  <a:schemeClr val="bg1"/>
                </a:solidFill>
                <a:latin typeface="微软雅黑" panose="020B0503020204020204" charset="-122"/>
                <a:ea typeface="微软雅黑" panose="020B0503020204020204" charset="-122"/>
                <a:cs typeface="微软雅黑" panose="020B0503020204020204" charset="-122"/>
              </a:rPr>
              <a:t>     </a:t>
            </a:r>
            <a:r>
              <a:rPr lang="zh-CN" altLang="en-US" sz="3200">
                <a:solidFill>
                  <a:schemeClr val="bg1"/>
                </a:solidFill>
                <a:latin typeface="微软雅黑" panose="020B0503020204020204" charset="-122"/>
                <a:ea typeface="微软雅黑" panose="020B0503020204020204" charset="-122"/>
                <a:cs typeface="微软雅黑" panose="020B0503020204020204" charset="-122"/>
              </a:rPr>
              <a:t>三、中国文脉的脉络</a:t>
            </a:r>
          </a:p>
          <a:p>
            <a:pPr algn="l">
              <a:buClrTx/>
              <a:buSzTx/>
              <a:buFontTx/>
            </a:pPr>
            <a:endParaRPr lang="zh-CN" altLang="en-US" sz="3200">
              <a:solidFill>
                <a:schemeClr val="bg1"/>
              </a:solidFill>
              <a:latin typeface="微软雅黑" panose="020B0503020204020204" charset="-122"/>
              <a:ea typeface="微软雅黑" panose="020B0503020204020204" charset="-122"/>
              <a:cs typeface="微软雅黑" panose="020B0503020204020204" charset="-122"/>
            </a:endParaRPr>
          </a:p>
          <a:p>
            <a:pPr algn="l">
              <a:buClrTx/>
              <a:buSzTx/>
              <a:buFontTx/>
            </a:pPr>
            <a:r>
              <a:rPr lang="en-US" altLang="zh-CN" sz="3200">
                <a:solidFill>
                  <a:schemeClr val="bg1"/>
                </a:solidFill>
                <a:latin typeface="微软雅黑" panose="020B0503020204020204" charset="-122"/>
                <a:ea typeface="微软雅黑" panose="020B0503020204020204" charset="-122"/>
                <a:cs typeface="微软雅黑" panose="020B0503020204020204" charset="-122"/>
              </a:rPr>
              <a:t>     </a:t>
            </a:r>
            <a:r>
              <a:rPr lang="zh-CN" altLang="en-US" sz="3200">
                <a:solidFill>
                  <a:schemeClr val="bg1"/>
                </a:solidFill>
                <a:latin typeface="微软雅黑" panose="020B0503020204020204" charset="-122"/>
                <a:ea typeface="微软雅黑" panose="020B0503020204020204" charset="-122"/>
                <a:cs typeface="微软雅黑" panose="020B0503020204020204" charset="-122"/>
              </a:rPr>
              <a:t>四、中华优秀传统文化是我们党创新理论的“根”</a:t>
            </a:r>
          </a:p>
          <a:p>
            <a:pPr algn="l">
              <a:buClrTx/>
              <a:buSzTx/>
              <a:buFontTx/>
            </a:pPr>
            <a:endParaRPr lang="zh-CN" altLang="en-US" sz="3200">
              <a:solidFill>
                <a:schemeClr val="bg1"/>
              </a:solidFill>
              <a:latin typeface="微软雅黑" panose="020B0503020204020204" charset="-122"/>
              <a:ea typeface="微软雅黑" panose="020B0503020204020204" charset="-122"/>
              <a:cs typeface="微软雅黑" panose="020B0503020204020204" charset="-122"/>
            </a:endParaRPr>
          </a:p>
          <a:p>
            <a:pPr algn="l">
              <a:buClrTx/>
              <a:buSzTx/>
              <a:buFontTx/>
            </a:pPr>
            <a:r>
              <a:rPr lang="en-US" altLang="zh-CN" sz="3200">
                <a:solidFill>
                  <a:schemeClr val="bg1"/>
                </a:solidFill>
                <a:latin typeface="微软雅黑" panose="020B0503020204020204" charset="-122"/>
                <a:ea typeface="微软雅黑" panose="020B0503020204020204" charset="-122"/>
                <a:cs typeface="微软雅黑" panose="020B0503020204020204" charset="-122"/>
              </a:rPr>
              <a:t>     </a:t>
            </a:r>
            <a:r>
              <a:rPr lang="zh-CN" altLang="en-US" sz="3200">
                <a:solidFill>
                  <a:schemeClr val="bg1"/>
                </a:solidFill>
                <a:latin typeface="微软雅黑" panose="020B0503020204020204" charset="-122"/>
                <a:ea typeface="微软雅黑" panose="020B0503020204020204" charset="-122"/>
                <a:cs typeface="微软雅黑" panose="020B0503020204020204" charset="-122"/>
              </a:rPr>
              <a:t>五、增强文化自信，赓续中国文脉，“脉”向民族复兴</a:t>
            </a:r>
          </a:p>
          <a:p>
            <a:pPr algn="l">
              <a:buClrTx/>
              <a:buSzTx/>
              <a:buFontTx/>
            </a:pPr>
            <a:endParaRPr lang="zh-CN" altLang="en-US" sz="3200">
              <a:solidFill>
                <a:schemeClr val="bg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420495" y="553085"/>
            <a:ext cx="9511665" cy="786765"/>
          </a:xfrm>
        </p:spPr>
        <p:txBody>
          <a:bodyPr>
            <a:normAutofit fontScale="90000"/>
          </a:bodyPr>
          <a:lstStyle/>
          <a:p>
            <a:r>
              <a:rPr lang="zh-CN" altLang="en-US" sz="4890">
                <a:solidFill>
                  <a:schemeClr val="bg1"/>
                </a:solidFill>
                <a:sym typeface="+mn-ea"/>
              </a:rPr>
              <a:t>三、</a:t>
            </a:r>
            <a:r>
              <a:rPr lang="zh-CN" altLang="en-US" sz="4890">
                <a:solidFill>
                  <a:schemeClr val="bg1"/>
                </a:solidFill>
                <a:latin typeface="微软雅黑" panose="020B0503020204020204" charset="-122"/>
                <a:ea typeface="微软雅黑" panose="020B0503020204020204" charset="-122"/>
                <a:cs typeface="微软雅黑" panose="020B0503020204020204" charset="-122"/>
                <a:sym typeface="+mn-ea"/>
              </a:rPr>
              <a:t>中国文脉的脉络</a:t>
            </a:r>
            <a:r>
              <a:rPr lang="en-US" altLang="zh-CN" sz="4890">
                <a:solidFill>
                  <a:schemeClr val="bg1"/>
                </a:solidFill>
                <a:latin typeface="微软雅黑" panose="020B0503020204020204" charset="-122"/>
                <a:ea typeface="微软雅黑" panose="020B0503020204020204" charset="-122"/>
                <a:cs typeface="微软雅黑" panose="020B0503020204020204" charset="-122"/>
                <a:sym typeface="+mn-ea"/>
              </a:rPr>
              <a:t>——</a:t>
            </a:r>
            <a:r>
              <a:rPr lang="zh-CN" altLang="en-US" sz="4890">
                <a:solidFill>
                  <a:schemeClr val="bg1"/>
                </a:solidFill>
                <a:latin typeface="微软雅黑" panose="020B0503020204020204" charset="-122"/>
                <a:ea typeface="微软雅黑" panose="020B0503020204020204" charset="-122"/>
                <a:cs typeface="微软雅黑" panose="020B0503020204020204" charset="-122"/>
                <a:sym typeface="+mn-ea"/>
              </a:rPr>
              <a:t>汉朝</a:t>
            </a:r>
          </a:p>
        </p:txBody>
      </p:sp>
      <p:sp>
        <p:nvSpPr>
          <p:cNvPr id="3" name="文本框 2"/>
          <p:cNvSpPr txBox="1"/>
          <p:nvPr/>
        </p:nvSpPr>
        <p:spPr>
          <a:xfrm>
            <a:off x="941705" y="1649095"/>
            <a:ext cx="9778365" cy="4157345"/>
          </a:xfrm>
          <a:prstGeom prst="rect">
            <a:avLst/>
          </a:prstGeom>
          <a:noFill/>
        </p:spPr>
        <p:txBody>
          <a:bodyPr wrap="square" rtlCol="0">
            <a:noAutofit/>
          </a:bodyPr>
          <a:lstStyle/>
          <a:p>
            <a:r>
              <a:rPr lang="en-US" sz="2800">
                <a:solidFill>
                  <a:schemeClr val="bg1"/>
                </a:solidFill>
                <a:latin typeface="微软雅黑" panose="020B0503020204020204" charset="-122"/>
                <a:ea typeface="微软雅黑" panose="020B0503020204020204" charset="-122"/>
                <a:cs typeface="微软雅黑" panose="020B0503020204020204" charset="-122"/>
                <a:sym typeface="+mn-ea"/>
              </a:rPr>
              <a:t>     </a:t>
            </a:r>
            <a:r>
              <a:rPr sz="2800">
                <a:solidFill>
                  <a:schemeClr val="bg1"/>
                </a:solidFill>
                <a:latin typeface="微软雅黑" panose="020B0503020204020204" charset="-122"/>
                <a:ea typeface="微软雅黑" panose="020B0503020204020204" charset="-122"/>
                <a:cs typeface="微软雅黑" panose="020B0503020204020204" charset="-122"/>
                <a:sym typeface="+mn-ea"/>
              </a:rPr>
              <a:t>中国文脉最表面的概括</a:t>
            </a:r>
            <a:r>
              <a:rPr lang="zh-CN" sz="2800">
                <a:solidFill>
                  <a:schemeClr val="bg1"/>
                </a:solidFill>
                <a:latin typeface="微软雅黑" panose="020B0503020204020204" charset="-122"/>
                <a:ea typeface="微软雅黑" panose="020B0503020204020204" charset="-122"/>
                <a:cs typeface="微软雅黑" panose="020B0503020204020204" charset="-122"/>
                <a:sym typeface="+mn-ea"/>
              </a:rPr>
              <a:t>：</a:t>
            </a:r>
          </a:p>
          <a:p>
            <a:endParaRPr lang="zh-CN" sz="2800">
              <a:solidFill>
                <a:schemeClr val="bg1"/>
              </a:solidFill>
              <a:latin typeface="微软雅黑" panose="020B0503020204020204" charset="-122"/>
              <a:ea typeface="微软雅黑" panose="020B0503020204020204" charset="-122"/>
              <a:cs typeface="微软雅黑" panose="020B0503020204020204" charset="-122"/>
              <a:sym typeface="+mn-ea"/>
            </a:endParaRPr>
          </a:p>
          <a:p>
            <a:r>
              <a:rPr lang="zh-CN" sz="2800">
                <a:solidFill>
                  <a:schemeClr val="bg1"/>
                </a:solidFill>
                <a:latin typeface="微软雅黑" panose="020B0503020204020204" charset="-122"/>
                <a:ea typeface="微软雅黑" panose="020B0503020204020204" charset="-122"/>
                <a:cs typeface="微软雅黑" panose="020B0503020204020204" charset="-122"/>
                <a:sym typeface="+mn-ea"/>
              </a:rPr>
              <a:t> </a:t>
            </a:r>
            <a:r>
              <a:rPr lang="en-US" altLang="zh-CN" sz="2800">
                <a:solidFill>
                  <a:schemeClr val="bg1"/>
                </a:solidFill>
                <a:latin typeface="微软雅黑" panose="020B0503020204020204" charset="-122"/>
                <a:ea typeface="微软雅黑" panose="020B0503020204020204" charset="-122"/>
                <a:cs typeface="微软雅黑" panose="020B0503020204020204" charset="-122"/>
                <a:sym typeface="+mn-ea"/>
              </a:rPr>
              <a:t>    </a:t>
            </a:r>
            <a:r>
              <a:rPr sz="2800">
                <a:solidFill>
                  <a:schemeClr val="bg1"/>
                </a:solidFill>
                <a:latin typeface="微软雅黑" panose="020B0503020204020204" charset="-122"/>
                <a:ea typeface="微软雅黑" panose="020B0503020204020204" charset="-122"/>
                <a:cs typeface="微软雅黑" panose="020B0503020204020204" charset="-122"/>
                <a:sym typeface="+mn-ea"/>
              </a:rPr>
              <a:t>楚辞、汉赋、唐诗、宋词、元曲、明清小说...</a:t>
            </a:r>
          </a:p>
          <a:p>
            <a:endParaRPr sz="2800">
              <a:solidFill>
                <a:schemeClr val="bg1"/>
              </a:solidFill>
              <a:latin typeface="微软雅黑" panose="020B0503020204020204" charset="-122"/>
              <a:ea typeface="微软雅黑" panose="020B0503020204020204" charset="-122"/>
              <a:cs typeface="微软雅黑" panose="020B0503020204020204" charset="-122"/>
              <a:sym typeface="+mn-ea"/>
            </a:endParaRPr>
          </a:p>
          <a:p>
            <a:r>
              <a:rPr lang="en-US" sz="2800">
                <a:solidFill>
                  <a:schemeClr val="bg1"/>
                </a:solidFill>
                <a:latin typeface="微软雅黑" panose="020B0503020204020204" charset="-122"/>
                <a:ea typeface="微软雅黑" panose="020B0503020204020204" charset="-122"/>
                <a:cs typeface="微软雅黑" panose="020B0503020204020204" charset="-122"/>
                <a:sym typeface="+mn-ea"/>
              </a:rPr>
              <a:t>     </a:t>
            </a:r>
            <a:r>
              <a:rPr sz="2800">
                <a:solidFill>
                  <a:schemeClr val="bg1"/>
                </a:solidFill>
                <a:latin typeface="微软雅黑" panose="020B0503020204020204" charset="-122"/>
                <a:ea typeface="微软雅黑" panose="020B0503020204020204" charset="-122"/>
                <a:cs typeface="微软雅黑" panose="020B0503020204020204" charset="-122"/>
                <a:sym typeface="+mn-ea"/>
              </a:rPr>
              <a:t>司马迁</a:t>
            </a:r>
            <a:r>
              <a:rPr lang="en-US" sz="2800">
                <a:solidFill>
                  <a:schemeClr val="bg1"/>
                </a:solidFill>
                <a:latin typeface="微软雅黑" panose="020B0503020204020204" charset="-122"/>
                <a:ea typeface="微软雅黑" panose="020B0503020204020204" charset="-122"/>
                <a:cs typeface="微软雅黑" panose="020B0503020204020204" charset="-122"/>
                <a:sym typeface="+mn-ea"/>
              </a:rPr>
              <a:t>——中国第一部纪传体通史</a:t>
            </a:r>
            <a:r>
              <a:rPr sz="2800">
                <a:solidFill>
                  <a:schemeClr val="bg1"/>
                </a:solidFill>
                <a:latin typeface="微软雅黑" panose="020B0503020204020204" charset="-122"/>
                <a:ea typeface="微软雅黑" panose="020B0503020204020204" charset="-122"/>
                <a:cs typeface="微软雅黑" panose="020B0503020204020204" charset="-122"/>
                <a:sym typeface="+mn-ea"/>
              </a:rPr>
              <a:t>《史记》</a:t>
            </a:r>
          </a:p>
          <a:p>
            <a:endParaRPr sz="2800">
              <a:solidFill>
                <a:schemeClr val="bg1"/>
              </a:solidFill>
              <a:latin typeface="微软雅黑" panose="020B0503020204020204" charset="-122"/>
              <a:ea typeface="微软雅黑" panose="020B0503020204020204" charset="-122"/>
              <a:cs typeface="微软雅黑" panose="020B0503020204020204" charset="-122"/>
              <a:sym typeface="+mn-ea"/>
            </a:endParaRPr>
          </a:p>
          <a:p>
            <a:r>
              <a:rPr lang="en-US" sz="2800">
                <a:solidFill>
                  <a:schemeClr val="bg1"/>
                </a:solidFill>
                <a:latin typeface="微软雅黑" panose="020B0503020204020204" charset="-122"/>
                <a:ea typeface="微软雅黑" panose="020B0503020204020204" charset="-122"/>
                <a:cs typeface="微软雅黑" panose="020B0503020204020204" charset="-122"/>
                <a:sym typeface="+mn-ea"/>
              </a:rPr>
              <a:t>     </a:t>
            </a:r>
            <a:r>
              <a:rPr sz="2800">
                <a:solidFill>
                  <a:schemeClr val="bg1"/>
                </a:solidFill>
                <a:latin typeface="微软雅黑" panose="020B0503020204020204" charset="-122"/>
                <a:ea typeface="微软雅黑" panose="020B0503020204020204" charset="-122"/>
                <a:cs typeface="微软雅黑" panose="020B0503020204020204" charset="-122"/>
                <a:sym typeface="+mn-ea"/>
              </a:rPr>
              <a:t>全书包括十二本纪、三十世家、七十列传、十表八书。</a:t>
            </a:r>
          </a:p>
          <a:p>
            <a:endParaRPr sz="2800">
              <a:solidFill>
                <a:schemeClr val="bg1"/>
              </a:solidFill>
              <a:latin typeface="微软雅黑" panose="020B0503020204020204" charset="-122"/>
              <a:ea typeface="微软雅黑" panose="020B0503020204020204" charset="-122"/>
              <a:cs typeface="微软雅黑" panose="020B0503020204020204" charset="-122"/>
              <a:sym typeface="+mn-ea"/>
            </a:endParaRPr>
          </a:p>
          <a:p>
            <a:r>
              <a:rPr lang="en-US" sz="2800">
                <a:solidFill>
                  <a:schemeClr val="bg1"/>
                </a:solidFill>
                <a:latin typeface="微软雅黑" panose="020B0503020204020204" charset="-122"/>
                <a:ea typeface="微软雅黑" panose="020B0503020204020204" charset="-122"/>
                <a:cs typeface="微软雅黑" panose="020B0503020204020204" charset="-122"/>
                <a:sym typeface="+mn-ea"/>
              </a:rPr>
              <a:t>     </a:t>
            </a:r>
            <a:r>
              <a:rPr sz="2800">
                <a:solidFill>
                  <a:schemeClr val="bg1"/>
                </a:solidFill>
                <a:latin typeface="微软雅黑" panose="020B0503020204020204" charset="-122"/>
                <a:ea typeface="微软雅黑" panose="020B0503020204020204" charset="-122"/>
                <a:cs typeface="微软雅黑" panose="020B0503020204020204" charset="-122"/>
                <a:sym typeface="+mn-ea"/>
              </a:rPr>
              <a:t>就散文而言，司马迁是中国古代第一支笔</a:t>
            </a:r>
            <a:r>
              <a:rPr lang="zh-CN" sz="2800">
                <a:solidFill>
                  <a:schemeClr val="bg1"/>
                </a:solidFill>
                <a:latin typeface="微软雅黑" panose="020B0503020204020204" charset="-122"/>
                <a:ea typeface="微软雅黑" panose="020B0503020204020204" charset="-122"/>
                <a:cs typeface="微软雅黑" panose="020B0503020204020204" charset="-122"/>
                <a:sym typeface="+mn-ea"/>
              </a:rPr>
              <a:t>。</a:t>
            </a:r>
          </a:p>
        </p:txBody>
      </p:sp>
      <p:pic>
        <p:nvPicPr>
          <p:cNvPr id="4" name="图片 3" descr="5293759"/>
          <p:cNvPicPr>
            <a:picLocks noChangeAspect="1"/>
          </p:cNvPicPr>
          <p:nvPr/>
        </p:nvPicPr>
        <p:blipFill>
          <a:blip r:embed="rId3" cstate="email"/>
          <a:stretch>
            <a:fillRect/>
          </a:stretch>
        </p:blipFill>
        <p:spPr>
          <a:xfrm>
            <a:off x="9187180" y="68580"/>
            <a:ext cx="2870835" cy="4008755"/>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420495" y="553085"/>
            <a:ext cx="9511665" cy="786765"/>
          </a:xfrm>
        </p:spPr>
        <p:txBody>
          <a:bodyPr>
            <a:normAutofit fontScale="90000"/>
          </a:bodyPr>
          <a:lstStyle/>
          <a:p>
            <a:r>
              <a:rPr lang="zh-CN" altLang="en-US" sz="4890">
                <a:solidFill>
                  <a:schemeClr val="bg1"/>
                </a:solidFill>
                <a:sym typeface="+mn-ea"/>
              </a:rPr>
              <a:t>三、</a:t>
            </a:r>
            <a:r>
              <a:rPr lang="zh-CN" altLang="en-US" sz="4890">
                <a:solidFill>
                  <a:schemeClr val="bg1"/>
                </a:solidFill>
                <a:latin typeface="微软雅黑" panose="020B0503020204020204" charset="-122"/>
                <a:ea typeface="微软雅黑" panose="020B0503020204020204" charset="-122"/>
                <a:cs typeface="微软雅黑" panose="020B0503020204020204" charset="-122"/>
                <a:sym typeface="+mn-ea"/>
              </a:rPr>
              <a:t>中国文脉的脉络</a:t>
            </a:r>
            <a:r>
              <a:rPr lang="en-US" altLang="zh-CN" sz="4890">
                <a:solidFill>
                  <a:schemeClr val="bg1"/>
                </a:solidFill>
                <a:latin typeface="微软雅黑" panose="020B0503020204020204" charset="-122"/>
                <a:ea typeface="微软雅黑" panose="020B0503020204020204" charset="-122"/>
                <a:cs typeface="微软雅黑" panose="020B0503020204020204" charset="-122"/>
                <a:sym typeface="+mn-ea"/>
              </a:rPr>
              <a:t>——</a:t>
            </a:r>
            <a:r>
              <a:rPr lang="zh-CN" altLang="en-US" sz="4890">
                <a:solidFill>
                  <a:schemeClr val="bg1"/>
                </a:solidFill>
                <a:latin typeface="微软雅黑" panose="020B0503020204020204" charset="-122"/>
                <a:ea typeface="微软雅黑" panose="020B0503020204020204" charset="-122"/>
                <a:cs typeface="微软雅黑" panose="020B0503020204020204" charset="-122"/>
                <a:sym typeface="+mn-ea"/>
              </a:rPr>
              <a:t>魏晋</a:t>
            </a:r>
          </a:p>
        </p:txBody>
      </p:sp>
      <p:sp>
        <p:nvSpPr>
          <p:cNvPr id="3" name="文本框 2"/>
          <p:cNvSpPr txBox="1"/>
          <p:nvPr/>
        </p:nvSpPr>
        <p:spPr>
          <a:xfrm>
            <a:off x="271780" y="1425575"/>
            <a:ext cx="11624945" cy="4380865"/>
          </a:xfrm>
          <a:prstGeom prst="rect">
            <a:avLst/>
          </a:prstGeom>
          <a:noFill/>
        </p:spPr>
        <p:txBody>
          <a:bodyPr wrap="square" rtlCol="0">
            <a:noAutofit/>
          </a:bodyPr>
          <a:lstStyle/>
          <a:p>
            <a:r>
              <a:rPr lang="en-US" sz="2800">
                <a:solidFill>
                  <a:schemeClr val="bg1"/>
                </a:solidFill>
                <a:latin typeface="微软雅黑" panose="020B0503020204020204" charset="-122"/>
                <a:ea typeface="微软雅黑" panose="020B0503020204020204" charset="-122"/>
                <a:cs typeface="微软雅黑" panose="020B0503020204020204" charset="-122"/>
                <a:sym typeface="+mn-ea"/>
              </a:rPr>
              <a:t>    建安文学奠基者——</a:t>
            </a:r>
            <a:r>
              <a:rPr lang="zh-CN" altLang="en-US" sz="2800">
                <a:solidFill>
                  <a:schemeClr val="bg1"/>
                </a:solidFill>
                <a:latin typeface="微软雅黑" panose="020B0503020204020204" charset="-122"/>
                <a:ea typeface="微软雅黑" panose="020B0503020204020204" charset="-122"/>
                <a:cs typeface="微软雅黑" panose="020B0503020204020204" charset="-122"/>
                <a:sym typeface="+mn-ea"/>
              </a:rPr>
              <a:t>曹操</a:t>
            </a:r>
            <a:endParaRPr lang="en-US" sz="2800">
              <a:solidFill>
                <a:schemeClr val="bg1"/>
              </a:solidFill>
              <a:latin typeface="微软雅黑" panose="020B0503020204020204" charset="-122"/>
              <a:ea typeface="微软雅黑" panose="020B0503020204020204" charset="-122"/>
              <a:cs typeface="微软雅黑" panose="020B0503020204020204" charset="-122"/>
              <a:sym typeface="+mn-ea"/>
            </a:endParaRPr>
          </a:p>
          <a:p>
            <a:r>
              <a:rPr lang="zh-CN" sz="2800">
                <a:solidFill>
                  <a:schemeClr val="bg1"/>
                </a:solidFill>
                <a:latin typeface="微软雅黑" panose="020B0503020204020204" charset="-122"/>
                <a:ea typeface="微软雅黑" panose="020B0503020204020204" charset="-122"/>
                <a:cs typeface="微软雅黑" panose="020B0503020204020204" charset="-122"/>
                <a:sym typeface="+mn-ea"/>
              </a:rPr>
              <a:t> </a:t>
            </a:r>
            <a:r>
              <a:rPr lang="en-US" altLang="zh-CN" sz="2800">
                <a:solidFill>
                  <a:schemeClr val="bg1"/>
                </a:solidFill>
                <a:latin typeface="微软雅黑" panose="020B0503020204020204" charset="-122"/>
                <a:ea typeface="微软雅黑" panose="020B0503020204020204" charset="-122"/>
                <a:cs typeface="微软雅黑" panose="020B0503020204020204" charset="-122"/>
                <a:sym typeface="+mn-ea"/>
              </a:rPr>
              <a:t>   </a:t>
            </a:r>
          </a:p>
          <a:p>
            <a:r>
              <a:rPr lang="en-US" altLang="zh-CN" sz="2800">
                <a:solidFill>
                  <a:schemeClr val="bg1"/>
                </a:solidFill>
                <a:latin typeface="微软雅黑" panose="020B0503020204020204" charset="-122"/>
                <a:ea typeface="微软雅黑" panose="020B0503020204020204" charset="-122"/>
                <a:cs typeface="微软雅黑" panose="020B0503020204020204" charset="-122"/>
                <a:sym typeface="+mn-ea"/>
              </a:rPr>
              <a:t>    </a:t>
            </a:r>
            <a:r>
              <a:rPr sz="2400">
                <a:solidFill>
                  <a:schemeClr val="bg1"/>
                </a:solidFill>
                <a:latin typeface="微软雅黑" panose="020B0503020204020204" charset="-122"/>
                <a:ea typeface="微软雅黑" panose="020B0503020204020204" charset="-122"/>
                <a:cs typeface="微软雅黑" panose="020B0503020204020204" charset="-122"/>
                <a:sym typeface="+mn-ea"/>
              </a:rPr>
              <a:t>《观沧海》：东临碣石，以观沧海，水何澹澹，山岛竦峙；树木丛生，百草丰茂，秋风萧瑟，洪波涌起；日月之行，若出其中，星汉灿烂，若出其里；幸甚至哉，歌以咏志。</a:t>
            </a:r>
          </a:p>
          <a:p>
            <a:endParaRPr sz="2400">
              <a:solidFill>
                <a:schemeClr val="bg1"/>
              </a:solidFill>
              <a:latin typeface="微软雅黑" panose="020B0503020204020204" charset="-122"/>
              <a:ea typeface="微软雅黑" panose="020B0503020204020204" charset="-122"/>
              <a:cs typeface="微软雅黑" panose="020B0503020204020204" charset="-122"/>
              <a:sym typeface="+mn-ea"/>
            </a:endParaRPr>
          </a:p>
          <a:p>
            <a:r>
              <a:rPr sz="2400">
                <a:solidFill>
                  <a:schemeClr val="bg1"/>
                </a:solidFill>
                <a:latin typeface="微软雅黑" panose="020B0503020204020204" charset="-122"/>
                <a:ea typeface="微软雅黑" panose="020B0503020204020204" charset="-122"/>
                <a:cs typeface="微软雅黑" panose="020B0503020204020204" charset="-122"/>
                <a:sym typeface="+mn-ea"/>
              </a:rPr>
              <a:t> </a:t>
            </a:r>
            <a:r>
              <a:rPr lang="en-US" sz="2400">
                <a:solidFill>
                  <a:schemeClr val="bg1"/>
                </a:solidFill>
                <a:latin typeface="微软雅黑" panose="020B0503020204020204" charset="-122"/>
                <a:ea typeface="微软雅黑" panose="020B0503020204020204" charset="-122"/>
                <a:cs typeface="微软雅黑" panose="020B0503020204020204" charset="-122"/>
                <a:sym typeface="+mn-ea"/>
              </a:rPr>
              <a:t>   </a:t>
            </a:r>
            <a:r>
              <a:rPr sz="2400">
                <a:solidFill>
                  <a:schemeClr val="bg1"/>
                </a:solidFill>
                <a:latin typeface="微软雅黑" panose="020B0503020204020204" charset="-122"/>
                <a:ea typeface="微软雅黑" panose="020B0503020204020204" charset="-122"/>
                <a:cs typeface="微软雅黑" panose="020B0503020204020204" charset="-122"/>
                <a:sym typeface="+mn-ea"/>
              </a:rPr>
              <a:t>《龟虽寿》：神龟虽寿，犹有竟时；腾蛇乘雾，终为土灰；老骥伏枥，志在千里；烈士暮年，壮心不已；</a:t>
            </a:r>
          </a:p>
          <a:p>
            <a:endParaRPr sz="2400">
              <a:solidFill>
                <a:schemeClr val="bg1"/>
              </a:solidFill>
              <a:latin typeface="微软雅黑" panose="020B0503020204020204" charset="-122"/>
              <a:ea typeface="微软雅黑" panose="020B0503020204020204" charset="-122"/>
              <a:cs typeface="微软雅黑" panose="020B0503020204020204" charset="-122"/>
              <a:sym typeface="+mn-ea"/>
            </a:endParaRPr>
          </a:p>
          <a:p>
            <a:r>
              <a:rPr sz="2400">
                <a:solidFill>
                  <a:schemeClr val="bg1"/>
                </a:solidFill>
                <a:latin typeface="微软雅黑" panose="020B0503020204020204" charset="-122"/>
                <a:ea typeface="微软雅黑" panose="020B0503020204020204" charset="-122"/>
                <a:cs typeface="微软雅黑" panose="020B0503020204020204" charset="-122"/>
                <a:sym typeface="+mn-ea"/>
              </a:rPr>
              <a:t> </a:t>
            </a:r>
            <a:r>
              <a:rPr lang="en-US" sz="2400">
                <a:solidFill>
                  <a:schemeClr val="bg1"/>
                </a:solidFill>
                <a:latin typeface="微软雅黑" panose="020B0503020204020204" charset="-122"/>
                <a:ea typeface="微软雅黑" panose="020B0503020204020204" charset="-122"/>
                <a:cs typeface="微软雅黑" panose="020B0503020204020204" charset="-122"/>
                <a:sym typeface="+mn-ea"/>
              </a:rPr>
              <a:t>   </a:t>
            </a:r>
            <a:r>
              <a:rPr sz="2400">
                <a:solidFill>
                  <a:schemeClr val="bg1"/>
                </a:solidFill>
                <a:latin typeface="微软雅黑" panose="020B0503020204020204" charset="-122"/>
                <a:ea typeface="微软雅黑" panose="020B0503020204020204" charset="-122"/>
                <a:cs typeface="微软雅黑" panose="020B0503020204020204" charset="-122"/>
                <a:sym typeface="+mn-ea"/>
              </a:rPr>
              <a:t>《短歌行》：对酒当歌，人生几何；譬如朝露，去日苦多；慨当以慷，忧思难忘；何以解忧，唯有杜康；山不厌高，海不厌深，周公吐哺，天下归心。</a:t>
            </a:r>
          </a:p>
        </p:txBody>
      </p:sp>
      <p:pic>
        <p:nvPicPr>
          <p:cNvPr id="4" name="图片 3" descr="dca110c74bb9a0f881efe6f18b558c32"/>
          <p:cNvPicPr>
            <a:picLocks noChangeAspect="1"/>
          </p:cNvPicPr>
          <p:nvPr/>
        </p:nvPicPr>
        <p:blipFill>
          <a:blip r:embed="rId3" cstate="email"/>
          <a:stretch>
            <a:fillRect/>
          </a:stretch>
        </p:blipFill>
        <p:spPr>
          <a:xfrm>
            <a:off x="10139680" y="101600"/>
            <a:ext cx="1757045" cy="2132965"/>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420495" y="553085"/>
            <a:ext cx="9511665" cy="786765"/>
          </a:xfrm>
        </p:spPr>
        <p:txBody>
          <a:bodyPr>
            <a:normAutofit fontScale="90000"/>
          </a:bodyPr>
          <a:lstStyle/>
          <a:p>
            <a:r>
              <a:rPr lang="zh-CN" altLang="en-US" sz="4890">
                <a:solidFill>
                  <a:schemeClr val="bg1"/>
                </a:solidFill>
                <a:sym typeface="+mn-ea"/>
              </a:rPr>
              <a:t>三、</a:t>
            </a:r>
            <a:r>
              <a:rPr lang="zh-CN" altLang="en-US" sz="4890">
                <a:solidFill>
                  <a:schemeClr val="bg1"/>
                </a:solidFill>
                <a:latin typeface="微软雅黑" panose="020B0503020204020204" charset="-122"/>
                <a:ea typeface="微软雅黑" panose="020B0503020204020204" charset="-122"/>
                <a:cs typeface="微软雅黑" panose="020B0503020204020204" charset="-122"/>
                <a:sym typeface="+mn-ea"/>
              </a:rPr>
              <a:t>中国文脉的脉络</a:t>
            </a:r>
            <a:r>
              <a:rPr lang="en-US" altLang="zh-CN" sz="4890">
                <a:solidFill>
                  <a:schemeClr val="bg1"/>
                </a:solidFill>
                <a:latin typeface="微软雅黑" panose="020B0503020204020204" charset="-122"/>
                <a:ea typeface="微软雅黑" panose="020B0503020204020204" charset="-122"/>
                <a:cs typeface="微软雅黑" panose="020B0503020204020204" charset="-122"/>
                <a:sym typeface="+mn-ea"/>
              </a:rPr>
              <a:t>——</a:t>
            </a:r>
            <a:r>
              <a:rPr lang="zh-CN" altLang="en-US" sz="4890">
                <a:solidFill>
                  <a:schemeClr val="bg1"/>
                </a:solidFill>
                <a:latin typeface="微软雅黑" panose="020B0503020204020204" charset="-122"/>
                <a:ea typeface="微软雅黑" panose="020B0503020204020204" charset="-122"/>
                <a:cs typeface="微软雅黑" panose="020B0503020204020204" charset="-122"/>
                <a:sym typeface="+mn-ea"/>
              </a:rPr>
              <a:t>魏晋南北朝</a:t>
            </a:r>
          </a:p>
        </p:txBody>
      </p:sp>
      <p:sp>
        <p:nvSpPr>
          <p:cNvPr id="3" name="文本框 2"/>
          <p:cNvSpPr txBox="1"/>
          <p:nvPr/>
        </p:nvSpPr>
        <p:spPr>
          <a:xfrm>
            <a:off x="4498975" y="1442720"/>
            <a:ext cx="5240020" cy="4380865"/>
          </a:xfrm>
          <a:prstGeom prst="rect">
            <a:avLst/>
          </a:prstGeom>
          <a:noFill/>
        </p:spPr>
        <p:txBody>
          <a:bodyPr wrap="square" rtlCol="0">
            <a:noAutofit/>
          </a:bodyPr>
          <a:lstStyle/>
          <a:p>
            <a:r>
              <a:rPr lang="en-US" sz="2800">
                <a:solidFill>
                  <a:schemeClr val="bg1"/>
                </a:solidFill>
                <a:latin typeface="微软雅黑" panose="020B0503020204020204" charset="-122"/>
                <a:ea typeface="微软雅黑" panose="020B0503020204020204" charset="-122"/>
                <a:cs typeface="微软雅黑" panose="020B0503020204020204" charset="-122"/>
                <a:sym typeface="+mn-ea"/>
              </a:rPr>
              <a:t>     </a:t>
            </a:r>
            <a:r>
              <a:rPr sz="2800">
                <a:solidFill>
                  <a:schemeClr val="bg1"/>
                </a:solidFill>
                <a:latin typeface="微软雅黑" panose="020B0503020204020204" charset="-122"/>
                <a:ea typeface="微软雅黑" panose="020B0503020204020204" charset="-122"/>
                <a:cs typeface="微软雅黑" panose="020B0503020204020204" charset="-122"/>
                <a:sym typeface="+mn-ea"/>
              </a:rPr>
              <a:t>田园诗派创始人</a:t>
            </a:r>
            <a:r>
              <a:rPr lang="en-US" sz="2800">
                <a:solidFill>
                  <a:schemeClr val="bg1"/>
                </a:solidFill>
                <a:latin typeface="微软雅黑" panose="020B0503020204020204" charset="-122"/>
                <a:ea typeface="微软雅黑" panose="020B0503020204020204" charset="-122"/>
                <a:cs typeface="微软雅黑" panose="020B0503020204020204" charset="-122"/>
                <a:sym typeface="+mn-ea"/>
              </a:rPr>
              <a:t>——</a:t>
            </a:r>
            <a:r>
              <a:rPr lang="zh-CN" altLang="en-US" sz="2800">
                <a:solidFill>
                  <a:schemeClr val="bg1"/>
                </a:solidFill>
                <a:latin typeface="微软雅黑" panose="020B0503020204020204" charset="-122"/>
                <a:ea typeface="微软雅黑" panose="020B0503020204020204" charset="-122"/>
                <a:cs typeface="微软雅黑" panose="020B0503020204020204" charset="-122"/>
                <a:sym typeface="+mn-ea"/>
              </a:rPr>
              <a:t>陶渊明</a:t>
            </a:r>
            <a:endParaRPr lang="en-US" sz="2800">
              <a:solidFill>
                <a:schemeClr val="bg1"/>
              </a:solidFill>
              <a:latin typeface="微软雅黑" panose="020B0503020204020204" charset="-122"/>
              <a:ea typeface="微软雅黑" panose="020B0503020204020204" charset="-122"/>
              <a:cs typeface="微软雅黑" panose="020B0503020204020204" charset="-122"/>
              <a:sym typeface="+mn-ea"/>
            </a:endParaRPr>
          </a:p>
          <a:p>
            <a:r>
              <a:rPr lang="zh-CN" sz="2800">
                <a:solidFill>
                  <a:schemeClr val="bg1"/>
                </a:solidFill>
                <a:latin typeface="微软雅黑" panose="020B0503020204020204" charset="-122"/>
                <a:ea typeface="微软雅黑" panose="020B0503020204020204" charset="-122"/>
                <a:cs typeface="微软雅黑" panose="020B0503020204020204" charset="-122"/>
                <a:sym typeface="+mn-ea"/>
              </a:rPr>
              <a:t> </a:t>
            </a:r>
            <a:r>
              <a:rPr lang="en-US" altLang="zh-CN" sz="2800">
                <a:solidFill>
                  <a:schemeClr val="bg1"/>
                </a:solidFill>
                <a:latin typeface="微软雅黑" panose="020B0503020204020204" charset="-122"/>
                <a:ea typeface="微软雅黑" panose="020B0503020204020204" charset="-122"/>
                <a:cs typeface="微软雅黑" panose="020B0503020204020204" charset="-122"/>
                <a:sym typeface="+mn-ea"/>
              </a:rPr>
              <a:t>   </a:t>
            </a:r>
          </a:p>
          <a:p>
            <a:r>
              <a:rPr lang="en-US" altLang="zh-CN" sz="2800">
                <a:solidFill>
                  <a:schemeClr val="bg1"/>
                </a:solidFill>
                <a:latin typeface="微软雅黑" panose="020B0503020204020204" charset="-122"/>
                <a:ea typeface="微软雅黑" panose="020B0503020204020204" charset="-122"/>
                <a:cs typeface="微软雅黑" panose="020B0503020204020204" charset="-122"/>
                <a:sym typeface="+mn-ea"/>
              </a:rPr>
              <a:t>             </a:t>
            </a:r>
            <a:r>
              <a:rPr sz="2800">
                <a:solidFill>
                  <a:schemeClr val="bg1"/>
                </a:solidFill>
                <a:latin typeface="微软雅黑" panose="020B0503020204020204" charset="-122"/>
                <a:ea typeface="微软雅黑" panose="020B0503020204020204" charset="-122"/>
                <a:cs typeface="微软雅黑" panose="020B0503020204020204" charset="-122"/>
                <a:sym typeface="+mn-ea"/>
              </a:rPr>
              <a:t>《饮酒·其五》</a:t>
            </a:r>
          </a:p>
          <a:p>
            <a:pPr algn="ctr"/>
            <a:endParaRPr sz="2800">
              <a:solidFill>
                <a:schemeClr val="bg1"/>
              </a:solidFill>
              <a:latin typeface="微软雅黑" panose="020B0503020204020204" charset="-122"/>
              <a:ea typeface="微软雅黑" panose="020B0503020204020204" charset="-122"/>
              <a:cs typeface="微软雅黑" panose="020B0503020204020204" charset="-122"/>
              <a:sym typeface="+mn-ea"/>
            </a:endParaRPr>
          </a:p>
          <a:p>
            <a:pPr algn="ctr"/>
            <a:r>
              <a:rPr sz="2800">
                <a:solidFill>
                  <a:schemeClr val="bg1"/>
                </a:solidFill>
                <a:latin typeface="微软雅黑" panose="020B0503020204020204" charset="-122"/>
                <a:ea typeface="微软雅黑" panose="020B0503020204020204" charset="-122"/>
                <a:cs typeface="微软雅黑" panose="020B0503020204020204" charset="-122"/>
                <a:sym typeface="+mn-ea"/>
              </a:rPr>
              <a:t>结庐在人境，而无车马喧。</a:t>
            </a:r>
          </a:p>
          <a:p>
            <a:pPr algn="ctr"/>
            <a:r>
              <a:rPr sz="2800">
                <a:solidFill>
                  <a:schemeClr val="bg1"/>
                </a:solidFill>
                <a:latin typeface="微软雅黑" panose="020B0503020204020204" charset="-122"/>
                <a:ea typeface="微软雅黑" panose="020B0503020204020204" charset="-122"/>
                <a:cs typeface="微软雅黑" panose="020B0503020204020204" charset="-122"/>
                <a:sym typeface="+mn-ea"/>
              </a:rPr>
              <a:t>问君何能尔？心远地自偏。</a:t>
            </a:r>
          </a:p>
          <a:p>
            <a:pPr algn="ctr"/>
            <a:r>
              <a:rPr sz="2800">
                <a:solidFill>
                  <a:schemeClr val="bg1"/>
                </a:solidFill>
                <a:latin typeface="微软雅黑" panose="020B0503020204020204" charset="-122"/>
                <a:ea typeface="微软雅黑" panose="020B0503020204020204" charset="-122"/>
                <a:cs typeface="微软雅黑" panose="020B0503020204020204" charset="-122"/>
                <a:sym typeface="+mn-ea"/>
              </a:rPr>
              <a:t>采菊东篱下，悠然见南山。</a:t>
            </a:r>
          </a:p>
          <a:p>
            <a:pPr algn="ctr"/>
            <a:r>
              <a:rPr sz="2800">
                <a:solidFill>
                  <a:schemeClr val="bg1"/>
                </a:solidFill>
                <a:latin typeface="微软雅黑" panose="020B0503020204020204" charset="-122"/>
                <a:ea typeface="微软雅黑" panose="020B0503020204020204" charset="-122"/>
                <a:cs typeface="微软雅黑" panose="020B0503020204020204" charset="-122"/>
                <a:sym typeface="+mn-ea"/>
              </a:rPr>
              <a:t>山气日夕佳，飞鸟相与还。</a:t>
            </a:r>
          </a:p>
          <a:p>
            <a:pPr algn="ctr"/>
            <a:r>
              <a:rPr sz="2800">
                <a:solidFill>
                  <a:schemeClr val="bg1"/>
                </a:solidFill>
                <a:latin typeface="微软雅黑" panose="020B0503020204020204" charset="-122"/>
                <a:ea typeface="微软雅黑" panose="020B0503020204020204" charset="-122"/>
                <a:cs typeface="微软雅黑" panose="020B0503020204020204" charset="-122"/>
                <a:sym typeface="+mn-ea"/>
              </a:rPr>
              <a:t>此中有真意，欲辨已忘言。</a:t>
            </a:r>
          </a:p>
        </p:txBody>
      </p:sp>
      <p:pic>
        <p:nvPicPr>
          <p:cNvPr id="5" name="图片 4" descr="u=3735518752,1594506197&amp;fm=173&amp;app=49&amp;f=JPEG"/>
          <p:cNvPicPr>
            <a:picLocks noChangeAspect="1"/>
          </p:cNvPicPr>
          <p:nvPr/>
        </p:nvPicPr>
        <p:blipFill>
          <a:blip r:embed="rId3" cstate="email"/>
          <a:stretch>
            <a:fillRect/>
          </a:stretch>
        </p:blipFill>
        <p:spPr>
          <a:xfrm>
            <a:off x="248285" y="1339850"/>
            <a:ext cx="3437255" cy="485648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420495" y="553085"/>
            <a:ext cx="9511665" cy="786765"/>
          </a:xfrm>
        </p:spPr>
        <p:txBody>
          <a:bodyPr>
            <a:normAutofit fontScale="90000"/>
          </a:bodyPr>
          <a:lstStyle/>
          <a:p>
            <a:r>
              <a:rPr lang="zh-CN" altLang="en-US" sz="4890">
                <a:solidFill>
                  <a:schemeClr val="bg1"/>
                </a:solidFill>
                <a:sym typeface="+mn-ea"/>
              </a:rPr>
              <a:t>三、</a:t>
            </a:r>
            <a:r>
              <a:rPr lang="zh-CN" altLang="en-US" sz="4890">
                <a:solidFill>
                  <a:schemeClr val="bg1"/>
                </a:solidFill>
                <a:latin typeface="微软雅黑" panose="020B0503020204020204" charset="-122"/>
                <a:ea typeface="微软雅黑" panose="020B0503020204020204" charset="-122"/>
                <a:cs typeface="微软雅黑" panose="020B0503020204020204" charset="-122"/>
                <a:sym typeface="+mn-ea"/>
              </a:rPr>
              <a:t>中国文脉的脉络</a:t>
            </a:r>
            <a:r>
              <a:rPr lang="en-US" altLang="zh-CN" sz="4890">
                <a:solidFill>
                  <a:schemeClr val="bg1"/>
                </a:solidFill>
                <a:latin typeface="微软雅黑" panose="020B0503020204020204" charset="-122"/>
                <a:ea typeface="微软雅黑" panose="020B0503020204020204" charset="-122"/>
                <a:cs typeface="微软雅黑" panose="020B0503020204020204" charset="-122"/>
                <a:sym typeface="+mn-ea"/>
              </a:rPr>
              <a:t>——</a:t>
            </a:r>
            <a:r>
              <a:rPr lang="zh-CN" altLang="en-US" sz="4890">
                <a:solidFill>
                  <a:schemeClr val="bg1"/>
                </a:solidFill>
                <a:latin typeface="微软雅黑" panose="020B0503020204020204" charset="-122"/>
                <a:ea typeface="微软雅黑" panose="020B0503020204020204" charset="-122"/>
                <a:cs typeface="微软雅黑" panose="020B0503020204020204" charset="-122"/>
                <a:sym typeface="+mn-ea"/>
              </a:rPr>
              <a:t>魏晋南北朝</a:t>
            </a:r>
          </a:p>
        </p:txBody>
      </p:sp>
      <p:sp>
        <p:nvSpPr>
          <p:cNvPr id="3" name="文本框 2"/>
          <p:cNvSpPr txBox="1"/>
          <p:nvPr/>
        </p:nvSpPr>
        <p:spPr>
          <a:xfrm>
            <a:off x="709295" y="1442720"/>
            <a:ext cx="10721975" cy="4380865"/>
          </a:xfrm>
          <a:prstGeom prst="rect">
            <a:avLst/>
          </a:prstGeom>
          <a:noFill/>
        </p:spPr>
        <p:txBody>
          <a:bodyPr wrap="square" rtlCol="0">
            <a:noAutofit/>
          </a:bodyPr>
          <a:lstStyle/>
          <a:p>
            <a:r>
              <a:rPr lang="en-US" sz="2800">
                <a:solidFill>
                  <a:schemeClr val="bg1"/>
                </a:solidFill>
                <a:latin typeface="微软雅黑" panose="020B0503020204020204" charset="-122"/>
                <a:ea typeface="微软雅黑" panose="020B0503020204020204" charset="-122"/>
                <a:cs typeface="微软雅黑" panose="020B0503020204020204" charset="-122"/>
                <a:sym typeface="+mn-ea"/>
              </a:rPr>
              <a:t>       </a:t>
            </a:r>
          </a:p>
          <a:p>
            <a:r>
              <a:rPr lang="en-US" sz="2800">
                <a:solidFill>
                  <a:schemeClr val="bg1"/>
                </a:solidFill>
                <a:latin typeface="微软雅黑" panose="020B0503020204020204" charset="-122"/>
                <a:ea typeface="微软雅黑" panose="020B0503020204020204" charset="-122"/>
                <a:cs typeface="微软雅黑" panose="020B0503020204020204" charset="-122"/>
                <a:sym typeface="+mn-ea"/>
              </a:rPr>
              <a:t>       </a:t>
            </a:r>
            <a:r>
              <a:rPr sz="2800">
                <a:solidFill>
                  <a:schemeClr val="bg1"/>
                </a:solidFill>
                <a:latin typeface="微软雅黑" panose="020B0503020204020204" charset="-122"/>
                <a:ea typeface="微软雅黑" panose="020B0503020204020204" charset="-122"/>
                <a:cs typeface="微软雅黑" panose="020B0503020204020204" charset="-122"/>
                <a:sym typeface="+mn-ea"/>
              </a:rPr>
              <a:t>由鲜卑族建立的北魏王朝把中国文脉大幅提振，为全人类的文明进程开辟一个永远值得仰望的“制高点”。</a:t>
            </a:r>
          </a:p>
          <a:p>
            <a:r>
              <a:rPr sz="2800">
                <a:solidFill>
                  <a:schemeClr val="bg1"/>
                </a:solidFill>
                <a:latin typeface="微软雅黑" panose="020B0503020204020204" charset="-122"/>
                <a:ea typeface="微软雅黑" panose="020B0503020204020204" charset="-122"/>
                <a:cs typeface="微软雅黑" panose="020B0503020204020204" charset="-122"/>
                <a:sym typeface="+mn-ea"/>
              </a:rPr>
              <a:t> </a:t>
            </a:r>
            <a:r>
              <a:rPr lang="en-US" sz="2800">
                <a:solidFill>
                  <a:schemeClr val="bg1"/>
                </a:solidFill>
                <a:latin typeface="微软雅黑" panose="020B0503020204020204" charset="-122"/>
                <a:ea typeface="微软雅黑" panose="020B0503020204020204" charset="-122"/>
                <a:cs typeface="微软雅黑" panose="020B0503020204020204" charset="-122"/>
                <a:sym typeface="+mn-ea"/>
              </a:rPr>
              <a:t>      </a:t>
            </a:r>
          </a:p>
          <a:p>
            <a:r>
              <a:rPr lang="en-US" sz="2800">
                <a:solidFill>
                  <a:schemeClr val="bg1"/>
                </a:solidFill>
                <a:latin typeface="微软雅黑" panose="020B0503020204020204" charset="-122"/>
                <a:ea typeface="微软雅黑" panose="020B0503020204020204" charset="-122"/>
                <a:cs typeface="微软雅黑" panose="020B0503020204020204" charset="-122"/>
                <a:sym typeface="+mn-ea"/>
              </a:rPr>
              <a:t>       </a:t>
            </a:r>
            <a:r>
              <a:rPr sz="2800">
                <a:solidFill>
                  <a:schemeClr val="bg1"/>
                </a:solidFill>
                <a:latin typeface="微软雅黑" panose="020B0503020204020204" charset="-122"/>
                <a:ea typeface="微软雅黑" panose="020B0503020204020204" charset="-122"/>
                <a:cs typeface="微软雅黑" panose="020B0503020204020204" charset="-122"/>
                <a:sym typeface="+mn-ea"/>
              </a:rPr>
              <a:t>从此中国文化不再只是流转于黄河和长江，草原文明与农耕文明相互碰撞，中华文化因包容更加强盛。从此，中华文化有了更宏大的格局，更辽阔的胸襟，更强健的力度和灵魂。</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420495" y="553085"/>
            <a:ext cx="9511665" cy="786765"/>
          </a:xfrm>
        </p:spPr>
        <p:txBody>
          <a:bodyPr>
            <a:normAutofit fontScale="90000"/>
          </a:bodyPr>
          <a:lstStyle/>
          <a:p>
            <a:r>
              <a:rPr lang="zh-CN" altLang="en-US" sz="4890">
                <a:solidFill>
                  <a:schemeClr val="bg1"/>
                </a:solidFill>
                <a:sym typeface="+mn-ea"/>
              </a:rPr>
              <a:t>三、</a:t>
            </a:r>
            <a:r>
              <a:rPr lang="zh-CN" altLang="en-US" sz="4890">
                <a:solidFill>
                  <a:schemeClr val="bg1"/>
                </a:solidFill>
                <a:latin typeface="微软雅黑" panose="020B0503020204020204" charset="-122"/>
                <a:ea typeface="微软雅黑" panose="020B0503020204020204" charset="-122"/>
                <a:cs typeface="微软雅黑" panose="020B0503020204020204" charset="-122"/>
                <a:sym typeface="+mn-ea"/>
              </a:rPr>
              <a:t>中国文脉的脉络</a:t>
            </a:r>
            <a:r>
              <a:rPr lang="en-US" altLang="zh-CN" sz="4890">
                <a:solidFill>
                  <a:schemeClr val="bg1"/>
                </a:solidFill>
                <a:latin typeface="微软雅黑" panose="020B0503020204020204" charset="-122"/>
                <a:ea typeface="微软雅黑" panose="020B0503020204020204" charset="-122"/>
                <a:cs typeface="微软雅黑" panose="020B0503020204020204" charset="-122"/>
                <a:sym typeface="+mn-ea"/>
              </a:rPr>
              <a:t>——</a:t>
            </a:r>
            <a:r>
              <a:rPr lang="zh-CN" altLang="en-US" sz="4890">
                <a:solidFill>
                  <a:schemeClr val="bg1"/>
                </a:solidFill>
                <a:latin typeface="微软雅黑" panose="020B0503020204020204" charset="-122"/>
                <a:ea typeface="微软雅黑" panose="020B0503020204020204" charset="-122"/>
                <a:cs typeface="微软雅黑" panose="020B0503020204020204" charset="-122"/>
                <a:sym typeface="+mn-ea"/>
              </a:rPr>
              <a:t>魏晋南北朝</a:t>
            </a:r>
          </a:p>
        </p:txBody>
      </p:sp>
      <p:sp>
        <p:nvSpPr>
          <p:cNvPr id="3" name="文本框 2"/>
          <p:cNvSpPr txBox="1"/>
          <p:nvPr/>
        </p:nvSpPr>
        <p:spPr>
          <a:xfrm>
            <a:off x="709295" y="1442720"/>
            <a:ext cx="10721975" cy="4380865"/>
          </a:xfrm>
          <a:prstGeom prst="rect">
            <a:avLst/>
          </a:prstGeom>
          <a:noFill/>
        </p:spPr>
        <p:txBody>
          <a:bodyPr wrap="square" rtlCol="0">
            <a:noAutofit/>
          </a:bodyPr>
          <a:lstStyle/>
          <a:p>
            <a:r>
              <a:rPr lang="en-US" sz="2800">
                <a:solidFill>
                  <a:schemeClr val="bg1"/>
                </a:solidFill>
                <a:latin typeface="微软雅黑" panose="020B0503020204020204" charset="-122"/>
                <a:ea typeface="微软雅黑" panose="020B0503020204020204" charset="-122"/>
                <a:cs typeface="微软雅黑" panose="020B0503020204020204" charset="-122"/>
                <a:sym typeface="+mn-ea"/>
              </a:rPr>
              <a:t>       </a:t>
            </a:r>
            <a:r>
              <a:rPr sz="2800">
                <a:solidFill>
                  <a:schemeClr val="bg1"/>
                </a:solidFill>
                <a:latin typeface="微软雅黑" panose="020B0503020204020204" charset="-122"/>
                <a:ea typeface="微软雅黑" panose="020B0503020204020204" charset="-122"/>
                <a:cs typeface="微软雅黑" panose="020B0503020204020204" charset="-122"/>
                <a:sym typeface="+mn-ea"/>
              </a:rPr>
              <a:t>例如：那首民歌《敕勒歌》：</a:t>
            </a:r>
          </a:p>
          <a:p>
            <a:r>
              <a:rPr sz="2800">
                <a:solidFill>
                  <a:schemeClr val="bg1"/>
                </a:solidFill>
                <a:latin typeface="微软雅黑" panose="020B0503020204020204" charset="-122"/>
                <a:ea typeface="微软雅黑" panose="020B0503020204020204" charset="-122"/>
                <a:cs typeface="微软雅黑" panose="020B0503020204020204" charset="-122"/>
                <a:sym typeface="+mn-ea"/>
              </a:rPr>
              <a:t> </a:t>
            </a:r>
            <a:r>
              <a:rPr lang="en-US" sz="2800">
                <a:solidFill>
                  <a:schemeClr val="bg1"/>
                </a:solidFill>
                <a:latin typeface="微软雅黑" panose="020B0503020204020204" charset="-122"/>
                <a:ea typeface="微软雅黑" panose="020B0503020204020204" charset="-122"/>
                <a:cs typeface="微软雅黑" panose="020B0503020204020204" charset="-122"/>
                <a:sym typeface="+mn-ea"/>
              </a:rPr>
              <a:t> </a:t>
            </a:r>
          </a:p>
          <a:p>
            <a:r>
              <a:rPr lang="en-US" sz="2800">
                <a:solidFill>
                  <a:schemeClr val="bg1"/>
                </a:solidFill>
                <a:latin typeface="微软雅黑" panose="020B0503020204020204" charset="-122"/>
                <a:ea typeface="微软雅黑" panose="020B0503020204020204" charset="-122"/>
                <a:cs typeface="微软雅黑" panose="020B0503020204020204" charset="-122"/>
                <a:sym typeface="+mn-ea"/>
              </a:rPr>
              <a:t>       </a:t>
            </a:r>
            <a:r>
              <a:rPr sz="2800">
                <a:solidFill>
                  <a:schemeClr val="bg1"/>
                </a:solidFill>
                <a:latin typeface="微软雅黑" panose="020B0503020204020204" charset="-122"/>
                <a:ea typeface="微软雅黑" panose="020B0503020204020204" charset="-122"/>
                <a:cs typeface="微软雅黑" panose="020B0503020204020204" charset="-122"/>
                <a:sym typeface="+mn-ea"/>
              </a:rPr>
              <a:t>敕勒川，阴山下，天似穹庐，笼盖四野，天苍苍，野茫茫，风吹草低见牛羊。</a:t>
            </a:r>
          </a:p>
          <a:p>
            <a:endParaRPr sz="2800">
              <a:solidFill>
                <a:schemeClr val="bg1"/>
              </a:solidFill>
              <a:latin typeface="微软雅黑" panose="020B0503020204020204" charset="-122"/>
              <a:ea typeface="微软雅黑" panose="020B0503020204020204" charset="-122"/>
              <a:cs typeface="微软雅黑" panose="020B0503020204020204" charset="-122"/>
              <a:sym typeface="+mn-ea"/>
            </a:endParaRPr>
          </a:p>
          <a:p>
            <a:r>
              <a:rPr sz="2800">
                <a:solidFill>
                  <a:schemeClr val="bg1"/>
                </a:solidFill>
                <a:latin typeface="微软雅黑" panose="020B0503020204020204" charset="-122"/>
                <a:ea typeface="微软雅黑" panose="020B0503020204020204" charset="-122"/>
                <a:cs typeface="微软雅黑" panose="020B0503020204020204" charset="-122"/>
                <a:sym typeface="+mn-ea"/>
              </a:rPr>
              <a:t> </a:t>
            </a:r>
            <a:r>
              <a:rPr lang="en-US" sz="2800">
                <a:solidFill>
                  <a:schemeClr val="bg1"/>
                </a:solidFill>
                <a:latin typeface="微软雅黑" panose="020B0503020204020204" charset="-122"/>
                <a:ea typeface="微软雅黑" panose="020B0503020204020204" charset="-122"/>
                <a:cs typeface="微软雅黑" panose="020B0503020204020204" charset="-122"/>
                <a:sym typeface="+mn-ea"/>
              </a:rPr>
              <a:t>      </a:t>
            </a:r>
            <a:r>
              <a:rPr sz="2800">
                <a:solidFill>
                  <a:schemeClr val="bg1"/>
                </a:solidFill>
                <a:latin typeface="微软雅黑" panose="020B0503020204020204" charset="-122"/>
                <a:ea typeface="微软雅黑" panose="020B0503020204020204" charset="-122"/>
                <a:cs typeface="微软雅黑" panose="020B0503020204020204" charset="-122"/>
                <a:sym typeface="+mn-ea"/>
              </a:rPr>
              <a:t>直接撼动文脉的是那首北朝民歌《木兰诗》</a:t>
            </a:r>
            <a:r>
              <a:rPr lang="zh-CN" sz="2800">
                <a:solidFill>
                  <a:schemeClr val="bg1"/>
                </a:solidFill>
                <a:latin typeface="微软雅黑" panose="020B0503020204020204" charset="-122"/>
                <a:ea typeface="微软雅黑" panose="020B0503020204020204" charset="-122"/>
                <a:cs typeface="微软雅黑" panose="020B0503020204020204" charset="-122"/>
                <a:sym typeface="+mn-ea"/>
              </a:rPr>
              <a:t>：</a:t>
            </a:r>
            <a:endParaRPr sz="2800">
              <a:solidFill>
                <a:schemeClr val="bg1"/>
              </a:solidFill>
              <a:latin typeface="微软雅黑" panose="020B0503020204020204" charset="-122"/>
              <a:ea typeface="微软雅黑" panose="020B0503020204020204" charset="-122"/>
              <a:cs typeface="微软雅黑" panose="020B0503020204020204" charset="-122"/>
              <a:sym typeface="+mn-ea"/>
            </a:endParaRPr>
          </a:p>
          <a:p>
            <a:endParaRPr sz="2800">
              <a:solidFill>
                <a:schemeClr val="bg1"/>
              </a:solidFill>
              <a:latin typeface="微软雅黑" panose="020B0503020204020204" charset="-122"/>
              <a:ea typeface="微软雅黑" panose="020B0503020204020204" charset="-122"/>
              <a:cs typeface="微软雅黑" panose="020B0503020204020204" charset="-122"/>
              <a:sym typeface="+mn-ea"/>
            </a:endParaRPr>
          </a:p>
          <a:p>
            <a:r>
              <a:rPr sz="2800">
                <a:solidFill>
                  <a:schemeClr val="bg1"/>
                </a:solidFill>
                <a:latin typeface="微软雅黑" panose="020B0503020204020204" charset="-122"/>
                <a:ea typeface="微软雅黑" panose="020B0503020204020204" charset="-122"/>
                <a:cs typeface="微软雅黑" panose="020B0503020204020204" charset="-122"/>
                <a:sym typeface="+mn-ea"/>
              </a:rPr>
              <a:t> </a:t>
            </a:r>
            <a:r>
              <a:rPr lang="en-US" sz="2800">
                <a:solidFill>
                  <a:schemeClr val="bg1"/>
                </a:solidFill>
                <a:latin typeface="微软雅黑" panose="020B0503020204020204" charset="-122"/>
                <a:ea typeface="微软雅黑" panose="020B0503020204020204" charset="-122"/>
                <a:cs typeface="微软雅黑" panose="020B0503020204020204" charset="-122"/>
                <a:sym typeface="+mn-ea"/>
              </a:rPr>
              <a:t>      </a:t>
            </a:r>
            <a:r>
              <a:rPr sz="2800">
                <a:solidFill>
                  <a:schemeClr val="bg1"/>
                </a:solidFill>
                <a:latin typeface="微软雅黑" panose="020B0503020204020204" charset="-122"/>
                <a:ea typeface="微软雅黑" panose="020B0503020204020204" charset="-122"/>
                <a:cs typeface="微软雅黑" panose="020B0503020204020204" charset="-122"/>
                <a:sym typeface="+mn-ea"/>
              </a:rPr>
              <a:t>唧唧复唧唧，木兰当户织。不闻机杼声，唯闻女叹息。问女何所思，问女何所忆。女亦无所思，女亦无所忆………………</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420495" y="553085"/>
            <a:ext cx="9511665" cy="786765"/>
          </a:xfrm>
        </p:spPr>
        <p:txBody>
          <a:bodyPr>
            <a:normAutofit fontScale="90000"/>
          </a:bodyPr>
          <a:lstStyle/>
          <a:p>
            <a:r>
              <a:rPr lang="zh-CN" altLang="en-US" sz="4890">
                <a:solidFill>
                  <a:schemeClr val="bg1"/>
                </a:solidFill>
                <a:sym typeface="+mn-ea"/>
              </a:rPr>
              <a:t>三、</a:t>
            </a:r>
            <a:r>
              <a:rPr lang="zh-CN" altLang="en-US" sz="4890">
                <a:solidFill>
                  <a:schemeClr val="bg1"/>
                </a:solidFill>
                <a:latin typeface="微软雅黑" panose="020B0503020204020204" charset="-122"/>
                <a:ea typeface="微软雅黑" panose="020B0503020204020204" charset="-122"/>
                <a:cs typeface="微软雅黑" panose="020B0503020204020204" charset="-122"/>
                <a:sym typeface="+mn-ea"/>
              </a:rPr>
              <a:t>中国文脉的脉络</a:t>
            </a:r>
            <a:r>
              <a:rPr lang="en-US" altLang="zh-CN" sz="4890">
                <a:solidFill>
                  <a:schemeClr val="bg1"/>
                </a:solidFill>
                <a:latin typeface="微软雅黑" panose="020B0503020204020204" charset="-122"/>
                <a:ea typeface="微软雅黑" panose="020B0503020204020204" charset="-122"/>
                <a:cs typeface="微软雅黑" panose="020B0503020204020204" charset="-122"/>
                <a:sym typeface="+mn-ea"/>
              </a:rPr>
              <a:t>——</a:t>
            </a:r>
            <a:r>
              <a:rPr lang="zh-CN" altLang="en-US" sz="4890">
                <a:solidFill>
                  <a:schemeClr val="bg1"/>
                </a:solidFill>
                <a:latin typeface="微软雅黑" panose="020B0503020204020204" charset="-122"/>
                <a:ea typeface="微软雅黑" panose="020B0503020204020204" charset="-122"/>
                <a:cs typeface="微软雅黑" panose="020B0503020204020204" charset="-122"/>
                <a:sym typeface="+mn-ea"/>
              </a:rPr>
              <a:t>唐朝</a:t>
            </a:r>
          </a:p>
        </p:txBody>
      </p:sp>
      <p:sp>
        <p:nvSpPr>
          <p:cNvPr id="3" name="文本框 2"/>
          <p:cNvSpPr txBox="1"/>
          <p:nvPr/>
        </p:nvSpPr>
        <p:spPr>
          <a:xfrm>
            <a:off x="450850" y="1468755"/>
            <a:ext cx="11450955" cy="4380865"/>
          </a:xfrm>
          <a:prstGeom prst="rect">
            <a:avLst/>
          </a:prstGeom>
          <a:noFill/>
        </p:spPr>
        <p:txBody>
          <a:bodyPr wrap="square" rtlCol="0">
            <a:noAutofit/>
          </a:bodyPr>
          <a:lstStyle/>
          <a:p>
            <a:r>
              <a:rPr lang="en-US" sz="2800">
                <a:solidFill>
                  <a:schemeClr val="bg1"/>
                </a:solidFill>
                <a:latin typeface="微软雅黑" panose="020B0503020204020204" charset="-122"/>
                <a:ea typeface="微软雅黑" panose="020B0503020204020204" charset="-122"/>
                <a:cs typeface="微软雅黑" panose="020B0503020204020204" charset="-122"/>
                <a:sym typeface="+mn-ea"/>
              </a:rPr>
              <a:t>     </a:t>
            </a:r>
            <a:r>
              <a:rPr sz="2400">
                <a:solidFill>
                  <a:schemeClr val="bg1"/>
                </a:solidFill>
                <a:latin typeface="微软雅黑" panose="020B0503020204020204" charset="-122"/>
                <a:ea typeface="微软雅黑" panose="020B0503020204020204" charset="-122"/>
                <a:cs typeface="微软雅黑" panose="020B0503020204020204" charset="-122"/>
                <a:sym typeface="+mn-ea"/>
              </a:rPr>
              <a:t>唐代是一场审美大爆发，创造了中华文化的璀璨明珠——《唐诗》</a:t>
            </a:r>
          </a:p>
          <a:p>
            <a:endParaRPr sz="2400">
              <a:solidFill>
                <a:schemeClr val="bg1"/>
              </a:solidFill>
              <a:latin typeface="微软雅黑" panose="020B0503020204020204" charset="-122"/>
              <a:ea typeface="微软雅黑" panose="020B0503020204020204" charset="-122"/>
              <a:cs typeface="微软雅黑" panose="020B0503020204020204" charset="-122"/>
              <a:sym typeface="+mn-ea"/>
            </a:endParaRPr>
          </a:p>
          <a:p>
            <a:r>
              <a:rPr lang="en-US" sz="2400">
                <a:solidFill>
                  <a:schemeClr val="bg1"/>
                </a:solidFill>
                <a:latin typeface="微软雅黑" panose="020B0503020204020204" charset="-122"/>
                <a:ea typeface="微软雅黑" panose="020B0503020204020204" charset="-122"/>
                <a:cs typeface="微软雅黑" panose="020B0503020204020204" charset="-122"/>
                <a:sym typeface="+mn-ea"/>
              </a:rPr>
              <a:t>      </a:t>
            </a:r>
            <a:r>
              <a:rPr sz="2400">
                <a:solidFill>
                  <a:schemeClr val="bg1"/>
                </a:solidFill>
                <a:latin typeface="微软雅黑" panose="020B0503020204020204" charset="-122"/>
                <a:ea typeface="微软雅黑" panose="020B0503020204020204" charset="-122"/>
                <a:cs typeface="微软雅黑" panose="020B0503020204020204" charset="-122"/>
                <a:sym typeface="+mn-ea"/>
              </a:rPr>
              <a:t>初唐诗人：初唐四杰：王勃、杨炯、卢照邻、骆宾王，还有陈子昂</a:t>
            </a:r>
            <a:r>
              <a:rPr lang="zh-CN" sz="2400">
                <a:solidFill>
                  <a:schemeClr val="bg1"/>
                </a:solidFill>
                <a:latin typeface="微软雅黑" panose="020B0503020204020204" charset="-122"/>
                <a:ea typeface="微软雅黑" panose="020B0503020204020204" charset="-122"/>
                <a:cs typeface="微软雅黑" panose="020B0503020204020204" charset="-122"/>
                <a:sym typeface="+mn-ea"/>
              </a:rPr>
              <a:t>。</a:t>
            </a:r>
            <a:endParaRPr sz="2400">
              <a:solidFill>
                <a:schemeClr val="bg1"/>
              </a:solidFill>
              <a:latin typeface="微软雅黑" panose="020B0503020204020204" charset="-122"/>
              <a:ea typeface="微软雅黑" panose="020B0503020204020204" charset="-122"/>
              <a:cs typeface="微软雅黑" panose="020B0503020204020204" charset="-122"/>
              <a:sym typeface="+mn-ea"/>
            </a:endParaRPr>
          </a:p>
          <a:p>
            <a:endParaRPr sz="2400">
              <a:solidFill>
                <a:schemeClr val="bg1"/>
              </a:solidFill>
              <a:latin typeface="微软雅黑" panose="020B0503020204020204" charset="-122"/>
              <a:ea typeface="微软雅黑" panose="020B0503020204020204" charset="-122"/>
              <a:cs typeface="微软雅黑" panose="020B0503020204020204" charset="-122"/>
              <a:sym typeface="+mn-ea"/>
            </a:endParaRPr>
          </a:p>
          <a:p>
            <a:r>
              <a:rPr lang="en-US" sz="2400">
                <a:solidFill>
                  <a:schemeClr val="bg1"/>
                </a:solidFill>
                <a:latin typeface="微软雅黑" panose="020B0503020204020204" charset="-122"/>
                <a:ea typeface="微软雅黑" panose="020B0503020204020204" charset="-122"/>
                <a:cs typeface="微软雅黑" panose="020B0503020204020204" charset="-122"/>
                <a:sym typeface="+mn-ea"/>
              </a:rPr>
              <a:t>      </a:t>
            </a:r>
            <a:r>
              <a:rPr sz="2400">
                <a:solidFill>
                  <a:schemeClr val="bg1"/>
                </a:solidFill>
                <a:latin typeface="微软雅黑" panose="020B0503020204020204" charset="-122"/>
                <a:ea typeface="微软雅黑" panose="020B0503020204020204" charset="-122"/>
                <a:cs typeface="微软雅黑" panose="020B0503020204020204" charset="-122"/>
                <a:sym typeface="+mn-ea"/>
              </a:rPr>
              <a:t>盛唐诗人：李白、杜甫、王维、孟浩然、贺知章、王昌龄、张九龄、岑参、高适</a:t>
            </a:r>
          </a:p>
          <a:p>
            <a:endParaRPr sz="2400">
              <a:solidFill>
                <a:schemeClr val="bg1"/>
              </a:solidFill>
              <a:latin typeface="微软雅黑" panose="020B0503020204020204" charset="-122"/>
              <a:ea typeface="微软雅黑" panose="020B0503020204020204" charset="-122"/>
              <a:cs typeface="微软雅黑" panose="020B0503020204020204" charset="-122"/>
              <a:sym typeface="+mn-ea"/>
            </a:endParaRPr>
          </a:p>
          <a:p>
            <a:r>
              <a:rPr sz="2400">
                <a:solidFill>
                  <a:schemeClr val="bg1"/>
                </a:solidFill>
                <a:latin typeface="微软雅黑" panose="020B0503020204020204" charset="-122"/>
                <a:ea typeface="微软雅黑" panose="020B0503020204020204" charset="-122"/>
                <a:cs typeface="微软雅黑" panose="020B0503020204020204" charset="-122"/>
                <a:sym typeface="+mn-ea"/>
              </a:rPr>
              <a:t> </a:t>
            </a:r>
            <a:r>
              <a:rPr lang="en-US" sz="2400">
                <a:solidFill>
                  <a:schemeClr val="bg1"/>
                </a:solidFill>
                <a:latin typeface="微软雅黑" panose="020B0503020204020204" charset="-122"/>
                <a:ea typeface="微软雅黑" panose="020B0503020204020204" charset="-122"/>
                <a:cs typeface="微软雅黑" panose="020B0503020204020204" charset="-122"/>
                <a:sym typeface="+mn-ea"/>
              </a:rPr>
              <a:t>     </a:t>
            </a:r>
            <a:r>
              <a:rPr sz="2400">
                <a:solidFill>
                  <a:schemeClr val="bg1"/>
                </a:solidFill>
                <a:latin typeface="微软雅黑" panose="020B0503020204020204" charset="-122"/>
                <a:ea typeface="微软雅黑" panose="020B0503020204020204" charset="-122"/>
                <a:cs typeface="微软雅黑" panose="020B0503020204020204" charset="-122"/>
                <a:sym typeface="+mn-ea"/>
              </a:rPr>
              <a:t>中唐诗人：白居易、韩愈、柳宗元、刘禹锡、孟郊、贾岛、李贺、韦应物</a:t>
            </a:r>
          </a:p>
          <a:p>
            <a:endParaRPr sz="2400">
              <a:solidFill>
                <a:schemeClr val="bg1"/>
              </a:solidFill>
              <a:latin typeface="微软雅黑" panose="020B0503020204020204" charset="-122"/>
              <a:ea typeface="微软雅黑" panose="020B0503020204020204" charset="-122"/>
              <a:cs typeface="微软雅黑" panose="020B0503020204020204" charset="-122"/>
              <a:sym typeface="+mn-ea"/>
            </a:endParaRPr>
          </a:p>
          <a:p>
            <a:r>
              <a:rPr sz="2400">
                <a:solidFill>
                  <a:schemeClr val="bg1"/>
                </a:solidFill>
                <a:latin typeface="微软雅黑" panose="020B0503020204020204" charset="-122"/>
                <a:ea typeface="微软雅黑" panose="020B0503020204020204" charset="-122"/>
                <a:cs typeface="微软雅黑" panose="020B0503020204020204" charset="-122"/>
                <a:sym typeface="+mn-ea"/>
              </a:rPr>
              <a:t> </a:t>
            </a:r>
            <a:r>
              <a:rPr lang="en-US" sz="2400">
                <a:solidFill>
                  <a:schemeClr val="bg1"/>
                </a:solidFill>
                <a:latin typeface="微软雅黑" panose="020B0503020204020204" charset="-122"/>
                <a:ea typeface="微软雅黑" panose="020B0503020204020204" charset="-122"/>
                <a:cs typeface="微软雅黑" panose="020B0503020204020204" charset="-122"/>
                <a:sym typeface="+mn-ea"/>
              </a:rPr>
              <a:t>     </a:t>
            </a:r>
            <a:r>
              <a:rPr sz="2400">
                <a:solidFill>
                  <a:schemeClr val="bg1"/>
                </a:solidFill>
                <a:latin typeface="微软雅黑" panose="020B0503020204020204" charset="-122"/>
                <a:ea typeface="微软雅黑" panose="020B0503020204020204" charset="-122"/>
                <a:cs typeface="微软雅黑" panose="020B0503020204020204" charset="-122"/>
                <a:sym typeface="+mn-ea"/>
              </a:rPr>
              <a:t>晚唐诗人：杜牧、李商隐、温庭筠、韦庄。</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420495" y="553085"/>
            <a:ext cx="9511665" cy="786765"/>
          </a:xfrm>
        </p:spPr>
        <p:txBody>
          <a:bodyPr>
            <a:normAutofit fontScale="90000"/>
          </a:bodyPr>
          <a:lstStyle/>
          <a:p>
            <a:r>
              <a:rPr lang="zh-CN" altLang="en-US" sz="4890">
                <a:solidFill>
                  <a:schemeClr val="bg1"/>
                </a:solidFill>
                <a:sym typeface="+mn-ea"/>
              </a:rPr>
              <a:t>三、</a:t>
            </a:r>
            <a:r>
              <a:rPr lang="zh-CN" altLang="en-US" sz="4890">
                <a:solidFill>
                  <a:schemeClr val="bg1"/>
                </a:solidFill>
                <a:latin typeface="微软雅黑" panose="020B0503020204020204" charset="-122"/>
                <a:ea typeface="微软雅黑" panose="020B0503020204020204" charset="-122"/>
                <a:cs typeface="微软雅黑" panose="020B0503020204020204" charset="-122"/>
                <a:sym typeface="+mn-ea"/>
              </a:rPr>
              <a:t>中国文脉的脉络</a:t>
            </a:r>
            <a:r>
              <a:rPr lang="en-US" altLang="zh-CN" sz="4890">
                <a:solidFill>
                  <a:schemeClr val="bg1"/>
                </a:solidFill>
                <a:latin typeface="微软雅黑" panose="020B0503020204020204" charset="-122"/>
                <a:ea typeface="微软雅黑" panose="020B0503020204020204" charset="-122"/>
                <a:cs typeface="微软雅黑" panose="020B0503020204020204" charset="-122"/>
                <a:sym typeface="+mn-ea"/>
              </a:rPr>
              <a:t>——</a:t>
            </a:r>
            <a:r>
              <a:rPr lang="zh-CN" altLang="en-US" sz="4890">
                <a:solidFill>
                  <a:schemeClr val="bg1"/>
                </a:solidFill>
                <a:latin typeface="微软雅黑" panose="020B0503020204020204" charset="-122"/>
                <a:ea typeface="微软雅黑" panose="020B0503020204020204" charset="-122"/>
                <a:cs typeface="微软雅黑" panose="020B0503020204020204" charset="-122"/>
                <a:sym typeface="+mn-ea"/>
              </a:rPr>
              <a:t>五代十国</a:t>
            </a:r>
          </a:p>
        </p:txBody>
      </p:sp>
      <p:sp>
        <p:nvSpPr>
          <p:cNvPr id="3" name="文本框 2"/>
          <p:cNvSpPr txBox="1"/>
          <p:nvPr/>
        </p:nvSpPr>
        <p:spPr>
          <a:xfrm>
            <a:off x="3815080" y="1503680"/>
            <a:ext cx="7660640" cy="4380865"/>
          </a:xfrm>
          <a:prstGeom prst="rect">
            <a:avLst/>
          </a:prstGeom>
          <a:noFill/>
        </p:spPr>
        <p:txBody>
          <a:bodyPr wrap="square" rtlCol="0">
            <a:noAutofit/>
          </a:bodyPr>
          <a:lstStyle/>
          <a:p>
            <a:r>
              <a:rPr lang="en-US" sz="2800">
                <a:solidFill>
                  <a:schemeClr val="bg1"/>
                </a:solidFill>
                <a:latin typeface="微软雅黑" panose="020B0503020204020204" charset="-122"/>
                <a:ea typeface="微软雅黑" panose="020B0503020204020204" charset="-122"/>
                <a:cs typeface="微软雅黑" panose="020B0503020204020204" charset="-122"/>
                <a:sym typeface="+mn-ea"/>
              </a:rPr>
              <a:t>春花秋月何时了，往事知多少。</a:t>
            </a:r>
          </a:p>
          <a:p>
            <a:endParaRPr lang="en-US" sz="2800">
              <a:solidFill>
                <a:schemeClr val="bg1"/>
              </a:solidFill>
              <a:latin typeface="微软雅黑" panose="020B0503020204020204" charset="-122"/>
              <a:ea typeface="微软雅黑" panose="020B0503020204020204" charset="-122"/>
              <a:cs typeface="微软雅黑" panose="020B0503020204020204" charset="-122"/>
              <a:sym typeface="+mn-ea"/>
            </a:endParaRPr>
          </a:p>
          <a:p>
            <a:r>
              <a:rPr lang="en-US" sz="2800">
                <a:solidFill>
                  <a:schemeClr val="bg1"/>
                </a:solidFill>
                <a:latin typeface="微软雅黑" panose="020B0503020204020204" charset="-122"/>
                <a:ea typeface="微软雅黑" panose="020B0503020204020204" charset="-122"/>
                <a:cs typeface="微软雅黑" panose="020B0503020204020204" charset="-122"/>
                <a:sym typeface="+mn-ea"/>
              </a:rPr>
              <a:t>问君能有几多愁，恰是一江春水向东流。</a:t>
            </a:r>
          </a:p>
          <a:p>
            <a:endParaRPr lang="en-US" sz="2800">
              <a:solidFill>
                <a:schemeClr val="bg1"/>
              </a:solidFill>
              <a:latin typeface="微软雅黑" panose="020B0503020204020204" charset="-122"/>
              <a:ea typeface="微软雅黑" panose="020B0503020204020204" charset="-122"/>
              <a:cs typeface="微软雅黑" panose="020B0503020204020204" charset="-122"/>
              <a:sym typeface="+mn-ea"/>
            </a:endParaRPr>
          </a:p>
          <a:p>
            <a:r>
              <a:rPr lang="en-US" sz="2800">
                <a:solidFill>
                  <a:schemeClr val="bg1"/>
                </a:solidFill>
                <a:latin typeface="微软雅黑" panose="020B0503020204020204" charset="-122"/>
                <a:ea typeface="微软雅黑" panose="020B0503020204020204" charset="-122"/>
                <a:cs typeface="微软雅黑" panose="020B0503020204020204" charset="-122"/>
                <a:sym typeface="+mn-ea"/>
              </a:rPr>
              <a:t>昨夜小楼又东风，故国不堪回首月明中。</a:t>
            </a:r>
          </a:p>
          <a:p>
            <a:endParaRPr lang="en-US" sz="2800">
              <a:solidFill>
                <a:schemeClr val="bg1"/>
              </a:solidFill>
              <a:latin typeface="微软雅黑" panose="020B0503020204020204" charset="-122"/>
              <a:ea typeface="微软雅黑" panose="020B0503020204020204" charset="-122"/>
              <a:cs typeface="微软雅黑" panose="020B0503020204020204" charset="-122"/>
              <a:sym typeface="+mn-ea"/>
            </a:endParaRPr>
          </a:p>
          <a:p>
            <a:r>
              <a:rPr lang="en-US" sz="2800">
                <a:solidFill>
                  <a:schemeClr val="bg1"/>
                </a:solidFill>
                <a:latin typeface="微软雅黑" panose="020B0503020204020204" charset="-122"/>
                <a:ea typeface="微软雅黑" panose="020B0503020204020204" charset="-122"/>
                <a:cs typeface="微软雅黑" panose="020B0503020204020204" charset="-122"/>
                <a:sym typeface="+mn-ea"/>
              </a:rPr>
              <a:t>雕栏玉砌应犹在，只是朱颜改。</a:t>
            </a:r>
          </a:p>
          <a:p>
            <a:endParaRPr lang="en-US" sz="2800">
              <a:solidFill>
                <a:schemeClr val="bg1"/>
              </a:solidFill>
              <a:latin typeface="微软雅黑" panose="020B0503020204020204" charset="-122"/>
              <a:ea typeface="微软雅黑" panose="020B0503020204020204" charset="-122"/>
              <a:cs typeface="微软雅黑" panose="020B0503020204020204" charset="-122"/>
              <a:sym typeface="+mn-ea"/>
            </a:endParaRPr>
          </a:p>
          <a:p>
            <a:r>
              <a:rPr lang="zh-CN" altLang="en-US" sz="2800">
                <a:solidFill>
                  <a:schemeClr val="bg1"/>
                </a:solidFill>
                <a:latin typeface="微软雅黑" panose="020B0503020204020204" charset="-122"/>
                <a:ea typeface="微软雅黑" panose="020B0503020204020204" charset="-122"/>
                <a:cs typeface="微软雅黑" panose="020B0503020204020204" charset="-122"/>
                <a:sym typeface="+mn-ea"/>
              </a:rPr>
              <a:t>问君能有几多愁，恰是一江春水向东流。</a:t>
            </a:r>
            <a:endParaRPr lang="en-US" sz="2800">
              <a:solidFill>
                <a:schemeClr val="bg1"/>
              </a:solidFill>
              <a:latin typeface="微软雅黑" panose="020B0503020204020204" charset="-122"/>
              <a:ea typeface="微软雅黑" panose="020B0503020204020204" charset="-122"/>
              <a:cs typeface="微软雅黑" panose="020B0503020204020204" charset="-122"/>
              <a:sym typeface="+mn-ea"/>
            </a:endParaRPr>
          </a:p>
          <a:p>
            <a:r>
              <a:rPr lang="en-US" sz="2800">
                <a:solidFill>
                  <a:schemeClr val="bg1"/>
                </a:solidFill>
                <a:latin typeface="微软雅黑" panose="020B0503020204020204" charset="-122"/>
                <a:ea typeface="微软雅黑" panose="020B0503020204020204" charset="-122"/>
                <a:cs typeface="微软雅黑" panose="020B0503020204020204" charset="-122"/>
                <a:sym typeface="+mn-ea"/>
              </a:rPr>
              <a:t>………………………………………</a:t>
            </a:r>
            <a:endParaRPr sz="280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pic>
        <p:nvPicPr>
          <p:cNvPr id="4" name="图片 3" descr="wKgBy1mpCJOAQ2PCAAkoWZTluQM467.tub"/>
          <p:cNvPicPr>
            <a:picLocks noChangeAspect="1"/>
          </p:cNvPicPr>
          <p:nvPr/>
        </p:nvPicPr>
        <p:blipFill>
          <a:blip r:embed="rId3" cstate="email"/>
          <a:stretch>
            <a:fillRect/>
          </a:stretch>
        </p:blipFill>
        <p:spPr>
          <a:xfrm>
            <a:off x="168275" y="1503680"/>
            <a:ext cx="3207385" cy="4213860"/>
          </a:xfrm>
          <a:prstGeom prst="rect">
            <a:avLst/>
          </a:prstGeom>
        </p:spPr>
      </p:pic>
      <p:sp>
        <p:nvSpPr>
          <p:cNvPr id="5" name="文本框 4"/>
          <p:cNvSpPr txBox="1"/>
          <p:nvPr/>
        </p:nvSpPr>
        <p:spPr>
          <a:xfrm>
            <a:off x="238760" y="1586865"/>
            <a:ext cx="2848610" cy="626110"/>
          </a:xfrm>
          <a:prstGeom prst="rect">
            <a:avLst/>
          </a:prstGeom>
          <a:noFill/>
        </p:spPr>
        <p:txBody>
          <a:bodyPr wrap="square" rtlCol="0">
            <a:noAutofit/>
          </a:bodyPr>
          <a:lstStyle/>
          <a:p>
            <a:r>
              <a:rPr lang="en-US" sz="2800">
                <a:solidFill>
                  <a:schemeClr val="bg1"/>
                </a:solidFill>
                <a:latin typeface="微软雅黑" panose="020B0503020204020204" charset="-122"/>
                <a:ea typeface="微软雅黑" panose="020B0503020204020204" charset="-122"/>
                <a:cs typeface="微软雅黑" panose="020B0503020204020204" charset="-122"/>
                <a:sym typeface="+mn-ea"/>
              </a:rPr>
              <a:t> </a:t>
            </a:r>
            <a:r>
              <a:rPr sz="2800" b="1">
                <a:solidFill>
                  <a:schemeClr val="tx1"/>
                </a:solidFill>
                <a:latin typeface="微软雅黑" panose="020B0503020204020204" charset="-122"/>
                <a:ea typeface="微软雅黑" panose="020B0503020204020204" charset="-122"/>
                <a:cs typeface="微软雅黑" panose="020B0503020204020204" charset="-122"/>
                <a:sym typeface="+mn-ea"/>
              </a:rPr>
              <a:t>千古词帝—</a:t>
            </a:r>
            <a:r>
              <a:rPr lang="zh-CN" sz="2800" b="1">
                <a:solidFill>
                  <a:schemeClr val="tx1"/>
                </a:solidFill>
                <a:latin typeface="微软雅黑" panose="020B0503020204020204" charset="-122"/>
                <a:ea typeface="微软雅黑" panose="020B0503020204020204" charset="-122"/>
                <a:cs typeface="微软雅黑" panose="020B0503020204020204" charset="-122"/>
                <a:sym typeface="+mn-ea"/>
              </a:rPr>
              <a:t>李煜</a:t>
            </a:r>
            <a:endParaRPr sz="2800" b="1">
              <a:solidFill>
                <a:srgbClr val="FF0000"/>
              </a:solidFill>
              <a:latin typeface="微软雅黑" panose="020B0503020204020204" charset="-122"/>
              <a:ea typeface="微软雅黑" panose="020B0503020204020204" charset="-122"/>
              <a:cs typeface="微软雅黑" panose="020B0503020204020204" charset="-122"/>
              <a:sym typeface="+mn-ea"/>
            </a:endParaRPr>
          </a:p>
          <a:p>
            <a:endParaRPr sz="2800">
              <a:solidFill>
                <a:schemeClr val="bg1"/>
              </a:solidFill>
              <a:latin typeface="微软雅黑" panose="020B0503020204020204" charset="-122"/>
              <a:ea typeface="微软雅黑" panose="020B0503020204020204" charset="-122"/>
              <a:cs typeface="微软雅黑" panose="020B0503020204020204" charset="-122"/>
              <a:sym typeface="+mn-ea"/>
            </a:endParaRPr>
          </a:p>
          <a:p>
            <a:r>
              <a:rPr lang="en-US" sz="2800">
                <a:solidFill>
                  <a:schemeClr val="bg1"/>
                </a:solidFill>
                <a:latin typeface="微软雅黑" panose="020B0503020204020204" charset="-122"/>
                <a:ea typeface="微软雅黑" panose="020B0503020204020204" charset="-122"/>
                <a:cs typeface="微软雅黑" panose="020B0503020204020204" charset="-122"/>
                <a:sym typeface="+mn-ea"/>
              </a:rPr>
              <a:t>   </a:t>
            </a:r>
            <a:endParaRPr sz="280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420495" y="553085"/>
            <a:ext cx="9511665" cy="786765"/>
          </a:xfrm>
        </p:spPr>
        <p:txBody>
          <a:bodyPr>
            <a:normAutofit fontScale="90000"/>
          </a:bodyPr>
          <a:lstStyle/>
          <a:p>
            <a:r>
              <a:rPr lang="zh-CN" altLang="en-US" sz="4890">
                <a:solidFill>
                  <a:schemeClr val="bg1"/>
                </a:solidFill>
                <a:sym typeface="+mn-ea"/>
              </a:rPr>
              <a:t>三、</a:t>
            </a:r>
            <a:r>
              <a:rPr lang="zh-CN" altLang="en-US" sz="4890">
                <a:solidFill>
                  <a:schemeClr val="bg1"/>
                </a:solidFill>
                <a:latin typeface="微软雅黑" panose="020B0503020204020204" charset="-122"/>
                <a:ea typeface="微软雅黑" panose="020B0503020204020204" charset="-122"/>
                <a:cs typeface="微软雅黑" panose="020B0503020204020204" charset="-122"/>
                <a:sym typeface="+mn-ea"/>
              </a:rPr>
              <a:t>中国文脉的脉络</a:t>
            </a:r>
            <a:r>
              <a:rPr lang="en-US" altLang="zh-CN" sz="4890">
                <a:solidFill>
                  <a:schemeClr val="bg1"/>
                </a:solidFill>
                <a:latin typeface="微软雅黑" panose="020B0503020204020204" charset="-122"/>
                <a:ea typeface="微软雅黑" panose="020B0503020204020204" charset="-122"/>
                <a:cs typeface="微软雅黑" panose="020B0503020204020204" charset="-122"/>
                <a:sym typeface="+mn-ea"/>
              </a:rPr>
              <a:t>——</a:t>
            </a:r>
            <a:r>
              <a:rPr lang="zh-CN" altLang="en-US" sz="4890">
                <a:solidFill>
                  <a:schemeClr val="bg1"/>
                </a:solidFill>
                <a:latin typeface="微软雅黑" panose="020B0503020204020204" charset="-122"/>
                <a:ea typeface="微软雅黑" panose="020B0503020204020204" charset="-122"/>
                <a:cs typeface="微软雅黑" panose="020B0503020204020204" charset="-122"/>
                <a:sym typeface="+mn-ea"/>
              </a:rPr>
              <a:t>五代十国</a:t>
            </a:r>
          </a:p>
        </p:txBody>
      </p:sp>
      <p:sp>
        <p:nvSpPr>
          <p:cNvPr id="3" name="文本框 2"/>
          <p:cNvSpPr txBox="1"/>
          <p:nvPr/>
        </p:nvSpPr>
        <p:spPr>
          <a:xfrm>
            <a:off x="3815080" y="1503680"/>
            <a:ext cx="7660640" cy="4380865"/>
          </a:xfrm>
          <a:prstGeom prst="rect">
            <a:avLst/>
          </a:prstGeom>
          <a:noFill/>
        </p:spPr>
        <p:txBody>
          <a:bodyPr wrap="square" rtlCol="0">
            <a:noAutofit/>
          </a:bodyPr>
          <a:lstStyle/>
          <a:p>
            <a:r>
              <a:rPr lang="en-US" sz="2800">
                <a:solidFill>
                  <a:schemeClr val="bg1"/>
                </a:solidFill>
                <a:latin typeface="微软雅黑" panose="020B0503020204020204" charset="-122"/>
                <a:ea typeface="微软雅黑" panose="020B0503020204020204" charset="-122"/>
                <a:cs typeface="微软雅黑" panose="020B0503020204020204" charset="-122"/>
                <a:sym typeface="+mn-ea"/>
              </a:rPr>
              <a:t>无言独上西楼，月如钩。</a:t>
            </a:r>
          </a:p>
          <a:p>
            <a:endParaRPr lang="en-US" sz="2800">
              <a:solidFill>
                <a:schemeClr val="bg1"/>
              </a:solidFill>
              <a:latin typeface="微软雅黑" panose="020B0503020204020204" charset="-122"/>
              <a:ea typeface="微软雅黑" panose="020B0503020204020204" charset="-122"/>
              <a:cs typeface="微软雅黑" panose="020B0503020204020204" charset="-122"/>
              <a:sym typeface="+mn-ea"/>
            </a:endParaRPr>
          </a:p>
          <a:p>
            <a:r>
              <a:rPr lang="en-US" sz="2800">
                <a:solidFill>
                  <a:schemeClr val="bg1"/>
                </a:solidFill>
                <a:latin typeface="微软雅黑" panose="020B0503020204020204" charset="-122"/>
                <a:ea typeface="微软雅黑" panose="020B0503020204020204" charset="-122"/>
                <a:cs typeface="微软雅黑" panose="020B0503020204020204" charset="-122"/>
                <a:sym typeface="+mn-ea"/>
              </a:rPr>
              <a:t>寂寞梧桐深院锁清秋。</a:t>
            </a:r>
          </a:p>
          <a:p>
            <a:endParaRPr lang="en-US" sz="2800">
              <a:solidFill>
                <a:schemeClr val="bg1"/>
              </a:solidFill>
              <a:latin typeface="微软雅黑" panose="020B0503020204020204" charset="-122"/>
              <a:ea typeface="微软雅黑" panose="020B0503020204020204" charset="-122"/>
              <a:cs typeface="微软雅黑" panose="020B0503020204020204" charset="-122"/>
              <a:sym typeface="+mn-ea"/>
            </a:endParaRPr>
          </a:p>
          <a:p>
            <a:r>
              <a:rPr lang="en-US" sz="2800">
                <a:solidFill>
                  <a:schemeClr val="bg1"/>
                </a:solidFill>
                <a:latin typeface="微软雅黑" panose="020B0503020204020204" charset="-122"/>
                <a:ea typeface="微软雅黑" panose="020B0503020204020204" charset="-122"/>
                <a:cs typeface="微软雅黑" panose="020B0503020204020204" charset="-122"/>
                <a:sym typeface="+mn-ea"/>
              </a:rPr>
              <a:t>剪不断，理还乱，是离愁。</a:t>
            </a:r>
          </a:p>
          <a:p>
            <a:endParaRPr lang="en-US" sz="2800">
              <a:solidFill>
                <a:schemeClr val="bg1"/>
              </a:solidFill>
              <a:latin typeface="微软雅黑" panose="020B0503020204020204" charset="-122"/>
              <a:ea typeface="微软雅黑" panose="020B0503020204020204" charset="-122"/>
              <a:cs typeface="微软雅黑" panose="020B0503020204020204" charset="-122"/>
              <a:sym typeface="+mn-ea"/>
            </a:endParaRPr>
          </a:p>
          <a:p>
            <a:r>
              <a:rPr lang="en-US" sz="2800">
                <a:solidFill>
                  <a:schemeClr val="bg1"/>
                </a:solidFill>
                <a:latin typeface="微软雅黑" panose="020B0503020204020204" charset="-122"/>
                <a:ea typeface="微软雅黑" panose="020B0503020204020204" charset="-122"/>
                <a:cs typeface="微软雅黑" panose="020B0503020204020204" charset="-122"/>
                <a:sym typeface="+mn-ea"/>
              </a:rPr>
              <a:t>别是一般滋味在心头。</a:t>
            </a:r>
          </a:p>
          <a:p>
            <a:endParaRPr lang="en-US" sz="2800">
              <a:solidFill>
                <a:schemeClr val="bg1"/>
              </a:solidFill>
              <a:latin typeface="微软雅黑" panose="020B0503020204020204" charset="-122"/>
              <a:ea typeface="微软雅黑" panose="020B0503020204020204" charset="-122"/>
              <a:cs typeface="微软雅黑" panose="020B0503020204020204" charset="-122"/>
              <a:sym typeface="+mn-ea"/>
            </a:endParaRPr>
          </a:p>
          <a:p>
            <a:r>
              <a:rPr lang="en-US" sz="2800">
                <a:solidFill>
                  <a:schemeClr val="bg1"/>
                </a:solidFill>
                <a:latin typeface="微软雅黑" panose="020B0503020204020204" charset="-122"/>
                <a:ea typeface="微软雅黑" panose="020B0503020204020204" charset="-122"/>
                <a:cs typeface="微软雅黑" panose="020B0503020204020204" charset="-122"/>
                <a:sym typeface="+mn-ea"/>
              </a:rPr>
              <a:t>………………………………………</a:t>
            </a:r>
            <a:endParaRPr sz="280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pic>
        <p:nvPicPr>
          <p:cNvPr id="4" name="图片 3" descr="wKgBy1mpCJOAQ2PCAAkoWZTluQM467.tub"/>
          <p:cNvPicPr>
            <a:picLocks noChangeAspect="1"/>
          </p:cNvPicPr>
          <p:nvPr/>
        </p:nvPicPr>
        <p:blipFill>
          <a:blip r:embed="rId3" cstate="email"/>
          <a:stretch>
            <a:fillRect/>
          </a:stretch>
        </p:blipFill>
        <p:spPr>
          <a:xfrm>
            <a:off x="168275" y="1503680"/>
            <a:ext cx="3207385" cy="4213860"/>
          </a:xfrm>
          <a:prstGeom prst="rect">
            <a:avLst/>
          </a:prstGeom>
        </p:spPr>
      </p:pic>
      <p:sp>
        <p:nvSpPr>
          <p:cNvPr id="5" name="文本框 4"/>
          <p:cNvSpPr txBox="1"/>
          <p:nvPr/>
        </p:nvSpPr>
        <p:spPr>
          <a:xfrm>
            <a:off x="238760" y="1586865"/>
            <a:ext cx="2848610" cy="626110"/>
          </a:xfrm>
          <a:prstGeom prst="rect">
            <a:avLst/>
          </a:prstGeom>
          <a:noFill/>
        </p:spPr>
        <p:txBody>
          <a:bodyPr wrap="square" rtlCol="0">
            <a:noAutofit/>
          </a:bodyPr>
          <a:lstStyle/>
          <a:p>
            <a:r>
              <a:rPr lang="en-US" sz="2800">
                <a:solidFill>
                  <a:schemeClr val="bg1"/>
                </a:solidFill>
                <a:latin typeface="微软雅黑" panose="020B0503020204020204" charset="-122"/>
                <a:ea typeface="微软雅黑" panose="020B0503020204020204" charset="-122"/>
                <a:cs typeface="微软雅黑" panose="020B0503020204020204" charset="-122"/>
                <a:sym typeface="+mn-ea"/>
              </a:rPr>
              <a:t> </a:t>
            </a:r>
            <a:r>
              <a:rPr sz="2800" b="1">
                <a:solidFill>
                  <a:schemeClr val="tx1"/>
                </a:solidFill>
                <a:latin typeface="微软雅黑" panose="020B0503020204020204" charset="-122"/>
                <a:ea typeface="微软雅黑" panose="020B0503020204020204" charset="-122"/>
                <a:cs typeface="微软雅黑" panose="020B0503020204020204" charset="-122"/>
                <a:sym typeface="+mn-ea"/>
              </a:rPr>
              <a:t>千古词帝—</a:t>
            </a:r>
            <a:r>
              <a:rPr lang="zh-CN" sz="2800" b="1">
                <a:solidFill>
                  <a:schemeClr val="tx1"/>
                </a:solidFill>
                <a:latin typeface="微软雅黑" panose="020B0503020204020204" charset="-122"/>
                <a:ea typeface="微软雅黑" panose="020B0503020204020204" charset="-122"/>
                <a:cs typeface="微软雅黑" panose="020B0503020204020204" charset="-122"/>
                <a:sym typeface="+mn-ea"/>
              </a:rPr>
              <a:t>李煜</a:t>
            </a:r>
            <a:endParaRPr sz="2800" b="1">
              <a:solidFill>
                <a:srgbClr val="FF0000"/>
              </a:solidFill>
              <a:latin typeface="微软雅黑" panose="020B0503020204020204" charset="-122"/>
              <a:ea typeface="微软雅黑" panose="020B0503020204020204" charset="-122"/>
              <a:cs typeface="微软雅黑" panose="020B0503020204020204" charset="-122"/>
              <a:sym typeface="+mn-ea"/>
            </a:endParaRPr>
          </a:p>
          <a:p>
            <a:endParaRPr sz="2800">
              <a:solidFill>
                <a:schemeClr val="bg1"/>
              </a:solidFill>
              <a:latin typeface="微软雅黑" panose="020B0503020204020204" charset="-122"/>
              <a:ea typeface="微软雅黑" panose="020B0503020204020204" charset="-122"/>
              <a:cs typeface="微软雅黑" panose="020B0503020204020204" charset="-122"/>
              <a:sym typeface="+mn-ea"/>
            </a:endParaRPr>
          </a:p>
          <a:p>
            <a:r>
              <a:rPr lang="en-US" sz="2800">
                <a:solidFill>
                  <a:schemeClr val="bg1"/>
                </a:solidFill>
                <a:latin typeface="微软雅黑" panose="020B0503020204020204" charset="-122"/>
                <a:ea typeface="微软雅黑" panose="020B0503020204020204" charset="-122"/>
                <a:cs typeface="微软雅黑" panose="020B0503020204020204" charset="-122"/>
                <a:sym typeface="+mn-ea"/>
              </a:rPr>
              <a:t>   </a:t>
            </a:r>
            <a:endParaRPr sz="280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420495" y="553085"/>
            <a:ext cx="9511665" cy="786765"/>
          </a:xfrm>
        </p:spPr>
        <p:txBody>
          <a:bodyPr>
            <a:normAutofit fontScale="90000"/>
          </a:bodyPr>
          <a:lstStyle/>
          <a:p>
            <a:r>
              <a:rPr lang="zh-CN" altLang="en-US" sz="4890">
                <a:solidFill>
                  <a:schemeClr val="bg1"/>
                </a:solidFill>
                <a:sym typeface="+mn-ea"/>
              </a:rPr>
              <a:t>三、</a:t>
            </a:r>
            <a:r>
              <a:rPr lang="zh-CN" altLang="en-US" sz="4890">
                <a:solidFill>
                  <a:schemeClr val="bg1"/>
                </a:solidFill>
                <a:latin typeface="微软雅黑" panose="020B0503020204020204" charset="-122"/>
                <a:ea typeface="微软雅黑" panose="020B0503020204020204" charset="-122"/>
                <a:cs typeface="微软雅黑" panose="020B0503020204020204" charset="-122"/>
                <a:sym typeface="+mn-ea"/>
              </a:rPr>
              <a:t>中国文脉的脉络</a:t>
            </a:r>
            <a:r>
              <a:rPr lang="en-US" altLang="zh-CN" sz="4890">
                <a:solidFill>
                  <a:schemeClr val="bg1"/>
                </a:solidFill>
                <a:latin typeface="微软雅黑" panose="020B0503020204020204" charset="-122"/>
                <a:ea typeface="微软雅黑" panose="020B0503020204020204" charset="-122"/>
                <a:cs typeface="微软雅黑" panose="020B0503020204020204" charset="-122"/>
                <a:sym typeface="+mn-ea"/>
              </a:rPr>
              <a:t>——</a:t>
            </a:r>
            <a:r>
              <a:rPr lang="zh-CN" altLang="en-US" sz="4890">
                <a:solidFill>
                  <a:schemeClr val="bg1"/>
                </a:solidFill>
                <a:latin typeface="微软雅黑" panose="020B0503020204020204" charset="-122"/>
                <a:ea typeface="微软雅黑" panose="020B0503020204020204" charset="-122"/>
                <a:cs typeface="微软雅黑" panose="020B0503020204020204" charset="-122"/>
                <a:sym typeface="+mn-ea"/>
              </a:rPr>
              <a:t>宋朝</a:t>
            </a:r>
          </a:p>
        </p:txBody>
      </p:sp>
      <p:sp>
        <p:nvSpPr>
          <p:cNvPr id="3" name="文本框 2"/>
          <p:cNvSpPr txBox="1"/>
          <p:nvPr/>
        </p:nvSpPr>
        <p:spPr>
          <a:xfrm>
            <a:off x="3823335" y="1395095"/>
            <a:ext cx="8055610" cy="4817745"/>
          </a:xfrm>
          <a:prstGeom prst="rect">
            <a:avLst/>
          </a:prstGeom>
          <a:noFill/>
        </p:spPr>
        <p:txBody>
          <a:bodyPr wrap="square" rtlCol="0">
            <a:noAutofit/>
          </a:bodyPr>
          <a:lstStyle/>
          <a:p>
            <a:r>
              <a:rPr sz="2800">
                <a:solidFill>
                  <a:schemeClr val="bg1"/>
                </a:solidFill>
                <a:latin typeface="微软雅黑" panose="020B0503020204020204" charset="-122"/>
                <a:ea typeface="微软雅黑" panose="020B0503020204020204" charset="-122"/>
                <a:cs typeface="微软雅黑" panose="020B0503020204020204" charset="-122"/>
                <a:sym typeface="+mn-ea"/>
              </a:rPr>
              <a:t>明月几时有？把酒问青天。</a:t>
            </a:r>
          </a:p>
          <a:p>
            <a:r>
              <a:rPr sz="2800">
                <a:solidFill>
                  <a:schemeClr val="bg1"/>
                </a:solidFill>
                <a:latin typeface="微软雅黑" panose="020B0503020204020204" charset="-122"/>
                <a:ea typeface="微软雅黑" panose="020B0503020204020204" charset="-122"/>
                <a:cs typeface="微软雅黑" panose="020B0503020204020204" charset="-122"/>
                <a:sym typeface="+mn-ea"/>
              </a:rPr>
              <a:t>人有悲欢离合、月有阴晴圆缺，此事古难全。</a:t>
            </a:r>
          </a:p>
          <a:p>
            <a:r>
              <a:rPr sz="2800">
                <a:solidFill>
                  <a:schemeClr val="bg1"/>
                </a:solidFill>
                <a:latin typeface="微软雅黑" panose="020B0503020204020204" charset="-122"/>
                <a:ea typeface="微软雅黑" panose="020B0503020204020204" charset="-122"/>
                <a:cs typeface="微软雅黑" panose="020B0503020204020204" charset="-122"/>
                <a:sym typeface="+mn-ea"/>
              </a:rPr>
              <a:t>但愿人长久、千里共婵娟。</a:t>
            </a:r>
          </a:p>
          <a:p>
            <a:endParaRPr sz="2800">
              <a:solidFill>
                <a:schemeClr val="bg1"/>
              </a:solidFill>
              <a:latin typeface="微软雅黑" panose="020B0503020204020204" charset="-122"/>
              <a:ea typeface="微软雅黑" panose="020B0503020204020204" charset="-122"/>
              <a:cs typeface="微软雅黑" panose="020B0503020204020204" charset="-122"/>
              <a:sym typeface="+mn-ea"/>
            </a:endParaRPr>
          </a:p>
          <a:p>
            <a:r>
              <a:rPr sz="2800">
                <a:solidFill>
                  <a:schemeClr val="bg1"/>
                </a:solidFill>
                <a:latin typeface="微软雅黑" panose="020B0503020204020204" charset="-122"/>
                <a:ea typeface="微软雅黑" panose="020B0503020204020204" charset="-122"/>
                <a:cs typeface="微软雅黑" panose="020B0503020204020204" charset="-122"/>
                <a:sym typeface="+mn-ea"/>
              </a:rPr>
              <a:t>大江东去，浪淘尽，千古风流人物。</a:t>
            </a:r>
          </a:p>
          <a:p>
            <a:endParaRPr sz="2800">
              <a:solidFill>
                <a:schemeClr val="bg1"/>
              </a:solidFill>
              <a:latin typeface="微软雅黑" panose="020B0503020204020204" charset="-122"/>
              <a:ea typeface="微软雅黑" panose="020B0503020204020204" charset="-122"/>
              <a:cs typeface="微软雅黑" panose="020B0503020204020204" charset="-122"/>
              <a:sym typeface="+mn-ea"/>
            </a:endParaRPr>
          </a:p>
          <a:p>
            <a:r>
              <a:rPr sz="2800">
                <a:solidFill>
                  <a:schemeClr val="bg1"/>
                </a:solidFill>
                <a:latin typeface="微软雅黑" panose="020B0503020204020204" charset="-122"/>
                <a:ea typeface="微软雅黑" panose="020B0503020204020204" charset="-122"/>
                <a:cs typeface="微软雅黑" panose="020B0503020204020204" charset="-122"/>
                <a:sym typeface="+mn-ea"/>
              </a:rPr>
              <a:t>老夫聊发少年狂，左牵黄、右擎苍。会挽雕弓如满月，西北往、射天狼。</a:t>
            </a:r>
          </a:p>
          <a:p>
            <a:endParaRPr sz="2800">
              <a:solidFill>
                <a:schemeClr val="bg1"/>
              </a:solidFill>
              <a:latin typeface="微软雅黑" panose="020B0503020204020204" charset="-122"/>
              <a:ea typeface="微软雅黑" panose="020B0503020204020204" charset="-122"/>
              <a:cs typeface="微软雅黑" panose="020B0503020204020204" charset="-122"/>
              <a:sym typeface="+mn-ea"/>
            </a:endParaRPr>
          </a:p>
          <a:p>
            <a:r>
              <a:rPr sz="2800">
                <a:solidFill>
                  <a:schemeClr val="bg1"/>
                </a:solidFill>
                <a:latin typeface="微软雅黑" panose="020B0503020204020204" charset="-122"/>
                <a:ea typeface="微软雅黑" panose="020B0503020204020204" charset="-122"/>
                <a:cs typeface="微软雅黑" panose="020B0503020204020204" charset="-122"/>
                <a:sym typeface="+mn-ea"/>
              </a:rPr>
              <a:t>十年生死两茫茫，不思量，自难忘。千里孤坟，无处话凄凉。</a:t>
            </a:r>
          </a:p>
        </p:txBody>
      </p:sp>
      <p:pic>
        <p:nvPicPr>
          <p:cNvPr id="6" name="图片 5" descr="ecfa3aa6aecb490a8298999734883583"/>
          <p:cNvPicPr>
            <a:picLocks noChangeAspect="1"/>
          </p:cNvPicPr>
          <p:nvPr/>
        </p:nvPicPr>
        <p:blipFill>
          <a:blip r:embed="rId3" cstate="email"/>
          <a:stretch>
            <a:fillRect/>
          </a:stretch>
        </p:blipFill>
        <p:spPr>
          <a:xfrm>
            <a:off x="151130" y="1339850"/>
            <a:ext cx="3547745" cy="4730750"/>
          </a:xfrm>
          <a:prstGeom prst="rect">
            <a:avLst/>
          </a:prstGeom>
        </p:spPr>
      </p:pic>
      <p:sp>
        <p:nvSpPr>
          <p:cNvPr id="8" name="文本框 7"/>
          <p:cNvSpPr txBox="1"/>
          <p:nvPr/>
        </p:nvSpPr>
        <p:spPr>
          <a:xfrm>
            <a:off x="2447290" y="3961130"/>
            <a:ext cx="798195" cy="1632585"/>
          </a:xfrm>
          <a:prstGeom prst="rect">
            <a:avLst/>
          </a:prstGeom>
          <a:noFill/>
        </p:spPr>
        <p:txBody>
          <a:bodyPr vert="eaVert" wrap="square" rtlCol="0">
            <a:spAutoFit/>
          </a:bodyPr>
          <a:lstStyle/>
          <a:p>
            <a:r>
              <a:rPr lang="zh-CN" altLang="en-US" sz="4000" b="1"/>
              <a:t>大文豪</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420495" y="553085"/>
            <a:ext cx="9511665" cy="786765"/>
          </a:xfrm>
        </p:spPr>
        <p:txBody>
          <a:bodyPr>
            <a:normAutofit fontScale="90000"/>
          </a:bodyPr>
          <a:lstStyle/>
          <a:p>
            <a:r>
              <a:rPr lang="zh-CN" altLang="en-US" sz="4890">
                <a:solidFill>
                  <a:schemeClr val="bg1"/>
                </a:solidFill>
                <a:sym typeface="+mn-ea"/>
              </a:rPr>
              <a:t>三、</a:t>
            </a:r>
            <a:r>
              <a:rPr lang="zh-CN" altLang="en-US" sz="4890">
                <a:solidFill>
                  <a:schemeClr val="bg1"/>
                </a:solidFill>
                <a:latin typeface="微软雅黑" panose="020B0503020204020204" charset="-122"/>
                <a:ea typeface="微软雅黑" panose="020B0503020204020204" charset="-122"/>
                <a:cs typeface="微软雅黑" panose="020B0503020204020204" charset="-122"/>
                <a:sym typeface="+mn-ea"/>
              </a:rPr>
              <a:t>中国文脉的脉络</a:t>
            </a:r>
            <a:r>
              <a:rPr lang="en-US" altLang="zh-CN" sz="4890">
                <a:solidFill>
                  <a:schemeClr val="bg1"/>
                </a:solidFill>
                <a:latin typeface="微软雅黑" panose="020B0503020204020204" charset="-122"/>
                <a:ea typeface="微软雅黑" panose="020B0503020204020204" charset="-122"/>
                <a:cs typeface="微软雅黑" panose="020B0503020204020204" charset="-122"/>
                <a:sym typeface="+mn-ea"/>
              </a:rPr>
              <a:t>——</a:t>
            </a:r>
            <a:r>
              <a:rPr lang="zh-CN" altLang="en-US" sz="4890">
                <a:solidFill>
                  <a:schemeClr val="bg1"/>
                </a:solidFill>
                <a:latin typeface="微软雅黑" panose="020B0503020204020204" charset="-122"/>
                <a:ea typeface="微软雅黑" panose="020B0503020204020204" charset="-122"/>
                <a:cs typeface="微软雅黑" panose="020B0503020204020204" charset="-122"/>
                <a:sym typeface="+mn-ea"/>
              </a:rPr>
              <a:t>宋朝</a:t>
            </a:r>
          </a:p>
        </p:txBody>
      </p:sp>
      <p:sp>
        <p:nvSpPr>
          <p:cNvPr id="3" name="文本框 2"/>
          <p:cNvSpPr txBox="1"/>
          <p:nvPr/>
        </p:nvSpPr>
        <p:spPr>
          <a:xfrm>
            <a:off x="3823335" y="1395095"/>
            <a:ext cx="8055610" cy="4817745"/>
          </a:xfrm>
          <a:prstGeom prst="rect">
            <a:avLst/>
          </a:prstGeom>
          <a:noFill/>
        </p:spPr>
        <p:txBody>
          <a:bodyPr wrap="square" rtlCol="0">
            <a:noAutofit/>
          </a:bodyPr>
          <a:lstStyle/>
          <a:p>
            <a:r>
              <a:rPr sz="2800">
                <a:solidFill>
                  <a:schemeClr val="bg1"/>
                </a:solidFill>
                <a:latin typeface="微软雅黑" panose="020B0503020204020204" charset="-122"/>
                <a:ea typeface="微软雅黑" panose="020B0503020204020204" charset="-122"/>
                <a:cs typeface="微软雅黑" panose="020B0503020204020204" charset="-122"/>
                <a:sym typeface="+mn-ea"/>
              </a:rPr>
              <a:t>莫听穿林打叶声，何妨吟啸且徐行。</a:t>
            </a:r>
          </a:p>
          <a:p>
            <a:r>
              <a:rPr sz="2800">
                <a:solidFill>
                  <a:schemeClr val="bg1"/>
                </a:solidFill>
                <a:latin typeface="微软雅黑" panose="020B0503020204020204" charset="-122"/>
                <a:ea typeface="微软雅黑" panose="020B0503020204020204" charset="-122"/>
                <a:cs typeface="微软雅黑" panose="020B0503020204020204" charset="-122"/>
                <a:sym typeface="+mn-ea"/>
              </a:rPr>
              <a:t>竹杖芒鞋轻胜马，谁怕？一蓑烟雨任平生。</a:t>
            </a:r>
          </a:p>
          <a:p>
            <a:endParaRPr sz="2800">
              <a:solidFill>
                <a:schemeClr val="bg1"/>
              </a:solidFill>
              <a:latin typeface="微软雅黑" panose="020B0503020204020204" charset="-122"/>
              <a:ea typeface="微软雅黑" panose="020B0503020204020204" charset="-122"/>
              <a:cs typeface="微软雅黑" panose="020B0503020204020204" charset="-122"/>
              <a:sym typeface="+mn-ea"/>
            </a:endParaRPr>
          </a:p>
          <a:p>
            <a:r>
              <a:rPr sz="2800">
                <a:solidFill>
                  <a:schemeClr val="bg1"/>
                </a:solidFill>
                <a:latin typeface="微软雅黑" panose="020B0503020204020204" charset="-122"/>
                <a:ea typeface="微软雅黑" panose="020B0503020204020204" charset="-122"/>
                <a:cs typeface="微软雅黑" panose="020B0503020204020204" charset="-122"/>
                <a:sym typeface="+mn-ea"/>
              </a:rPr>
              <a:t>料峭春风吹酒醒，微冷，山头斜照却相迎。回首向来萧瑟处，归去，也无风雨也无晴。</a:t>
            </a:r>
          </a:p>
          <a:p>
            <a:endParaRPr sz="2800">
              <a:solidFill>
                <a:schemeClr val="bg1"/>
              </a:solidFill>
              <a:latin typeface="微软雅黑" panose="020B0503020204020204" charset="-122"/>
              <a:ea typeface="微软雅黑" panose="020B0503020204020204" charset="-122"/>
              <a:cs typeface="微软雅黑" panose="020B0503020204020204" charset="-122"/>
              <a:sym typeface="+mn-ea"/>
            </a:endParaRPr>
          </a:p>
          <a:p>
            <a:r>
              <a:rPr sz="2800">
                <a:solidFill>
                  <a:schemeClr val="bg1"/>
                </a:solidFill>
                <a:latin typeface="微软雅黑" panose="020B0503020204020204" charset="-122"/>
                <a:ea typeface="微软雅黑" panose="020B0503020204020204" charset="-122"/>
                <a:cs typeface="微软雅黑" panose="020B0503020204020204" charset="-122"/>
                <a:sym typeface="+mn-ea"/>
              </a:rPr>
              <a:t>拣尽寒枝不肯栖，寂寞沙洲冷。</a:t>
            </a:r>
          </a:p>
          <a:p>
            <a:r>
              <a:rPr sz="2800">
                <a:solidFill>
                  <a:schemeClr val="bg1"/>
                </a:solidFill>
                <a:latin typeface="微软雅黑" panose="020B0503020204020204" charset="-122"/>
                <a:ea typeface="微软雅黑" panose="020B0503020204020204" charset="-122"/>
                <a:cs typeface="微软雅黑" panose="020B0503020204020204" charset="-122"/>
                <a:sym typeface="+mn-ea"/>
              </a:rPr>
              <a:t>且将新火试新茶。诗酒趁年华。</a:t>
            </a:r>
          </a:p>
          <a:p>
            <a:endParaRPr sz="2800">
              <a:solidFill>
                <a:schemeClr val="bg1"/>
              </a:solidFill>
              <a:latin typeface="微软雅黑" panose="020B0503020204020204" charset="-122"/>
              <a:ea typeface="微软雅黑" panose="020B0503020204020204" charset="-122"/>
              <a:cs typeface="微软雅黑" panose="020B0503020204020204" charset="-122"/>
              <a:sym typeface="+mn-ea"/>
            </a:endParaRPr>
          </a:p>
          <a:p>
            <a:r>
              <a:rPr sz="2800">
                <a:solidFill>
                  <a:schemeClr val="bg1"/>
                </a:solidFill>
                <a:latin typeface="微软雅黑" panose="020B0503020204020204" charset="-122"/>
                <a:ea typeface="微软雅黑" panose="020B0503020204020204" charset="-122"/>
                <a:cs typeface="微软雅黑" panose="020B0503020204020204" charset="-122"/>
                <a:sym typeface="+mn-ea"/>
              </a:rPr>
              <a:t>世事一场大梦，人生几度秋凉？</a:t>
            </a:r>
          </a:p>
        </p:txBody>
      </p:sp>
      <p:pic>
        <p:nvPicPr>
          <p:cNvPr id="6" name="图片 5" descr="ecfa3aa6aecb490a8298999734883583"/>
          <p:cNvPicPr>
            <a:picLocks noChangeAspect="1"/>
          </p:cNvPicPr>
          <p:nvPr/>
        </p:nvPicPr>
        <p:blipFill>
          <a:blip r:embed="rId3" cstate="email"/>
          <a:stretch>
            <a:fillRect/>
          </a:stretch>
        </p:blipFill>
        <p:spPr>
          <a:xfrm>
            <a:off x="151130" y="1339850"/>
            <a:ext cx="3547745" cy="4730750"/>
          </a:xfrm>
          <a:prstGeom prst="rect">
            <a:avLst/>
          </a:prstGeom>
        </p:spPr>
      </p:pic>
      <p:sp>
        <p:nvSpPr>
          <p:cNvPr id="4" name="文本框 3"/>
          <p:cNvSpPr txBox="1"/>
          <p:nvPr/>
        </p:nvSpPr>
        <p:spPr>
          <a:xfrm>
            <a:off x="2447290" y="3961130"/>
            <a:ext cx="798195" cy="1632585"/>
          </a:xfrm>
          <a:prstGeom prst="rect">
            <a:avLst/>
          </a:prstGeom>
          <a:noFill/>
        </p:spPr>
        <p:txBody>
          <a:bodyPr vert="eaVert" wrap="square" rtlCol="0">
            <a:spAutoFit/>
          </a:bodyPr>
          <a:lstStyle/>
          <a:p>
            <a:r>
              <a:rPr lang="zh-CN" altLang="en-US" sz="4000" b="1"/>
              <a:t>大文豪</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153795" y="586740"/>
            <a:ext cx="5611495" cy="786765"/>
          </a:xfrm>
        </p:spPr>
        <p:txBody>
          <a:bodyPr>
            <a:normAutofit/>
          </a:bodyPr>
          <a:lstStyle/>
          <a:p>
            <a:r>
              <a:rPr lang="zh-CN" altLang="en-US" sz="4890">
                <a:solidFill>
                  <a:schemeClr val="bg1"/>
                </a:solidFill>
                <a:sym typeface="+mn-ea"/>
              </a:rPr>
              <a:t>一、</a:t>
            </a:r>
            <a:r>
              <a:rPr lang="zh-CN" altLang="en-US" sz="4890">
                <a:solidFill>
                  <a:schemeClr val="bg1"/>
                </a:solidFill>
                <a:latin typeface="微软雅黑" panose="020B0503020204020204" charset="-122"/>
                <a:ea typeface="微软雅黑" panose="020B0503020204020204" charset="-122"/>
                <a:cs typeface="微软雅黑" panose="020B0503020204020204" charset="-122"/>
                <a:sym typeface="+mn-ea"/>
              </a:rPr>
              <a:t>什么是文脉</a:t>
            </a:r>
            <a:endParaRPr lang="zh-CN" altLang="en-US" sz="4890"/>
          </a:p>
        </p:txBody>
      </p:sp>
      <p:sp>
        <p:nvSpPr>
          <p:cNvPr id="5" name="标题 1"/>
          <p:cNvSpPr>
            <a:spLocks noGrp="1"/>
          </p:cNvSpPr>
          <p:nvPr/>
        </p:nvSpPr>
        <p:spPr>
          <a:xfrm>
            <a:off x="1492885" y="1842770"/>
            <a:ext cx="5611495" cy="78676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zh-CN" altLang="en-US" sz="4890"/>
          </a:p>
        </p:txBody>
      </p:sp>
      <p:sp>
        <p:nvSpPr>
          <p:cNvPr id="3" name="文本框 2"/>
          <p:cNvSpPr txBox="1"/>
          <p:nvPr/>
        </p:nvSpPr>
        <p:spPr>
          <a:xfrm>
            <a:off x="449580" y="1778635"/>
            <a:ext cx="11377295" cy="3538220"/>
          </a:xfrm>
          <a:prstGeom prst="rect">
            <a:avLst/>
          </a:prstGeom>
          <a:noFill/>
        </p:spPr>
        <p:txBody>
          <a:bodyPr wrap="square" rtlCol="0">
            <a:spAutoFit/>
          </a:bodyPr>
          <a:lstStyle/>
          <a:p>
            <a:pPr algn="l">
              <a:buClrTx/>
              <a:buSzTx/>
              <a:buFontTx/>
            </a:pPr>
            <a:r>
              <a:rPr lang="en-US" altLang="zh-CN" sz="3200">
                <a:solidFill>
                  <a:schemeClr val="bg1"/>
                </a:solidFill>
                <a:latin typeface="微软雅黑" panose="020B0503020204020204" charset="-122"/>
                <a:ea typeface="微软雅黑" panose="020B0503020204020204" charset="-122"/>
                <a:cs typeface="微软雅黑" panose="020B0503020204020204" charset="-122"/>
              </a:rPr>
              <a:t>     </a:t>
            </a:r>
            <a:r>
              <a:rPr lang="zh-CN" altLang="en-US" sz="3200">
                <a:solidFill>
                  <a:schemeClr val="bg1"/>
                </a:solidFill>
                <a:latin typeface="微软雅黑" panose="020B0503020204020204" charset="-122"/>
                <a:ea typeface="微软雅黑" panose="020B0503020204020204" charset="-122"/>
                <a:cs typeface="微软雅黑" panose="020B0503020204020204" charset="-122"/>
              </a:rPr>
              <a:t>文脉：华夏文明发源的脉络。</a:t>
            </a:r>
          </a:p>
          <a:p>
            <a:pPr algn="l">
              <a:buClrTx/>
              <a:buSzTx/>
              <a:buFontTx/>
            </a:pPr>
            <a:endParaRPr lang="zh-CN" altLang="en-US" sz="3200">
              <a:solidFill>
                <a:schemeClr val="bg1"/>
              </a:solidFill>
              <a:latin typeface="微软雅黑" panose="020B0503020204020204" charset="-122"/>
              <a:ea typeface="微软雅黑" panose="020B0503020204020204" charset="-122"/>
              <a:cs typeface="微软雅黑" panose="020B0503020204020204" charset="-122"/>
            </a:endParaRPr>
          </a:p>
          <a:p>
            <a:pPr algn="l">
              <a:buClrTx/>
              <a:buSzTx/>
              <a:buFontTx/>
            </a:pPr>
            <a:r>
              <a:rPr lang="zh-CN" altLang="en-US" sz="3200">
                <a:solidFill>
                  <a:schemeClr val="bg1"/>
                </a:solidFill>
                <a:latin typeface="微软雅黑" panose="020B0503020204020204" charset="-122"/>
                <a:ea typeface="微软雅黑" panose="020B0503020204020204" charset="-122"/>
                <a:cs typeface="微软雅黑" panose="020B0503020204020204" charset="-122"/>
              </a:rPr>
              <a:t> </a:t>
            </a:r>
            <a:r>
              <a:rPr lang="en-US" altLang="zh-CN" sz="3200">
                <a:solidFill>
                  <a:schemeClr val="bg1"/>
                </a:solidFill>
                <a:latin typeface="微软雅黑" panose="020B0503020204020204" charset="-122"/>
                <a:ea typeface="微软雅黑" panose="020B0503020204020204" charset="-122"/>
                <a:cs typeface="微软雅黑" panose="020B0503020204020204" charset="-122"/>
              </a:rPr>
              <a:t>    </a:t>
            </a:r>
            <a:r>
              <a:rPr lang="zh-CN" altLang="en-US" sz="3200">
                <a:solidFill>
                  <a:schemeClr val="bg1"/>
                </a:solidFill>
                <a:latin typeface="微软雅黑" panose="020B0503020204020204" charset="-122"/>
                <a:ea typeface="微软雅黑" panose="020B0503020204020204" charset="-122"/>
                <a:cs typeface="微软雅黑" panose="020B0503020204020204" charset="-122"/>
              </a:rPr>
              <a:t>中国文脉：是指中国文学几千年发展中</a:t>
            </a:r>
            <a:r>
              <a:rPr lang="zh-CN" altLang="en-US" sz="3200">
                <a:solidFill>
                  <a:srgbClr val="FFFF00"/>
                </a:solidFill>
                <a:latin typeface="微软雅黑" panose="020B0503020204020204" charset="-122"/>
                <a:ea typeface="微软雅黑" panose="020B0503020204020204" charset="-122"/>
                <a:cs typeface="微软雅黑" panose="020B0503020204020204" charset="-122"/>
              </a:rPr>
              <a:t>最高等级</a:t>
            </a:r>
            <a:r>
              <a:rPr lang="zh-CN" altLang="en-US" sz="3200">
                <a:solidFill>
                  <a:schemeClr val="bg1"/>
                </a:solidFill>
                <a:latin typeface="微软雅黑" panose="020B0503020204020204" charset="-122"/>
                <a:ea typeface="微软雅黑" panose="020B0503020204020204" charset="-122"/>
                <a:cs typeface="微软雅黑" panose="020B0503020204020204" charset="-122"/>
              </a:rPr>
              <a:t>的生命潜流和审美潜流。 </a:t>
            </a:r>
          </a:p>
          <a:p>
            <a:pPr algn="l">
              <a:buClrTx/>
              <a:buSzTx/>
              <a:buFontTx/>
            </a:pPr>
            <a:endParaRPr lang="zh-CN" altLang="en-US" sz="3200">
              <a:solidFill>
                <a:schemeClr val="bg1"/>
              </a:solidFill>
              <a:latin typeface="微软雅黑" panose="020B0503020204020204" charset="-122"/>
              <a:ea typeface="微软雅黑" panose="020B0503020204020204" charset="-122"/>
              <a:cs typeface="微软雅黑" panose="020B0503020204020204" charset="-122"/>
            </a:endParaRPr>
          </a:p>
          <a:p>
            <a:pPr algn="l">
              <a:buClrTx/>
              <a:buSzTx/>
              <a:buFontTx/>
            </a:pPr>
            <a:r>
              <a:rPr lang="en-US" altLang="zh-CN" sz="3200">
                <a:solidFill>
                  <a:schemeClr val="bg1"/>
                </a:solidFill>
                <a:latin typeface="微软雅黑" panose="020B0503020204020204" charset="-122"/>
                <a:ea typeface="微软雅黑" panose="020B0503020204020204" charset="-122"/>
                <a:cs typeface="微软雅黑" panose="020B0503020204020204" charset="-122"/>
              </a:rPr>
              <a:t>     </a:t>
            </a:r>
            <a:r>
              <a:rPr lang="zh-CN" altLang="en-US" sz="3200">
                <a:solidFill>
                  <a:schemeClr val="bg1"/>
                </a:solidFill>
                <a:latin typeface="微软雅黑" panose="020B0503020204020204" charset="-122"/>
                <a:ea typeface="微软雅黑" panose="020B0503020204020204" charset="-122"/>
                <a:cs typeface="微软雅黑" panose="020B0503020204020204" charset="-122"/>
              </a:rPr>
              <a:t>等级，是文脉的生命。文学由品位来定，品位决定等级、等级构成文脉。</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420495" y="553085"/>
            <a:ext cx="9511665" cy="786765"/>
          </a:xfrm>
        </p:spPr>
        <p:txBody>
          <a:bodyPr>
            <a:normAutofit fontScale="90000"/>
          </a:bodyPr>
          <a:lstStyle/>
          <a:p>
            <a:r>
              <a:rPr lang="zh-CN" altLang="en-US" sz="4890">
                <a:solidFill>
                  <a:schemeClr val="bg1"/>
                </a:solidFill>
                <a:sym typeface="+mn-ea"/>
              </a:rPr>
              <a:t>三、</a:t>
            </a:r>
            <a:r>
              <a:rPr lang="zh-CN" altLang="en-US" sz="4890">
                <a:solidFill>
                  <a:schemeClr val="bg1"/>
                </a:solidFill>
                <a:latin typeface="微软雅黑" panose="020B0503020204020204" charset="-122"/>
                <a:ea typeface="微软雅黑" panose="020B0503020204020204" charset="-122"/>
                <a:cs typeface="微软雅黑" panose="020B0503020204020204" charset="-122"/>
                <a:sym typeface="+mn-ea"/>
              </a:rPr>
              <a:t>中国文脉的脉络</a:t>
            </a:r>
            <a:r>
              <a:rPr lang="en-US" altLang="zh-CN" sz="4890">
                <a:solidFill>
                  <a:schemeClr val="bg1"/>
                </a:solidFill>
                <a:latin typeface="微软雅黑" panose="020B0503020204020204" charset="-122"/>
                <a:ea typeface="微软雅黑" panose="020B0503020204020204" charset="-122"/>
                <a:cs typeface="微软雅黑" panose="020B0503020204020204" charset="-122"/>
                <a:sym typeface="+mn-ea"/>
              </a:rPr>
              <a:t>——</a:t>
            </a:r>
            <a:r>
              <a:rPr lang="zh-CN" altLang="en-US" sz="4890">
                <a:solidFill>
                  <a:schemeClr val="bg1"/>
                </a:solidFill>
                <a:latin typeface="微软雅黑" panose="020B0503020204020204" charset="-122"/>
                <a:ea typeface="微软雅黑" panose="020B0503020204020204" charset="-122"/>
                <a:cs typeface="微软雅黑" panose="020B0503020204020204" charset="-122"/>
                <a:sym typeface="+mn-ea"/>
              </a:rPr>
              <a:t>宋朝</a:t>
            </a:r>
          </a:p>
        </p:txBody>
      </p:sp>
      <p:sp>
        <p:nvSpPr>
          <p:cNvPr id="3" name="文本框 2"/>
          <p:cNvSpPr txBox="1"/>
          <p:nvPr/>
        </p:nvSpPr>
        <p:spPr>
          <a:xfrm>
            <a:off x="3823335" y="1395095"/>
            <a:ext cx="8055610" cy="4817745"/>
          </a:xfrm>
          <a:prstGeom prst="rect">
            <a:avLst/>
          </a:prstGeom>
          <a:noFill/>
        </p:spPr>
        <p:txBody>
          <a:bodyPr wrap="square" rtlCol="0">
            <a:noAutofit/>
          </a:bodyPr>
          <a:lstStyle/>
          <a:p>
            <a:r>
              <a:rPr sz="2800">
                <a:solidFill>
                  <a:schemeClr val="bg1"/>
                </a:solidFill>
                <a:latin typeface="微软雅黑" panose="020B0503020204020204" charset="-122"/>
                <a:ea typeface="微软雅黑" panose="020B0503020204020204" charset="-122"/>
                <a:cs typeface="微软雅黑" panose="020B0503020204020204" charset="-122"/>
                <a:sym typeface="+mn-ea"/>
              </a:rPr>
              <a:t>千古江山，英雄无觅孙仲谋处。想当年，金戈铁马，气吞万里如虎。凭谁问：廉颇老矣，尚能饭否？</a:t>
            </a:r>
          </a:p>
          <a:p>
            <a:endParaRPr sz="2800">
              <a:solidFill>
                <a:schemeClr val="bg1"/>
              </a:solidFill>
              <a:latin typeface="微软雅黑" panose="020B0503020204020204" charset="-122"/>
              <a:ea typeface="微软雅黑" panose="020B0503020204020204" charset="-122"/>
              <a:cs typeface="微软雅黑" panose="020B0503020204020204" charset="-122"/>
              <a:sym typeface="+mn-ea"/>
            </a:endParaRPr>
          </a:p>
          <a:p>
            <a:r>
              <a:rPr sz="2800">
                <a:solidFill>
                  <a:schemeClr val="bg1"/>
                </a:solidFill>
                <a:latin typeface="微软雅黑" panose="020B0503020204020204" charset="-122"/>
                <a:ea typeface="微软雅黑" panose="020B0503020204020204" charset="-122"/>
                <a:cs typeface="微软雅黑" panose="020B0503020204020204" charset="-122"/>
                <a:sym typeface="+mn-ea"/>
              </a:rPr>
              <a:t>何处望神州？满眼风光北固楼。千古兴亡多少事？悠悠。不尽长江滚滚流。</a:t>
            </a:r>
          </a:p>
          <a:p>
            <a:endParaRPr sz="2800">
              <a:solidFill>
                <a:schemeClr val="bg1"/>
              </a:solidFill>
              <a:latin typeface="微软雅黑" panose="020B0503020204020204" charset="-122"/>
              <a:ea typeface="微软雅黑" panose="020B0503020204020204" charset="-122"/>
              <a:cs typeface="微软雅黑" panose="020B0503020204020204" charset="-122"/>
              <a:sym typeface="+mn-ea"/>
            </a:endParaRPr>
          </a:p>
          <a:p>
            <a:r>
              <a:rPr sz="2800">
                <a:solidFill>
                  <a:schemeClr val="bg1"/>
                </a:solidFill>
                <a:latin typeface="微软雅黑" panose="020B0503020204020204" charset="-122"/>
                <a:ea typeface="微软雅黑" panose="020B0503020204020204" charset="-122"/>
                <a:cs typeface="微软雅黑" panose="020B0503020204020204" charset="-122"/>
                <a:sym typeface="+mn-ea"/>
              </a:rPr>
              <a:t>醉里挑灯看剑，梦回吹角连营。八百里分麾下炙，五十弦翻塞外声。沙场秋点兵。</a:t>
            </a:r>
          </a:p>
          <a:p>
            <a:endParaRPr sz="2800">
              <a:solidFill>
                <a:schemeClr val="bg1"/>
              </a:solidFill>
              <a:latin typeface="微软雅黑" panose="020B0503020204020204" charset="-122"/>
              <a:ea typeface="微软雅黑" panose="020B0503020204020204" charset="-122"/>
              <a:cs typeface="微软雅黑" panose="020B0503020204020204" charset="-122"/>
              <a:sym typeface="+mn-ea"/>
            </a:endParaRPr>
          </a:p>
          <a:p>
            <a:r>
              <a:rPr sz="2800">
                <a:solidFill>
                  <a:schemeClr val="bg1"/>
                </a:solidFill>
                <a:latin typeface="微软雅黑" panose="020B0503020204020204" charset="-122"/>
                <a:ea typeface="微软雅黑" panose="020B0503020204020204" charset="-122"/>
                <a:cs typeface="微软雅黑" panose="020B0503020204020204" charset="-122"/>
                <a:sym typeface="+mn-ea"/>
              </a:rPr>
              <a:t>马作的卢飞快，弓如霹雳弦惊。了却君王天下事，赢得生前身后名。可怜白发生！</a:t>
            </a:r>
          </a:p>
        </p:txBody>
      </p:sp>
      <p:pic>
        <p:nvPicPr>
          <p:cNvPr id="4" name="图片 3" descr="u=3039182161,1558120356&amp;fm=173&amp;app=25&amp;f=JPEG"/>
          <p:cNvPicPr>
            <a:picLocks noChangeAspect="1"/>
          </p:cNvPicPr>
          <p:nvPr/>
        </p:nvPicPr>
        <p:blipFill>
          <a:blip r:embed="rId3" cstate="email"/>
          <a:stretch>
            <a:fillRect/>
          </a:stretch>
        </p:blipFill>
        <p:spPr>
          <a:xfrm>
            <a:off x="163830" y="1356360"/>
            <a:ext cx="3501390" cy="4856480"/>
          </a:xfrm>
          <a:prstGeom prst="rect">
            <a:avLst/>
          </a:prstGeom>
        </p:spPr>
      </p:pic>
      <p:sp>
        <p:nvSpPr>
          <p:cNvPr id="5" name="文本框 4"/>
          <p:cNvSpPr txBox="1"/>
          <p:nvPr/>
        </p:nvSpPr>
        <p:spPr>
          <a:xfrm>
            <a:off x="2585085" y="1649730"/>
            <a:ext cx="798195" cy="1632585"/>
          </a:xfrm>
          <a:prstGeom prst="rect">
            <a:avLst/>
          </a:prstGeom>
          <a:noFill/>
        </p:spPr>
        <p:txBody>
          <a:bodyPr vert="eaVert" wrap="square" rtlCol="0">
            <a:spAutoFit/>
          </a:bodyPr>
          <a:lstStyle/>
          <a:p>
            <a:r>
              <a:rPr lang="zh-CN" altLang="en-US" sz="4000" b="1"/>
              <a:t>辛弃疾</a:t>
            </a:r>
          </a:p>
        </p:txBody>
      </p:sp>
      <p:sp>
        <p:nvSpPr>
          <p:cNvPr id="7" name="文本框 6"/>
          <p:cNvSpPr txBox="1"/>
          <p:nvPr/>
        </p:nvSpPr>
        <p:spPr>
          <a:xfrm>
            <a:off x="290830" y="1726565"/>
            <a:ext cx="686435" cy="2284095"/>
          </a:xfrm>
          <a:prstGeom prst="rect">
            <a:avLst/>
          </a:prstGeom>
          <a:noFill/>
        </p:spPr>
        <p:txBody>
          <a:bodyPr vert="eaVert" wrap="square" rtlCol="0">
            <a:noAutofit/>
          </a:bodyPr>
          <a:lstStyle/>
          <a:p>
            <a:r>
              <a:rPr lang="zh-CN" altLang="en-US" sz="4000" b="1"/>
              <a:t>词中之龙</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452245" y="485775"/>
            <a:ext cx="9185910" cy="786765"/>
          </a:xfrm>
        </p:spPr>
        <p:txBody>
          <a:bodyPr>
            <a:normAutofit fontScale="90000"/>
          </a:bodyPr>
          <a:lstStyle/>
          <a:p>
            <a:r>
              <a:rPr lang="zh-CN" altLang="en-US" sz="4890">
                <a:solidFill>
                  <a:schemeClr val="bg1"/>
                </a:solidFill>
                <a:sym typeface="+mn-ea"/>
              </a:rPr>
              <a:t>三、</a:t>
            </a:r>
            <a:r>
              <a:rPr lang="zh-CN" altLang="en-US" sz="4890">
                <a:solidFill>
                  <a:schemeClr val="bg1"/>
                </a:solidFill>
                <a:latin typeface="微软雅黑" panose="020B0503020204020204" charset="-122"/>
                <a:ea typeface="微软雅黑" panose="020B0503020204020204" charset="-122"/>
                <a:cs typeface="微软雅黑" panose="020B0503020204020204" charset="-122"/>
                <a:sym typeface="+mn-ea"/>
              </a:rPr>
              <a:t>中国文脉的脉络</a:t>
            </a:r>
            <a:r>
              <a:rPr lang="en-US" altLang="zh-CN" sz="4890">
                <a:solidFill>
                  <a:schemeClr val="bg1"/>
                </a:solidFill>
                <a:latin typeface="微软雅黑" panose="020B0503020204020204" charset="-122"/>
                <a:ea typeface="微软雅黑" panose="020B0503020204020204" charset="-122"/>
                <a:cs typeface="微软雅黑" panose="020B0503020204020204" charset="-122"/>
                <a:sym typeface="+mn-ea"/>
              </a:rPr>
              <a:t>——</a:t>
            </a:r>
            <a:r>
              <a:rPr lang="zh-CN" altLang="en-US" sz="4890">
                <a:solidFill>
                  <a:schemeClr val="bg1"/>
                </a:solidFill>
                <a:latin typeface="微软雅黑" panose="020B0503020204020204" charset="-122"/>
                <a:ea typeface="微软雅黑" panose="020B0503020204020204" charset="-122"/>
                <a:cs typeface="微软雅黑" panose="020B0503020204020204" charset="-122"/>
                <a:sym typeface="+mn-ea"/>
              </a:rPr>
              <a:t>宋朝</a:t>
            </a:r>
          </a:p>
        </p:txBody>
      </p:sp>
      <p:sp>
        <p:nvSpPr>
          <p:cNvPr id="3" name="文本框 2"/>
          <p:cNvSpPr txBox="1"/>
          <p:nvPr/>
        </p:nvSpPr>
        <p:spPr>
          <a:xfrm>
            <a:off x="3969385" y="1341120"/>
            <a:ext cx="7814945" cy="4817745"/>
          </a:xfrm>
          <a:prstGeom prst="rect">
            <a:avLst/>
          </a:prstGeom>
          <a:noFill/>
        </p:spPr>
        <p:txBody>
          <a:bodyPr wrap="square" rtlCol="0">
            <a:noAutofit/>
          </a:bodyPr>
          <a:lstStyle/>
          <a:p>
            <a:r>
              <a:rPr sz="2800">
                <a:solidFill>
                  <a:schemeClr val="bg1"/>
                </a:solidFill>
                <a:latin typeface="微软雅黑" panose="020B0503020204020204" charset="-122"/>
                <a:ea typeface="微软雅黑" panose="020B0503020204020204" charset="-122"/>
                <a:cs typeface="微软雅黑" panose="020B0503020204020204" charset="-122"/>
                <a:sym typeface="+mn-ea"/>
              </a:rPr>
              <a:t>《示儿》</a:t>
            </a:r>
          </a:p>
          <a:p>
            <a:r>
              <a:rPr sz="2800">
                <a:solidFill>
                  <a:schemeClr val="bg1"/>
                </a:solidFill>
                <a:latin typeface="微软雅黑" panose="020B0503020204020204" charset="-122"/>
                <a:ea typeface="微软雅黑" panose="020B0503020204020204" charset="-122"/>
                <a:cs typeface="微软雅黑" panose="020B0503020204020204" charset="-122"/>
                <a:sym typeface="+mn-ea"/>
              </a:rPr>
              <a:t>死去元知万事空，但悲不见九州同。</a:t>
            </a:r>
          </a:p>
          <a:p>
            <a:r>
              <a:rPr sz="2800">
                <a:solidFill>
                  <a:schemeClr val="bg1"/>
                </a:solidFill>
                <a:latin typeface="微软雅黑" panose="020B0503020204020204" charset="-122"/>
                <a:ea typeface="微软雅黑" panose="020B0503020204020204" charset="-122"/>
                <a:cs typeface="微软雅黑" panose="020B0503020204020204" charset="-122"/>
                <a:sym typeface="+mn-ea"/>
              </a:rPr>
              <a:t>王师北定中原日，家祭无忘告乃翁。</a:t>
            </a:r>
          </a:p>
          <a:p>
            <a:endParaRPr sz="2800">
              <a:solidFill>
                <a:schemeClr val="bg1"/>
              </a:solidFill>
              <a:latin typeface="微软雅黑" panose="020B0503020204020204" charset="-122"/>
              <a:ea typeface="微软雅黑" panose="020B0503020204020204" charset="-122"/>
              <a:cs typeface="微软雅黑" panose="020B0503020204020204" charset="-122"/>
              <a:sym typeface="+mn-ea"/>
            </a:endParaRPr>
          </a:p>
          <a:p>
            <a:r>
              <a:rPr lang="zh-CN" sz="2800">
                <a:solidFill>
                  <a:schemeClr val="bg1"/>
                </a:solidFill>
                <a:latin typeface="微软雅黑" panose="020B0503020204020204" charset="-122"/>
                <a:ea typeface="微软雅黑" panose="020B0503020204020204" charset="-122"/>
                <a:cs typeface="微软雅黑" panose="020B0503020204020204" charset="-122"/>
                <a:sym typeface="+mn-ea"/>
              </a:rPr>
              <a:t>《</a:t>
            </a:r>
            <a:r>
              <a:rPr sz="2800">
                <a:solidFill>
                  <a:schemeClr val="bg1"/>
                </a:solidFill>
                <a:latin typeface="微软雅黑" panose="020B0503020204020204" charset="-122"/>
                <a:ea typeface="微软雅黑" panose="020B0503020204020204" charset="-122"/>
                <a:cs typeface="微软雅黑" panose="020B0503020204020204" charset="-122"/>
                <a:sym typeface="+mn-ea"/>
              </a:rPr>
              <a:t>书愤》</a:t>
            </a:r>
          </a:p>
          <a:p>
            <a:r>
              <a:rPr sz="2800">
                <a:solidFill>
                  <a:schemeClr val="bg1"/>
                </a:solidFill>
                <a:latin typeface="微软雅黑" panose="020B0503020204020204" charset="-122"/>
                <a:ea typeface="微软雅黑" panose="020B0503020204020204" charset="-122"/>
                <a:cs typeface="微软雅黑" panose="020B0503020204020204" charset="-122"/>
                <a:sym typeface="+mn-ea"/>
              </a:rPr>
              <a:t>早岁那知世事艰，中原北望气如山。</a:t>
            </a:r>
          </a:p>
          <a:p>
            <a:r>
              <a:rPr sz="2800">
                <a:solidFill>
                  <a:schemeClr val="bg1"/>
                </a:solidFill>
                <a:latin typeface="微软雅黑" panose="020B0503020204020204" charset="-122"/>
                <a:ea typeface="微软雅黑" panose="020B0503020204020204" charset="-122"/>
                <a:cs typeface="微软雅黑" panose="020B0503020204020204" charset="-122"/>
                <a:sym typeface="+mn-ea"/>
              </a:rPr>
              <a:t>楼船夜雪瓜洲渡，铁马秋风大散关。</a:t>
            </a:r>
          </a:p>
          <a:p>
            <a:r>
              <a:rPr sz="2800">
                <a:solidFill>
                  <a:schemeClr val="bg1"/>
                </a:solidFill>
                <a:latin typeface="微软雅黑" panose="020B0503020204020204" charset="-122"/>
                <a:ea typeface="微软雅黑" panose="020B0503020204020204" charset="-122"/>
                <a:cs typeface="微软雅黑" panose="020B0503020204020204" charset="-122"/>
                <a:sym typeface="+mn-ea"/>
              </a:rPr>
              <a:t>塞上长城空自许，镜中衰鬓已先斑。</a:t>
            </a:r>
          </a:p>
          <a:p>
            <a:r>
              <a:rPr sz="2800">
                <a:solidFill>
                  <a:schemeClr val="bg1"/>
                </a:solidFill>
                <a:latin typeface="微软雅黑" panose="020B0503020204020204" charset="-122"/>
                <a:ea typeface="微软雅黑" panose="020B0503020204020204" charset="-122"/>
                <a:cs typeface="微软雅黑" panose="020B0503020204020204" charset="-122"/>
                <a:sym typeface="+mn-ea"/>
              </a:rPr>
              <a:t>出师一表真名世，千载谁堪伯仲间！</a:t>
            </a:r>
          </a:p>
        </p:txBody>
      </p:sp>
      <p:pic>
        <p:nvPicPr>
          <p:cNvPr id="6" name="图片 5" descr="t0134cebc6b0a09f83a"/>
          <p:cNvPicPr>
            <a:picLocks noChangeAspect="1"/>
          </p:cNvPicPr>
          <p:nvPr/>
        </p:nvPicPr>
        <p:blipFill>
          <a:blip r:embed="rId3" cstate="email"/>
          <a:stretch>
            <a:fillRect/>
          </a:stretch>
        </p:blipFill>
        <p:spPr>
          <a:xfrm>
            <a:off x="182245" y="1448435"/>
            <a:ext cx="3517900" cy="471043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452245" y="485775"/>
            <a:ext cx="9185910" cy="786765"/>
          </a:xfrm>
        </p:spPr>
        <p:txBody>
          <a:bodyPr>
            <a:normAutofit fontScale="90000"/>
          </a:bodyPr>
          <a:lstStyle/>
          <a:p>
            <a:r>
              <a:rPr lang="zh-CN" altLang="en-US" sz="4890">
                <a:solidFill>
                  <a:schemeClr val="bg1"/>
                </a:solidFill>
                <a:sym typeface="+mn-ea"/>
              </a:rPr>
              <a:t>三、</a:t>
            </a:r>
            <a:r>
              <a:rPr lang="zh-CN" altLang="en-US" sz="4890">
                <a:solidFill>
                  <a:schemeClr val="bg1"/>
                </a:solidFill>
                <a:latin typeface="微软雅黑" panose="020B0503020204020204" charset="-122"/>
                <a:ea typeface="微软雅黑" panose="020B0503020204020204" charset="-122"/>
                <a:cs typeface="微软雅黑" panose="020B0503020204020204" charset="-122"/>
                <a:sym typeface="+mn-ea"/>
              </a:rPr>
              <a:t>中国文脉的脉络</a:t>
            </a:r>
            <a:r>
              <a:rPr lang="en-US" altLang="zh-CN" sz="4890">
                <a:solidFill>
                  <a:schemeClr val="bg1"/>
                </a:solidFill>
                <a:latin typeface="微软雅黑" panose="020B0503020204020204" charset="-122"/>
                <a:ea typeface="微软雅黑" panose="020B0503020204020204" charset="-122"/>
                <a:cs typeface="微软雅黑" panose="020B0503020204020204" charset="-122"/>
                <a:sym typeface="+mn-ea"/>
              </a:rPr>
              <a:t>——</a:t>
            </a:r>
            <a:r>
              <a:rPr lang="zh-CN" altLang="en-US" sz="4890">
                <a:solidFill>
                  <a:schemeClr val="bg1"/>
                </a:solidFill>
                <a:latin typeface="微软雅黑" panose="020B0503020204020204" charset="-122"/>
                <a:ea typeface="微软雅黑" panose="020B0503020204020204" charset="-122"/>
                <a:cs typeface="微软雅黑" panose="020B0503020204020204" charset="-122"/>
                <a:sym typeface="+mn-ea"/>
              </a:rPr>
              <a:t>宋朝</a:t>
            </a:r>
          </a:p>
        </p:txBody>
      </p:sp>
      <p:sp>
        <p:nvSpPr>
          <p:cNvPr id="3" name="文本框 2"/>
          <p:cNvSpPr txBox="1"/>
          <p:nvPr/>
        </p:nvSpPr>
        <p:spPr>
          <a:xfrm>
            <a:off x="3969385" y="1341120"/>
            <a:ext cx="7814945" cy="4817745"/>
          </a:xfrm>
          <a:prstGeom prst="rect">
            <a:avLst/>
          </a:prstGeom>
          <a:noFill/>
        </p:spPr>
        <p:txBody>
          <a:bodyPr wrap="square" rtlCol="0">
            <a:noAutofit/>
          </a:bodyPr>
          <a:lstStyle/>
          <a:p>
            <a:r>
              <a:rPr sz="2800">
                <a:solidFill>
                  <a:schemeClr val="bg1"/>
                </a:solidFill>
                <a:latin typeface="微软雅黑" panose="020B0503020204020204" charset="-122"/>
                <a:ea typeface="微软雅黑" panose="020B0503020204020204" charset="-122"/>
                <a:cs typeface="微软雅黑" panose="020B0503020204020204" charset="-122"/>
                <a:sym typeface="+mn-ea"/>
              </a:rPr>
              <a:t>《如梦令·常记溪亭日暮》</a:t>
            </a:r>
          </a:p>
          <a:p>
            <a:r>
              <a:rPr lang="en-US" sz="2800">
                <a:solidFill>
                  <a:schemeClr val="bg1"/>
                </a:solidFill>
                <a:latin typeface="微软雅黑" panose="020B0503020204020204" charset="-122"/>
                <a:ea typeface="微软雅黑" panose="020B0503020204020204" charset="-122"/>
                <a:cs typeface="微软雅黑" panose="020B0503020204020204" charset="-122"/>
                <a:sym typeface="+mn-ea"/>
              </a:rPr>
              <a:t>  </a:t>
            </a:r>
          </a:p>
          <a:p>
            <a:r>
              <a:rPr lang="en-US" sz="2800">
                <a:solidFill>
                  <a:schemeClr val="bg1"/>
                </a:solidFill>
                <a:latin typeface="微软雅黑" panose="020B0503020204020204" charset="-122"/>
                <a:ea typeface="微软雅黑" panose="020B0503020204020204" charset="-122"/>
                <a:cs typeface="微软雅黑" panose="020B0503020204020204" charset="-122"/>
                <a:sym typeface="+mn-ea"/>
              </a:rPr>
              <a:t>  </a:t>
            </a:r>
            <a:r>
              <a:rPr sz="2800">
                <a:solidFill>
                  <a:schemeClr val="bg1"/>
                </a:solidFill>
                <a:latin typeface="微软雅黑" panose="020B0503020204020204" charset="-122"/>
                <a:ea typeface="微软雅黑" panose="020B0503020204020204" charset="-122"/>
                <a:cs typeface="微软雅黑" panose="020B0503020204020204" charset="-122"/>
                <a:sym typeface="+mn-ea"/>
              </a:rPr>
              <a:t>常记溪亭日暮，沉醉不知归路。</a:t>
            </a:r>
          </a:p>
          <a:p>
            <a:r>
              <a:rPr lang="en-US" sz="2800">
                <a:solidFill>
                  <a:schemeClr val="bg1"/>
                </a:solidFill>
                <a:latin typeface="微软雅黑" panose="020B0503020204020204" charset="-122"/>
                <a:ea typeface="微软雅黑" panose="020B0503020204020204" charset="-122"/>
                <a:cs typeface="微软雅黑" panose="020B0503020204020204" charset="-122"/>
                <a:sym typeface="+mn-ea"/>
              </a:rPr>
              <a:t>  </a:t>
            </a:r>
            <a:r>
              <a:rPr sz="2800">
                <a:solidFill>
                  <a:schemeClr val="bg1"/>
                </a:solidFill>
                <a:latin typeface="微软雅黑" panose="020B0503020204020204" charset="-122"/>
                <a:ea typeface="微软雅黑" panose="020B0503020204020204" charset="-122"/>
                <a:cs typeface="微软雅黑" panose="020B0503020204020204" charset="-122"/>
                <a:sym typeface="+mn-ea"/>
              </a:rPr>
              <a:t>兴尽晚回舟，误入藕花深处。</a:t>
            </a:r>
          </a:p>
          <a:p>
            <a:r>
              <a:rPr lang="en-US" sz="2800">
                <a:solidFill>
                  <a:schemeClr val="bg1"/>
                </a:solidFill>
                <a:latin typeface="微软雅黑" panose="020B0503020204020204" charset="-122"/>
                <a:ea typeface="微软雅黑" panose="020B0503020204020204" charset="-122"/>
                <a:cs typeface="微软雅黑" panose="020B0503020204020204" charset="-122"/>
                <a:sym typeface="+mn-ea"/>
              </a:rPr>
              <a:t>  </a:t>
            </a:r>
            <a:r>
              <a:rPr sz="2800">
                <a:solidFill>
                  <a:schemeClr val="bg1"/>
                </a:solidFill>
                <a:latin typeface="微软雅黑" panose="020B0503020204020204" charset="-122"/>
                <a:ea typeface="微软雅黑" panose="020B0503020204020204" charset="-122"/>
                <a:cs typeface="微软雅黑" panose="020B0503020204020204" charset="-122"/>
                <a:sym typeface="+mn-ea"/>
              </a:rPr>
              <a:t>争渡，争渡，惊起一滩鸥鹭。</a:t>
            </a:r>
          </a:p>
          <a:p>
            <a:endParaRPr sz="2800">
              <a:solidFill>
                <a:schemeClr val="bg1"/>
              </a:solidFill>
              <a:latin typeface="微软雅黑" panose="020B0503020204020204" charset="-122"/>
              <a:ea typeface="微软雅黑" panose="020B0503020204020204" charset="-122"/>
              <a:cs typeface="微软雅黑" panose="020B0503020204020204" charset="-122"/>
              <a:sym typeface="+mn-ea"/>
            </a:endParaRPr>
          </a:p>
          <a:p>
            <a:r>
              <a:rPr sz="2800">
                <a:solidFill>
                  <a:schemeClr val="bg1"/>
                </a:solidFill>
                <a:latin typeface="微软雅黑" panose="020B0503020204020204" charset="-122"/>
                <a:ea typeface="微软雅黑" panose="020B0503020204020204" charset="-122"/>
                <a:cs typeface="微软雅黑" panose="020B0503020204020204" charset="-122"/>
                <a:sym typeface="+mn-ea"/>
              </a:rPr>
              <a:t>《如梦令·昨夜雨疏风骤》</a:t>
            </a:r>
          </a:p>
          <a:p>
            <a:r>
              <a:rPr lang="en-US" sz="2800">
                <a:solidFill>
                  <a:schemeClr val="bg1"/>
                </a:solidFill>
                <a:latin typeface="微软雅黑" panose="020B0503020204020204" charset="-122"/>
                <a:ea typeface="微软雅黑" panose="020B0503020204020204" charset="-122"/>
                <a:cs typeface="微软雅黑" panose="020B0503020204020204" charset="-122"/>
                <a:sym typeface="+mn-ea"/>
              </a:rPr>
              <a:t> </a:t>
            </a:r>
          </a:p>
          <a:p>
            <a:r>
              <a:rPr lang="en-US" sz="2800">
                <a:solidFill>
                  <a:schemeClr val="bg1"/>
                </a:solidFill>
                <a:latin typeface="微软雅黑" panose="020B0503020204020204" charset="-122"/>
                <a:ea typeface="微软雅黑" panose="020B0503020204020204" charset="-122"/>
                <a:cs typeface="微软雅黑" panose="020B0503020204020204" charset="-122"/>
                <a:sym typeface="+mn-ea"/>
              </a:rPr>
              <a:t>  </a:t>
            </a:r>
            <a:r>
              <a:rPr sz="2800">
                <a:solidFill>
                  <a:schemeClr val="bg1"/>
                </a:solidFill>
                <a:latin typeface="微软雅黑" panose="020B0503020204020204" charset="-122"/>
                <a:ea typeface="微软雅黑" panose="020B0503020204020204" charset="-122"/>
                <a:cs typeface="微软雅黑" panose="020B0503020204020204" charset="-122"/>
                <a:sym typeface="+mn-ea"/>
              </a:rPr>
              <a:t>昨夜雨疏风骤，浓睡不消残酒。</a:t>
            </a:r>
          </a:p>
          <a:p>
            <a:r>
              <a:rPr lang="en-US" sz="2800">
                <a:solidFill>
                  <a:schemeClr val="bg1"/>
                </a:solidFill>
                <a:latin typeface="微软雅黑" panose="020B0503020204020204" charset="-122"/>
                <a:ea typeface="微软雅黑" panose="020B0503020204020204" charset="-122"/>
                <a:cs typeface="微软雅黑" panose="020B0503020204020204" charset="-122"/>
                <a:sym typeface="+mn-ea"/>
              </a:rPr>
              <a:t>  </a:t>
            </a:r>
            <a:r>
              <a:rPr sz="2800">
                <a:solidFill>
                  <a:schemeClr val="bg1"/>
                </a:solidFill>
                <a:latin typeface="微软雅黑" panose="020B0503020204020204" charset="-122"/>
                <a:ea typeface="微软雅黑" panose="020B0503020204020204" charset="-122"/>
                <a:cs typeface="微软雅黑" panose="020B0503020204020204" charset="-122"/>
                <a:sym typeface="+mn-ea"/>
              </a:rPr>
              <a:t>试问卷帘人，却道海棠依旧。</a:t>
            </a:r>
          </a:p>
          <a:p>
            <a:r>
              <a:rPr lang="en-US" sz="2800">
                <a:solidFill>
                  <a:schemeClr val="bg1"/>
                </a:solidFill>
                <a:latin typeface="微软雅黑" panose="020B0503020204020204" charset="-122"/>
                <a:ea typeface="微软雅黑" panose="020B0503020204020204" charset="-122"/>
                <a:cs typeface="微软雅黑" panose="020B0503020204020204" charset="-122"/>
                <a:sym typeface="+mn-ea"/>
              </a:rPr>
              <a:t>  </a:t>
            </a:r>
            <a:r>
              <a:rPr sz="2800">
                <a:solidFill>
                  <a:schemeClr val="bg1"/>
                </a:solidFill>
                <a:latin typeface="微软雅黑" panose="020B0503020204020204" charset="-122"/>
                <a:ea typeface="微软雅黑" panose="020B0503020204020204" charset="-122"/>
                <a:cs typeface="微软雅黑" panose="020B0503020204020204" charset="-122"/>
                <a:sym typeface="+mn-ea"/>
              </a:rPr>
              <a:t>知否，知否？应是绿肥红瘦。</a:t>
            </a:r>
          </a:p>
        </p:txBody>
      </p:sp>
      <p:pic>
        <p:nvPicPr>
          <p:cNvPr id="4" name="图片 3" descr="20191124050019107"/>
          <p:cNvPicPr>
            <a:picLocks noChangeAspect="1"/>
          </p:cNvPicPr>
          <p:nvPr/>
        </p:nvPicPr>
        <p:blipFill>
          <a:blip r:embed="rId3" cstate="email"/>
          <a:stretch>
            <a:fillRect/>
          </a:stretch>
        </p:blipFill>
        <p:spPr>
          <a:xfrm>
            <a:off x="250825" y="1328420"/>
            <a:ext cx="3431540" cy="4702175"/>
          </a:xfrm>
          <a:prstGeom prst="rect">
            <a:avLst/>
          </a:prstGeom>
        </p:spPr>
      </p:pic>
      <p:sp>
        <p:nvSpPr>
          <p:cNvPr id="7" name="文本框 6"/>
          <p:cNvSpPr txBox="1"/>
          <p:nvPr/>
        </p:nvSpPr>
        <p:spPr>
          <a:xfrm>
            <a:off x="471170" y="1545590"/>
            <a:ext cx="686435" cy="3615690"/>
          </a:xfrm>
          <a:prstGeom prst="rect">
            <a:avLst/>
          </a:prstGeom>
          <a:noFill/>
        </p:spPr>
        <p:txBody>
          <a:bodyPr vert="eaVert" wrap="square" rtlCol="0">
            <a:noAutofit/>
          </a:bodyPr>
          <a:lstStyle/>
          <a:p>
            <a:r>
              <a:rPr lang="zh-CN" altLang="en-US" sz="4000" b="1"/>
              <a:t>千古第一才女</a:t>
            </a:r>
          </a:p>
        </p:txBody>
      </p:sp>
      <p:sp>
        <p:nvSpPr>
          <p:cNvPr id="5" name="文本框 4"/>
          <p:cNvSpPr txBox="1"/>
          <p:nvPr/>
        </p:nvSpPr>
        <p:spPr>
          <a:xfrm>
            <a:off x="2825750" y="1545590"/>
            <a:ext cx="798195" cy="1632585"/>
          </a:xfrm>
          <a:prstGeom prst="rect">
            <a:avLst/>
          </a:prstGeom>
          <a:noFill/>
        </p:spPr>
        <p:txBody>
          <a:bodyPr vert="eaVert" wrap="square" rtlCol="0">
            <a:spAutoFit/>
          </a:bodyPr>
          <a:lstStyle/>
          <a:p>
            <a:r>
              <a:rPr lang="zh-CN" altLang="en-US" sz="4000" b="1"/>
              <a:t>李清照</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452245" y="485775"/>
            <a:ext cx="9185910" cy="786765"/>
          </a:xfrm>
        </p:spPr>
        <p:txBody>
          <a:bodyPr>
            <a:normAutofit fontScale="90000"/>
          </a:bodyPr>
          <a:lstStyle/>
          <a:p>
            <a:r>
              <a:rPr lang="zh-CN" altLang="en-US" sz="4890">
                <a:solidFill>
                  <a:schemeClr val="bg1"/>
                </a:solidFill>
                <a:sym typeface="+mn-ea"/>
              </a:rPr>
              <a:t>三、</a:t>
            </a:r>
            <a:r>
              <a:rPr lang="zh-CN" altLang="en-US" sz="4890">
                <a:solidFill>
                  <a:schemeClr val="bg1"/>
                </a:solidFill>
                <a:latin typeface="微软雅黑" panose="020B0503020204020204" charset="-122"/>
                <a:ea typeface="微软雅黑" panose="020B0503020204020204" charset="-122"/>
                <a:cs typeface="微软雅黑" panose="020B0503020204020204" charset="-122"/>
                <a:sym typeface="+mn-ea"/>
              </a:rPr>
              <a:t>中国文脉的脉络</a:t>
            </a:r>
            <a:r>
              <a:rPr lang="en-US" altLang="zh-CN" sz="4890">
                <a:solidFill>
                  <a:schemeClr val="bg1"/>
                </a:solidFill>
                <a:latin typeface="微软雅黑" panose="020B0503020204020204" charset="-122"/>
                <a:ea typeface="微软雅黑" panose="020B0503020204020204" charset="-122"/>
                <a:cs typeface="微软雅黑" panose="020B0503020204020204" charset="-122"/>
                <a:sym typeface="+mn-ea"/>
              </a:rPr>
              <a:t>——</a:t>
            </a:r>
            <a:r>
              <a:rPr lang="zh-CN" altLang="en-US" sz="4890">
                <a:solidFill>
                  <a:schemeClr val="bg1"/>
                </a:solidFill>
                <a:latin typeface="微软雅黑" panose="020B0503020204020204" charset="-122"/>
                <a:ea typeface="微软雅黑" panose="020B0503020204020204" charset="-122"/>
                <a:cs typeface="微软雅黑" panose="020B0503020204020204" charset="-122"/>
                <a:sym typeface="+mn-ea"/>
              </a:rPr>
              <a:t>宋朝</a:t>
            </a:r>
          </a:p>
        </p:txBody>
      </p:sp>
      <p:sp>
        <p:nvSpPr>
          <p:cNvPr id="3" name="文本框 2"/>
          <p:cNvSpPr txBox="1"/>
          <p:nvPr/>
        </p:nvSpPr>
        <p:spPr>
          <a:xfrm>
            <a:off x="3969385" y="1341120"/>
            <a:ext cx="7814945" cy="4817745"/>
          </a:xfrm>
          <a:prstGeom prst="rect">
            <a:avLst/>
          </a:prstGeom>
          <a:noFill/>
        </p:spPr>
        <p:txBody>
          <a:bodyPr wrap="square" rtlCol="0">
            <a:noAutofit/>
          </a:bodyPr>
          <a:lstStyle/>
          <a:p>
            <a:endParaRPr sz="2800">
              <a:solidFill>
                <a:schemeClr val="bg1"/>
              </a:solidFill>
              <a:latin typeface="微软雅黑" panose="020B0503020204020204" charset="-122"/>
              <a:ea typeface="微软雅黑" panose="020B0503020204020204" charset="-122"/>
              <a:cs typeface="微软雅黑" panose="020B0503020204020204" charset="-122"/>
              <a:sym typeface="+mn-ea"/>
            </a:endParaRPr>
          </a:p>
          <a:p>
            <a:r>
              <a:rPr sz="2800">
                <a:solidFill>
                  <a:schemeClr val="bg1"/>
                </a:solidFill>
                <a:latin typeface="微软雅黑" panose="020B0503020204020204" charset="-122"/>
                <a:ea typeface="微软雅黑" panose="020B0503020204020204" charset="-122"/>
                <a:cs typeface="微软雅黑" panose="020B0503020204020204" charset="-122"/>
                <a:sym typeface="+mn-ea"/>
              </a:rPr>
              <a:t>花自飘零水自流。一种相思，两处闲愁。</a:t>
            </a:r>
          </a:p>
          <a:p>
            <a:endParaRPr sz="2800">
              <a:solidFill>
                <a:schemeClr val="bg1"/>
              </a:solidFill>
              <a:latin typeface="微软雅黑" panose="020B0503020204020204" charset="-122"/>
              <a:ea typeface="微软雅黑" panose="020B0503020204020204" charset="-122"/>
              <a:cs typeface="微软雅黑" panose="020B0503020204020204" charset="-122"/>
              <a:sym typeface="+mn-ea"/>
            </a:endParaRPr>
          </a:p>
          <a:p>
            <a:r>
              <a:rPr sz="2800">
                <a:solidFill>
                  <a:schemeClr val="bg1"/>
                </a:solidFill>
                <a:latin typeface="微软雅黑" panose="020B0503020204020204" charset="-122"/>
                <a:ea typeface="微软雅黑" panose="020B0503020204020204" charset="-122"/>
                <a:cs typeface="微软雅黑" panose="020B0503020204020204" charset="-122"/>
                <a:sym typeface="+mn-ea"/>
              </a:rPr>
              <a:t>此情无计可消除，才下眉头，却上心头。</a:t>
            </a:r>
          </a:p>
          <a:p>
            <a:endParaRPr sz="2800">
              <a:solidFill>
                <a:schemeClr val="bg1"/>
              </a:solidFill>
              <a:latin typeface="微软雅黑" panose="020B0503020204020204" charset="-122"/>
              <a:ea typeface="微软雅黑" panose="020B0503020204020204" charset="-122"/>
              <a:cs typeface="微软雅黑" panose="020B0503020204020204" charset="-122"/>
              <a:sym typeface="+mn-ea"/>
            </a:endParaRPr>
          </a:p>
          <a:p>
            <a:r>
              <a:rPr sz="2800">
                <a:solidFill>
                  <a:schemeClr val="bg1"/>
                </a:solidFill>
                <a:latin typeface="微软雅黑" panose="020B0503020204020204" charset="-122"/>
                <a:ea typeface="微软雅黑" panose="020B0503020204020204" charset="-122"/>
                <a:cs typeface="微软雅黑" panose="020B0503020204020204" charset="-122"/>
                <a:sym typeface="+mn-ea"/>
              </a:rPr>
              <a:t>莫道不销魂，帘卷西风，人比黄花瘦。</a:t>
            </a:r>
          </a:p>
          <a:p>
            <a:endParaRPr sz="2800">
              <a:solidFill>
                <a:schemeClr val="bg1"/>
              </a:solidFill>
              <a:latin typeface="微软雅黑" panose="020B0503020204020204" charset="-122"/>
              <a:ea typeface="微软雅黑" panose="020B0503020204020204" charset="-122"/>
              <a:cs typeface="微软雅黑" panose="020B0503020204020204" charset="-122"/>
              <a:sym typeface="+mn-ea"/>
            </a:endParaRPr>
          </a:p>
          <a:p>
            <a:r>
              <a:rPr sz="2800">
                <a:solidFill>
                  <a:schemeClr val="bg1"/>
                </a:solidFill>
                <a:latin typeface="微软雅黑" panose="020B0503020204020204" charset="-122"/>
                <a:ea typeface="微软雅黑" panose="020B0503020204020204" charset="-122"/>
                <a:cs typeface="微软雅黑" panose="020B0503020204020204" charset="-122"/>
                <a:sym typeface="+mn-ea"/>
              </a:rPr>
              <a:t>寻寻觅觅，冷冷清清，凄凄惨惨戚戚。</a:t>
            </a:r>
          </a:p>
        </p:txBody>
      </p:sp>
      <p:pic>
        <p:nvPicPr>
          <p:cNvPr id="4" name="图片 3" descr="20191124050019107"/>
          <p:cNvPicPr>
            <a:picLocks noChangeAspect="1"/>
          </p:cNvPicPr>
          <p:nvPr/>
        </p:nvPicPr>
        <p:blipFill>
          <a:blip r:embed="rId3" cstate="email"/>
          <a:stretch>
            <a:fillRect/>
          </a:stretch>
        </p:blipFill>
        <p:spPr>
          <a:xfrm>
            <a:off x="250825" y="1328420"/>
            <a:ext cx="3431540" cy="4702175"/>
          </a:xfrm>
          <a:prstGeom prst="rect">
            <a:avLst/>
          </a:prstGeom>
        </p:spPr>
      </p:pic>
      <p:sp>
        <p:nvSpPr>
          <p:cNvPr id="7" name="文本框 6"/>
          <p:cNvSpPr txBox="1"/>
          <p:nvPr/>
        </p:nvSpPr>
        <p:spPr>
          <a:xfrm>
            <a:off x="471170" y="1545590"/>
            <a:ext cx="686435" cy="3615690"/>
          </a:xfrm>
          <a:prstGeom prst="rect">
            <a:avLst/>
          </a:prstGeom>
          <a:noFill/>
        </p:spPr>
        <p:txBody>
          <a:bodyPr vert="eaVert" wrap="square" rtlCol="0">
            <a:noAutofit/>
          </a:bodyPr>
          <a:lstStyle/>
          <a:p>
            <a:r>
              <a:rPr lang="zh-CN" altLang="en-US" sz="4000" b="1"/>
              <a:t>千古第一才女</a:t>
            </a:r>
          </a:p>
        </p:txBody>
      </p:sp>
      <p:sp>
        <p:nvSpPr>
          <p:cNvPr id="5" name="文本框 4"/>
          <p:cNvSpPr txBox="1"/>
          <p:nvPr/>
        </p:nvSpPr>
        <p:spPr>
          <a:xfrm>
            <a:off x="2825750" y="1545590"/>
            <a:ext cx="798195" cy="1632585"/>
          </a:xfrm>
          <a:prstGeom prst="rect">
            <a:avLst/>
          </a:prstGeom>
          <a:noFill/>
        </p:spPr>
        <p:txBody>
          <a:bodyPr vert="eaVert" wrap="square" rtlCol="0">
            <a:spAutoFit/>
          </a:bodyPr>
          <a:lstStyle/>
          <a:p>
            <a:r>
              <a:rPr lang="zh-CN" altLang="en-US" sz="4000" b="1"/>
              <a:t>李清照</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151255" y="485775"/>
            <a:ext cx="10320020" cy="786765"/>
          </a:xfrm>
        </p:spPr>
        <p:txBody>
          <a:bodyPr>
            <a:normAutofit fontScale="90000"/>
          </a:bodyPr>
          <a:lstStyle/>
          <a:p>
            <a:r>
              <a:rPr lang="zh-CN" altLang="en-US" sz="4890">
                <a:solidFill>
                  <a:schemeClr val="bg1"/>
                </a:solidFill>
                <a:sym typeface="+mn-ea"/>
              </a:rPr>
              <a:t>三、</a:t>
            </a:r>
            <a:r>
              <a:rPr lang="zh-CN" altLang="en-US" sz="4890">
                <a:solidFill>
                  <a:schemeClr val="bg1"/>
                </a:solidFill>
                <a:latin typeface="微软雅黑" panose="020B0503020204020204" charset="-122"/>
                <a:ea typeface="微软雅黑" panose="020B0503020204020204" charset="-122"/>
                <a:cs typeface="微软雅黑" panose="020B0503020204020204" charset="-122"/>
                <a:sym typeface="+mn-ea"/>
              </a:rPr>
              <a:t>中国文脉的脉络</a:t>
            </a:r>
            <a:r>
              <a:rPr lang="en-US" altLang="zh-CN" sz="4890">
                <a:solidFill>
                  <a:schemeClr val="bg1"/>
                </a:solidFill>
                <a:latin typeface="微软雅黑" panose="020B0503020204020204" charset="-122"/>
                <a:ea typeface="微软雅黑" panose="020B0503020204020204" charset="-122"/>
                <a:cs typeface="微软雅黑" panose="020B0503020204020204" charset="-122"/>
                <a:sym typeface="+mn-ea"/>
              </a:rPr>
              <a:t>——</a:t>
            </a:r>
            <a:r>
              <a:rPr lang="zh-CN" altLang="en-US" sz="4890">
                <a:solidFill>
                  <a:schemeClr val="bg1"/>
                </a:solidFill>
                <a:latin typeface="微软雅黑" panose="020B0503020204020204" charset="-122"/>
                <a:ea typeface="微软雅黑" panose="020B0503020204020204" charset="-122"/>
                <a:cs typeface="微软雅黑" panose="020B0503020204020204" charset="-122"/>
                <a:sym typeface="+mn-ea"/>
              </a:rPr>
              <a:t>元朝</a:t>
            </a:r>
            <a:r>
              <a:rPr lang="en-US" altLang="zh-CN" sz="4890">
                <a:solidFill>
                  <a:schemeClr val="bg1"/>
                </a:solidFill>
                <a:latin typeface="微软雅黑" panose="020B0503020204020204" charset="-122"/>
                <a:ea typeface="微软雅黑" panose="020B0503020204020204" charset="-122"/>
                <a:cs typeface="微软雅黑" panose="020B0503020204020204" charset="-122"/>
                <a:sym typeface="+mn-ea"/>
              </a:rPr>
              <a:t>—</a:t>
            </a:r>
            <a:r>
              <a:rPr lang="zh-CN" altLang="en-US" sz="4890">
                <a:solidFill>
                  <a:schemeClr val="bg1"/>
                </a:solidFill>
                <a:latin typeface="微软雅黑" panose="020B0503020204020204" charset="-122"/>
                <a:ea typeface="微软雅黑" panose="020B0503020204020204" charset="-122"/>
                <a:cs typeface="微软雅黑" panose="020B0503020204020204" charset="-122"/>
                <a:sym typeface="+mn-ea"/>
              </a:rPr>
              <a:t>元杂剧</a:t>
            </a:r>
          </a:p>
        </p:txBody>
      </p:sp>
      <p:sp>
        <p:nvSpPr>
          <p:cNvPr id="3" name="文本框 2"/>
          <p:cNvSpPr txBox="1"/>
          <p:nvPr/>
        </p:nvSpPr>
        <p:spPr>
          <a:xfrm>
            <a:off x="454660" y="1332230"/>
            <a:ext cx="11243310" cy="4817745"/>
          </a:xfrm>
          <a:prstGeom prst="rect">
            <a:avLst/>
          </a:prstGeom>
          <a:noFill/>
        </p:spPr>
        <p:txBody>
          <a:bodyPr wrap="square" rtlCol="0">
            <a:noAutofit/>
          </a:bodyPr>
          <a:lstStyle/>
          <a:p>
            <a:endParaRPr sz="2800">
              <a:solidFill>
                <a:schemeClr val="bg1"/>
              </a:solidFill>
              <a:latin typeface="微软雅黑" panose="020B0503020204020204" charset="-122"/>
              <a:ea typeface="微软雅黑" panose="020B0503020204020204" charset="-122"/>
              <a:cs typeface="微软雅黑" panose="020B0503020204020204" charset="-122"/>
              <a:sym typeface="+mn-ea"/>
            </a:endParaRPr>
          </a:p>
          <a:p>
            <a:r>
              <a:rPr sz="2800">
                <a:solidFill>
                  <a:schemeClr val="bg1"/>
                </a:solidFill>
                <a:latin typeface="微软雅黑" panose="020B0503020204020204" charset="-122"/>
                <a:ea typeface="微软雅黑" panose="020B0503020204020204" charset="-122"/>
                <a:cs typeface="微软雅黑" panose="020B0503020204020204" charset="-122"/>
                <a:sym typeface="+mn-ea"/>
              </a:rPr>
              <a:t>关汉卿</a:t>
            </a:r>
            <a:r>
              <a:rPr lang="en-US" sz="2800">
                <a:solidFill>
                  <a:schemeClr val="bg1"/>
                </a:solidFill>
                <a:latin typeface="微软雅黑" panose="020B0503020204020204" charset="-122"/>
                <a:ea typeface="微软雅黑" panose="020B0503020204020204" charset="-122"/>
                <a:cs typeface="微软雅黑" panose="020B0503020204020204" charset="-122"/>
                <a:sym typeface="+mn-ea"/>
              </a:rPr>
              <a:t>——</a:t>
            </a:r>
            <a:r>
              <a:rPr sz="2800">
                <a:solidFill>
                  <a:schemeClr val="bg1"/>
                </a:solidFill>
                <a:latin typeface="微软雅黑" panose="020B0503020204020204" charset="-122"/>
                <a:ea typeface="微软雅黑" panose="020B0503020204020204" charset="-122"/>
                <a:cs typeface="微软雅黑" panose="020B0503020204020204" charset="-122"/>
                <a:sym typeface="+mn-ea"/>
              </a:rPr>
              <a:t>《窦娥冤》</a:t>
            </a:r>
            <a:r>
              <a:rPr lang="en-US" sz="2800">
                <a:solidFill>
                  <a:schemeClr val="bg1"/>
                </a:solidFill>
                <a:latin typeface="微软雅黑" panose="020B0503020204020204" charset="-122"/>
                <a:ea typeface="微软雅黑" panose="020B0503020204020204" charset="-122"/>
                <a:cs typeface="微软雅黑" panose="020B0503020204020204" charset="-122"/>
                <a:sym typeface="+mn-ea"/>
              </a:rPr>
              <a:t> </a:t>
            </a:r>
            <a:r>
              <a:rPr sz="2800">
                <a:solidFill>
                  <a:schemeClr val="bg1"/>
                </a:solidFill>
                <a:latin typeface="微软雅黑" panose="020B0503020204020204" charset="-122"/>
                <a:ea typeface="微软雅黑" panose="020B0503020204020204" charset="-122"/>
                <a:cs typeface="微软雅黑" panose="020B0503020204020204" charset="-122"/>
                <a:sym typeface="+mn-ea"/>
              </a:rPr>
              <a:t>《望江亭》《救风尘》</a:t>
            </a:r>
          </a:p>
          <a:p>
            <a:endParaRPr sz="2800">
              <a:solidFill>
                <a:schemeClr val="bg1"/>
              </a:solidFill>
              <a:latin typeface="微软雅黑" panose="020B0503020204020204" charset="-122"/>
              <a:ea typeface="微软雅黑" panose="020B0503020204020204" charset="-122"/>
              <a:cs typeface="微软雅黑" panose="020B0503020204020204" charset="-122"/>
              <a:sym typeface="+mn-ea"/>
            </a:endParaRPr>
          </a:p>
          <a:p>
            <a:r>
              <a:rPr sz="2800">
                <a:solidFill>
                  <a:schemeClr val="bg1"/>
                </a:solidFill>
                <a:latin typeface="微软雅黑" panose="020B0503020204020204" charset="-122"/>
                <a:ea typeface="微软雅黑" panose="020B0503020204020204" charset="-122"/>
                <a:cs typeface="微软雅黑" panose="020B0503020204020204" charset="-122"/>
                <a:sym typeface="+mn-ea"/>
              </a:rPr>
              <a:t>白</a:t>
            </a:r>
            <a:r>
              <a:rPr lang="en-US" sz="2800">
                <a:solidFill>
                  <a:schemeClr val="bg1"/>
                </a:solidFill>
                <a:latin typeface="微软雅黑" panose="020B0503020204020204" charset="-122"/>
                <a:ea typeface="微软雅黑" panose="020B0503020204020204" charset="-122"/>
                <a:cs typeface="微软雅黑" panose="020B0503020204020204" charset="-122"/>
                <a:sym typeface="+mn-ea"/>
              </a:rPr>
              <a:t>    </a:t>
            </a:r>
            <a:r>
              <a:rPr sz="2800">
                <a:solidFill>
                  <a:schemeClr val="bg1"/>
                </a:solidFill>
                <a:latin typeface="微软雅黑" panose="020B0503020204020204" charset="-122"/>
                <a:ea typeface="微软雅黑" panose="020B0503020204020204" charset="-122"/>
                <a:cs typeface="微软雅黑" panose="020B0503020204020204" charset="-122"/>
                <a:sym typeface="+mn-ea"/>
              </a:rPr>
              <a:t>朴</a:t>
            </a:r>
            <a:r>
              <a:rPr lang="en-US" sz="2800">
                <a:solidFill>
                  <a:schemeClr val="bg1"/>
                </a:solidFill>
                <a:latin typeface="微软雅黑" panose="020B0503020204020204" charset="-122"/>
                <a:ea typeface="微软雅黑" panose="020B0503020204020204" charset="-122"/>
                <a:cs typeface="微软雅黑" panose="020B0503020204020204" charset="-122"/>
                <a:sym typeface="+mn-ea"/>
              </a:rPr>
              <a:t>—— 《墙头马上》          </a:t>
            </a:r>
            <a:r>
              <a:rPr sz="2800">
                <a:solidFill>
                  <a:schemeClr val="bg1"/>
                </a:solidFill>
                <a:latin typeface="微软雅黑" panose="020B0503020204020204" charset="-122"/>
                <a:ea typeface="微软雅黑" panose="020B0503020204020204" charset="-122"/>
                <a:cs typeface="微软雅黑" panose="020B0503020204020204" charset="-122"/>
                <a:sym typeface="+mn-ea"/>
              </a:rPr>
              <a:t>郑光祖</a:t>
            </a:r>
            <a:r>
              <a:rPr lang="en-US" sz="2800">
                <a:solidFill>
                  <a:schemeClr val="bg1"/>
                </a:solidFill>
                <a:latin typeface="微软雅黑" panose="020B0503020204020204" charset="-122"/>
                <a:ea typeface="微软雅黑" panose="020B0503020204020204" charset="-122"/>
                <a:cs typeface="微软雅黑" panose="020B0503020204020204" charset="-122"/>
                <a:sym typeface="+mn-ea"/>
              </a:rPr>
              <a:t>——《倩女离魂》</a:t>
            </a:r>
          </a:p>
          <a:p>
            <a:endParaRPr sz="2800">
              <a:solidFill>
                <a:schemeClr val="bg1"/>
              </a:solidFill>
              <a:latin typeface="微软雅黑" panose="020B0503020204020204" charset="-122"/>
              <a:ea typeface="微软雅黑" panose="020B0503020204020204" charset="-122"/>
              <a:cs typeface="微软雅黑" panose="020B0503020204020204" charset="-122"/>
              <a:sym typeface="+mn-ea"/>
            </a:endParaRPr>
          </a:p>
          <a:p>
            <a:r>
              <a:rPr sz="2800">
                <a:solidFill>
                  <a:schemeClr val="bg1"/>
                </a:solidFill>
                <a:latin typeface="微软雅黑" panose="020B0503020204020204" charset="-122"/>
                <a:ea typeface="微软雅黑" panose="020B0503020204020204" charset="-122"/>
                <a:cs typeface="微软雅黑" panose="020B0503020204020204" charset="-122"/>
                <a:sym typeface="+mn-ea"/>
              </a:rPr>
              <a:t>马致远</a:t>
            </a:r>
            <a:r>
              <a:rPr lang="en-US" sz="2800">
                <a:solidFill>
                  <a:schemeClr val="bg1"/>
                </a:solidFill>
                <a:latin typeface="微软雅黑" panose="020B0503020204020204" charset="-122"/>
                <a:ea typeface="微软雅黑" panose="020B0503020204020204" charset="-122"/>
                <a:cs typeface="微软雅黑" panose="020B0503020204020204" charset="-122"/>
                <a:sym typeface="+mn-ea"/>
              </a:rPr>
              <a:t>——</a:t>
            </a:r>
            <a:r>
              <a:rPr sz="2800">
                <a:solidFill>
                  <a:schemeClr val="bg1"/>
                </a:solidFill>
                <a:latin typeface="微软雅黑" panose="020B0503020204020204" charset="-122"/>
                <a:ea typeface="微软雅黑" panose="020B0503020204020204" charset="-122"/>
                <a:cs typeface="微软雅黑" panose="020B0503020204020204" charset="-122"/>
                <a:sym typeface="+mn-ea"/>
              </a:rPr>
              <a:t>《汉宫秋》</a:t>
            </a:r>
            <a:r>
              <a:rPr lang="en-US" sz="2800">
                <a:solidFill>
                  <a:schemeClr val="bg1"/>
                </a:solidFill>
                <a:latin typeface="微软雅黑" panose="020B0503020204020204" charset="-122"/>
                <a:ea typeface="微软雅黑" panose="020B0503020204020204" charset="-122"/>
                <a:cs typeface="微软雅黑" panose="020B0503020204020204" charset="-122"/>
                <a:sym typeface="+mn-ea"/>
              </a:rPr>
              <a:t>               </a:t>
            </a:r>
            <a:r>
              <a:rPr sz="2800">
                <a:solidFill>
                  <a:schemeClr val="bg1"/>
                </a:solidFill>
                <a:latin typeface="微软雅黑" panose="020B0503020204020204" charset="-122"/>
                <a:ea typeface="微软雅黑" panose="020B0503020204020204" charset="-122"/>
                <a:cs typeface="微软雅黑" panose="020B0503020204020204" charset="-122"/>
                <a:sym typeface="+mn-ea"/>
              </a:rPr>
              <a:t>纪君祥</a:t>
            </a:r>
            <a:r>
              <a:rPr lang="en-US" sz="2800">
                <a:solidFill>
                  <a:schemeClr val="bg1"/>
                </a:solidFill>
                <a:latin typeface="微软雅黑" panose="020B0503020204020204" charset="-122"/>
                <a:ea typeface="微软雅黑" panose="020B0503020204020204" charset="-122"/>
                <a:cs typeface="微软雅黑" panose="020B0503020204020204" charset="-122"/>
                <a:sym typeface="+mn-ea"/>
              </a:rPr>
              <a:t>——</a:t>
            </a:r>
            <a:r>
              <a:rPr sz="2800">
                <a:solidFill>
                  <a:schemeClr val="bg1"/>
                </a:solidFill>
                <a:latin typeface="微软雅黑" panose="020B0503020204020204" charset="-122"/>
                <a:ea typeface="微软雅黑" panose="020B0503020204020204" charset="-122"/>
                <a:cs typeface="微软雅黑" panose="020B0503020204020204" charset="-122"/>
                <a:sym typeface="+mn-ea"/>
              </a:rPr>
              <a:t>《赵氏孤儿》</a:t>
            </a:r>
          </a:p>
          <a:p>
            <a:endParaRPr sz="2800">
              <a:solidFill>
                <a:schemeClr val="bg1"/>
              </a:solidFill>
              <a:latin typeface="微软雅黑" panose="020B0503020204020204" charset="-122"/>
              <a:ea typeface="微软雅黑" panose="020B0503020204020204" charset="-122"/>
              <a:cs typeface="微软雅黑" panose="020B0503020204020204" charset="-122"/>
              <a:sym typeface="+mn-ea"/>
            </a:endParaRPr>
          </a:p>
          <a:p>
            <a:r>
              <a:rPr sz="2800">
                <a:solidFill>
                  <a:schemeClr val="bg1"/>
                </a:solidFill>
                <a:latin typeface="微软雅黑" panose="020B0503020204020204" charset="-122"/>
                <a:ea typeface="微软雅黑" panose="020B0503020204020204" charset="-122"/>
                <a:cs typeface="微软雅黑" panose="020B0503020204020204" charset="-122"/>
                <a:sym typeface="+mn-ea"/>
              </a:rPr>
              <a:t>王实甫</a:t>
            </a:r>
            <a:r>
              <a:rPr lang="en-US" sz="2800">
                <a:solidFill>
                  <a:schemeClr val="bg1"/>
                </a:solidFill>
                <a:latin typeface="微软雅黑" panose="020B0503020204020204" charset="-122"/>
                <a:ea typeface="微软雅黑" panose="020B0503020204020204" charset="-122"/>
                <a:cs typeface="微软雅黑" panose="020B0503020204020204" charset="-122"/>
                <a:sym typeface="+mn-ea"/>
              </a:rPr>
              <a:t>——</a:t>
            </a:r>
            <a:r>
              <a:rPr sz="2800">
                <a:solidFill>
                  <a:schemeClr val="bg1"/>
                </a:solidFill>
                <a:latin typeface="微软雅黑" panose="020B0503020204020204" charset="-122"/>
                <a:ea typeface="微软雅黑" panose="020B0503020204020204" charset="-122"/>
                <a:cs typeface="微软雅黑" panose="020B0503020204020204" charset="-122"/>
                <a:sym typeface="+mn-ea"/>
              </a:rPr>
              <a:t>《西厢记》</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468755" y="442595"/>
            <a:ext cx="8790305" cy="786765"/>
          </a:xfrm>
        </p:spPr>
        <p:txBody>
          <a:bodyPr>
            <a:normAutofit fontScale="90000"/>
          </a:bodyPr>
          <a:lstStyle/>
          <a:p>
            <a:r>
              <a:rPr lang="zh-CN" altLang="en-US" sz="4890">
                <a:solidFill>
                  <a:schemeClr val="bg1"/>
                </a:solidFill>
                <a:sym typeface="+mn-ea"/>
              </a:rPr>
              <a:t>三、</a:t>
            </a:r>
            <a:r>
              <a:rPr lang="zh-CN" altLang="en-US" sz="4890">
                <a:solidFill>
                  <a:schemeClr val="bg1"/>
                </a:solidFill>
                <a:latin typeface="微软雅黑" panose="020B0503020204020204" charset="-122"/>
                <a:ea typeface="微软雅黑" panose="020B0503020204020204" charset="-122"/>
                <a:cs typeface="微软雅黑" panose="020B0503020204020204" charset="-122"/>
                <a:sym typeface="+mn-ea"/>
              </a:rPr>
              <a:t>中国文脉的脉络</a:t>
            </a:r>
            <a:r>
              <a:rPr lang="en-US" altLang="zh-CN" sz="4890">
                <a:solidFill>
                  <a:schemeClr val="bg1"/>
                </a:solidFill>
                <a:latin typeface="微软雅黑" panose="020B0503020204020204" charset="-122"/>
                <a:ea typeface="微软雅黑" panose="020B0503020204020204" charset="-122"/>
                <a:cs typeface="微软雅黑" panose="020B0503020204020204" charset="-122"/>
                <a:sym typeface="+mn-ea"/>
              </a:rPr>
              <a:t>——</a:t>
            </a:r>
            <a:r>
              <a:rPr lang="zh-CN" sz="4890">
                <a:solidFill>
                  <a:schemeClr val="bg1"/>
                </a:solidFill>
                <a:latin typeface="微软雅黑" panose="020B0503020204020204" charset="-122"/>
                <a:ea typeface="微软雅黑" panose="020B0503020204020204" charset="-122"/>
                <a:cs typeface="微软雅黑" panose="020B0503020204020204" charset="-122"/>
                <a:sym typeface="+mn-ea"/>
              </a:rPr>
              <a:t>明清</a:t>
            </a:r>
            <a:endParaRPr lang="zh-CN" altLang="en-US" sz="489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3" name="文本框 2"/>
          <p:cNvSpPr txBox="1"/>
          <p:nvPr/>
        </p:nvSpPr>
        <p:spPr>
          <a:xfrm>
            <a:off x="3695700" y="1434465"/>
            <a:ext cx="8036560" cy="4431665"/>
          </a:xfrm>
          <a:prstGeom prst="rect">
            <a:avLst/>
          </a:prstGeom>
          <a:noFill/>
        </p:spPr>
        <p:txBody>
          <a:bodyPr wrap="square" rtlCol="0">
            <a:noAutofit/>
          </a:bodyPr>
          <a:lstStyle/>
          <a:p>
            <a:r>
              <a:rPr sz="2800">
                <a:solidFill>
                  <a:schemeClr val="bg1"/>
                </a:solidFill>
                <a:latin typeface="微软雅黑" panose="020B0503020204020204" charset="-122"/>
                <a:ea typeface="微软雅黑" panose="020B0503020204020204" charset="-122"/>
                <a:cs typeface="微软雅黑" panose="020B0503020204020204" charset="-122"/>
                <a:sym typeface="+mn-ea"/>
              </a:rPr>
              <a:t>明代著名的思想家、文学家、哲学家和军事家，陆王心学之集大成者，精通儒家、道家、佛家。</a:t>
            </a:r>
          </a:p>
          <a:p>
            <a:endParaRPr sz="2800">
              <a:solidFill>
                <a:schemeClr val="bg1"/>
              </a:solidFill>
              <a:latin typeface="微软雅黑" panose="020B0503020204020204" charset="-122"/>
              <a:ea typeface="微软雅黑" panose="020B0503020204020204" charset="-122"/>
              <a:cs typeface="微软雅黑" panose="020B0503020204020204" charset="-122"/>
              <a:sym typeface="+mn-ea"/>
            </a:endParaRPr>
          </a:p>
          <a:p>
            <a:r>
              <a:rPr sz="2800">
                <a:solidFill>
                  <a:schemeClr val="bg1"/>
                </a:solidFill>
                <a:latin typeface="微软雅黑" panose="020B0503020204020204" charset="-122"/>
                <a:ea typeface="微软雅黑" panose="020B0503020204020204" charset="-122"/>
                <a:cs typeface="微软雅黑" panose="020B0503020204020204" charset="-122"/>
                <a:sym typeface="+mn-ea"/>
              </a:rPr>
              <a:t>王守仁（心学集大成者）与孔子（儒学创始人）、孟子（儒学集大成者）、朱熹（理学集大成者）并称为孔、孟、朱、王。作品《传习录》。</a:t>
            </a:r>
          </a:p>
          <a:p>
            <a:endParaRPr sz="2800">
              <a:solidFill>
                <a:schemeClr val="bg1"/>
              </a:solidFill>
              <a:latin typeface="微软雅黑" panose="020B0503020204020204" charset="-122"/>
              <a:ea typeface="微软雅黑" panose="020B0503020204020204" charset="-122"/>
              <a:cs typeface="微软雅黑" panose="020B0503020204020204" charset="-122"/>
              <a:sym typeface="+mn-ea"/>
            </a:endParaRPr>
          </a:p>
          <a:p>
            <a:r>
              <a:rPr sz="2800">
                <a:solidFill>
                  <a:schemeClr val="bg1"/>
                </a:solidFill>
                <a:latin typeface="微软雅黑" panose="020B0503020204020204" charset="-122"/>
                <a:ea typeface="微软雅黑" panose="020B0503020204020204" charset="-122"/>
                <a:cs typeface="微软雅黑" panose="020B0503020204020204" charset="-122"/>
                <a:sym typeface="+mn-ea"/>
              </a:rPr>
              <a:t>心学。知行合一、致良知，心即理</a:t>
            </a:r>
            <a:r>
              <a:rPr lang="zh-CN" sz="2800">
                <a:solidFill>
                  <a:schemeClr val="bg1"/>
                </a:solidFill>
                <a:latin typeface="微软雅黑" panose="020B0503020204020204" charset="-122"/>
                <a:ea typeface="微软雅黑" panose="020B0503020204020204" charset="-122"/>
                <a:cs typeface="微软雅黑" panose="020B0503020204020204" charset="-122"/>
                <a:sym typeface="+mn-ea"/>
              </a:rPr>
              <a:t>。</a:t>
            </a:r>
            <a:r>
              <a:rPr sz="2800">
                <a:solidFill>
                  <a:schemeClr val="bg1"/>
                </a:solidFill>
                <a:latin typeface="微软雅黑" panose="020B0503020204020204" charset="-122"/>
                <a:ea typeface="微软雅黑" panose="020B0503020204020204" charset="-122"/>
                <a:cs typeface="微软雅黑" panose="020B0503020204020204" charset="-122"/>
                <a:sym typeface="+mn-ea"/>
              </a:rPr>
              <a:t>心外无物，心外无理，一切尽在人心，致知格物。</a:t>
            </a:r>
          </a:p>
        </p:txBody>
      </p:sp>
      <p:pic>
        <p:nvPicPr>
          <p:cNvPr id="4" name="图片 3" descr="CmQUN1X1mpOEQ5JUAAAAAL5awaE975985702"/>
          <p:cNvPicPr>
            <a:picLocks noChangeAspect="1"/>
          </p:cNvPicPr>
          <p:nvPr/>
        </p:nvPicPr>
        <p:blipFill>
          <a:blip r:embed="rId3" cstate="email"/>
          <a:stretch>
            <a:fillRect/>
          </a:stretch>
        </p:blipFill>
        <p:spPr>
          <a:xfrm>
            <a:off x="120650" y="1303020"/>
            <a:ext cx="3385185" cy="4694555"/>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365885" y="476885"/>
            <a:ext cx="8936990" cy="786765"/>
          </a:xfrm>
        </p:spPr>
        <p:txBody>
          <a:bodyPr>
            <a:normAutofit fontScale="90000"/>
          </a:bodyPr>
          <a:lstStyle/>
          <a:p>
            <a:r>
              <a:rPr lang="zh-CN" altLang="en-US" sz="4890">
                <a:solidFill>
                  <a:schemeClr val="bg1"/>
                </a:solidFill>
                <a:sym typeface="+mn-ea"/>
              </a:rPr>
              <a:t>三、</a:t>
            </a:r>
            <a:r>
              <a:rPr lang="zh-CN" altLang="en-US" sz="4890">
                <a:solidFill>
                  <a:schemeClr val="bg1"/>
                </a:solidFill>
                <a:latin typeface="微软雅黑" panose="020B0503020204020204" charset="-122"/>
                <a:ea typeface="微软雅黑" panose="020B0503020204020204" charset="-122"/>
                <a:cs typeface="微软雅黑" panose="020B0503020204020204" charset="-122"/>
                <a:sym typeface="+mn-ea"/>
              </a:rPr>
              <a:t>中国文脉的脉络</a:t>
            </a:r>
            <a:r>
              <a:rPr lang="en-US" altLang="zh-CN" sz="4890">
                <a:solidFill>
                  <a:schemeClr val="bg1"/>
                </a:solidFill>
                <a:latin typeface="微软雅黑" panose="020B0503020204020204" charset="-122"/>
                <a:ea typeface="微软雅黑" panose="020B0503020204020204" charset="-122"/>
                <a:cs typeface="微软雅黑" panose="020B0503020204020204" charset="-122"/>
                <a:sym typeface="+mn-ea"/>
              </a:rPr>
              <a:t>——</a:t>
            </a:r>
            <a:r>
              <a:rPr lang="zh-CN" sz="4890">
                <a:solidFill>
                  <a:schemeClr val="bg1"/>
                </a:solidFill>
                <a:latin typeface="微软雅黑" panose="020B0503020204020204" charset="-122"/>
                <a:ea typeface="微软雅黑" panose="020B0503020204020204" charset="-122"/>
                <a:cs typeface="微软雅黑" panose="020B0503020204020204" charset="-122"/>
                <a:sym typeface="+mn-ea"/>
              </a:rPr>
              <a:t>明清</a:t>
            </a:r>
            <a:endParaRPr lang="zh-CN" altLang="en-US" sz="489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3" name="文本框 2"/>
          <p:cNvSpPr txBox="1"/>
          <p:nvPr/>
        </p:nvSpPr>
        <p:spPr>
          <a:xfrm>
            <a:off x="387350" y="1434465"/>
            <a:ext cx="11344910" cy="4431665"/>
          </a:xfrm>
          <a:prstGeom prst="rect">
            <a:avLst/>
          </a:prstGeom>
          <a:noFill/>
        </p:spPr>
        <p:txBody>
          <a:bodyPr wrap="square" rtlCol="0">
            <a:noAutofit/>
          </a:bodyPr>
          <a:lstStyle/>
          <a:p>
            <a:r>
              <a:rPr sz="2800">
                <a:solidFill>
                  <a:schemeClr val="bg1"/>
                </a:solidFill>
                <a:latin typeface="微软雅黑" panose="020B0503020204020204" charset="-122"/>
                <a:ea typeface="微软雅黑" panose="020B0503020204020204" charset="-122"/>
                <a:cs typeface="微软雅黑" panose="020B0503020204020204" charset="-122"/>
                <a:sym typeface="+mn-ea"/>
              </a:rPr>
              <a:t>明清两代五百年衰微中，只剩下两个光点，一是戏剧，二是小说。</a:t>
            </a:r>
          </a:p>
          <a:p>
            <a:endParaRPr sz="2800">
              <a:solidFill>
                <a:schemeClr val="bg1"/>
              </a:solidFill>
              <a:latin typeface="微软雅黑" panose="020B0503020204020204" charset="-122"/>
              <a:ea typeface="微软雅黑" panose="020B0503020204020204" charset="-122"/>
              <a:cs typeface="微软雅黑" panose="020B0503020204020204" charset="-122"/>
              <a:sym typeface="+mn-ea"/>
            </a:endParaRPr>
          </a:p>
          <a:p>
            <a:r>
              <a:rPr sz="2800">
                <a:solidFill>
                  <a:schemeClr val="bg1"/>
                </a:solidFill>
                <a:latin typeface="微软雅黑" panose="020B0503020204020204" charset="-122"/>
                <a:ea typeface="微软雅黑" panose="020B0503020204020204" charset="-122"/>
                <a:cs typeface="微软雅黑" panose="020B0503020204020204" charset="-122"/>
                <a:sym typeface="+mn-ea"/>
              </a:rPr>
              <a:t>一是戏剧：明代的传奇、百戏之祖——昆曲</a:t>
            </a:r>
          </a:p>
          <a:p>
            <a:endParaRPr sz="2800">
              <a:solidFill>
                <a:schemeClr val="bg1"/>
              </a:solidFill>
              <a:latin typeface="微软雅黑" panose="020B0503020204020204" charset="-122"/>
              <a:ea typeface="微软雅黑" panose="020B0503020204020204" charset="-122"/>
              <a:cs typeface="微软雅黑" panose="020B0503020204020204" charset="-122"/>
              <a:sym typeface="+mn-ea"/>
            </a:endParaRPr>
          </a:p>
          <a:p>
            <a:r>
              <a:rPr sz="2800">
                <a:solidFill>
                  <a:schemeClr val="bg1"/>
                </a:solidFill>
                <a:latin typeface="微软雅黑" panose="020B0503020204020204" charset="-122"/>
                <a:ea typeface="微软雅黑" panose="020B0503020204020204" charset="-122"/>
                <a:cs typeface="微软雅黑" panose="020B0503020204020204" charset="-122"/>
                <a:sym typeface="+mn-ea"/>
              </a:rPr>
              <a:t>汤显祖《牡丹亭》</a:t>
            </a:r>
            <a:r>
              <a:rPr lang="zh-CN" sz="2800">
                <a:solidFill>
                  <a:schemeClr val="bg1"/>
                </a:solidFill>
                <a:latin typeface="微软雅黑" panose="020B0503020204020204" charset="-122"/>
                <a:ea typeface="微软雅黑" panose="020B0503020204020204" charset="-122"/>
                <a:cs typeface="微软雅黑" panose="020B0503020204020204" charset="-122"/>
                <a:sym typeface="+mn-ea"/>
              </a:rPr>
              <a:t>；</a:t>
            </a:r>
            <a:r>
              <a:rPr sz="2800">
                <a:solidFill>
                  <a:schemeClr val="bg1"/>
                </a:solidFill>
                <a:latin typeface="微软雅黑" panose="020B0503020204020204" charset="-122"/>
                <a:ea typeface="微软雅黑" panose="020B0503020204020204" charset="-122"/>
                <a:cs typeface="微软雅黑" panose="020B0503020204020204" charset="-122"/>
                <a:sym typeface="+mn-ea"/>
              </a:rPr>
              <a:t>孔尚任《桃花扇》</a:t>
            </a:r>
            <a:r>
              <a:rPr lang="zh-CN" sz="2800">
                <a:solidFill>
                  <a:schemeClr val="bg1"/>
                </a:solidFill>
                <a:latin typeface="微软雅黑" panose="020B0503020204020204" charset="-122"/>
                <a:ea typeface="微软雅黑" panose="020B0503020204020204" charset="-122"/>
                <a:cs typeface="微软雅黑" panose="020B0503020204020204" charset="-122"/>
                <a:sym typeface="+mn-ea"/>
              </a:rPr>
              <a:t>；</a:t>
            </a:r>
            <a:r>
              <a:rPr sz="2800">
                <a:solidFill>
                  <a:schemeClr val="bg1"/>
                </a:solidFill>
                <a:latin typeface="微软雅黑" panose="020B0503020204020204" charset="-122"/>
                <a:ea typeface="微软雅黑" panose="020B0503020204020204" charset="-122"/>
                <a:cs typeface="微软雅黑" panose="020B0503020204020204" charset="-122"/>
                <a:sym typeface="+mn-ea"/>
              </a:rPr>
              <a:t>洪昇《长生殿》。</a:t>
            </a:r>
          </a:p>
          <a:p>
            <a:endParaRPr sz="2800">
              <a:solidFill>
                <a:schemeClr val="bg1"/>
              </a:solidFill>
              <a:latin typeface="微软雅黑" panose="020B0503020204020204" charset="-122"/>
              <a:ea typeface="微软雅黑" panose="020B0503020204020204" charset="-122"/>
              <a:cs typeface="微软雅黑" panose="020B0503020204020204" charset="-122"/>
              <a:sym typeface="+mn-ea"/>
            </a:endParaRPr>
          </a:p>
          <a:p>
            <a:r>
              <a:rPr sz="2800">
                <a:solidFill>
                  <a:schemeClr val="bg1"/>
                </a:solidFill>
                <a:latin typeface="微软雅黑" panose="020B0503020204020204" charset="-122"/>
                <a:ea typeface="微软雅黑" panose="020B0503020204020204" charset="-122"/>
                <a:cs typeface="微软雅黑" panose="020B0503020204020204" charset="-122"/>
                <a:sym typeface="+mn-ea"/>
              </a:rPr>
              <a:t>二是小说：</a:t>
            </a:r>
          </a:p>
          <a:p>
            <a:endParaRPr sz="2800">
              <a:solidFill>
                <a:schemeClr val="bg1"/>
              </a:solidFill>
              <a:latin typeface="微软雅黑" panose="020B0503020204020204" charset="-122"/>
              <a:ea typeface="微软雅黑" panose="020B0503020204020204" charset="-122"/>
              <a:cs typeface="微软雅黑" panose="020B0503020204020204" charset="-122"/>
              <a:sym typeface="+mn-ea"/>
            </a:endParaRPr>
          </a:p>
          <a:p>
            <a:r>
              <a:rPr sz="2800">
                <a:solidFill>
                  <a:schemeClr val="bg1"/>
                </a:solidFill>
                <a:latin typeface="微软雅黑" panose="020B0503020204020204" charset="-122"/>
                <a:ea typeface="微软雅黑" panose="020B0503020204020204" charset="-122"/>
                <a:cs typeface="微软雅黑" panose="020B0503020204020204" charset="-122"/>
                <a:sym typeface="+mn-ea"/>
              </a:rPr>
              <a:t>《四大名著》：《三国演义》《水浒传》《西游记》《红楼梦》</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495425" y="442595"/>
            <a:ext cx="8816340" cy="786765"/>
          </a:xfrm>
        </p:spPr>
        <p:txBody>
          <a:bodyPr>
            <a:normAutofit fontScale="90000"/>
          </a:bodyPr>
          <a:lstStyle/>
          <a:p>
            <a:r>
              <a:rPr lang="zh-CN" altLang="en-US" sz="4890">
                <a:solidFill>
                  <a:schemeClr val="bg1"/>
                </a:solidFill>
                <a:sym typeface="+mn-ea"/>
              </a:rPr>
              <a:t>三、</a:t>
            </a:r>
            <a:r>
              <a:rPr lang="zh-CN" altLang="en-US" sz="4890">
                <a:solidFill>
                  <a:schemeClr val="bg1"/>
                </a:solidFill>
                <a:latin typeface="微软雅黑" panose="020B0503020204020204" charset="-122"/>
                <a:ea typeface="微软雅黑" panose="020B0503020204020204" charset="-122"/>
                <a:cs typeface="微软雅黑" panose="020B0503020204020204" charset="-122"/>
                <a:sym typeface="+mn-ea"/>
              </a:rPr>
              <a:t>中国文脉的脉络</a:t>
            </a:r>
            <a:r>
              <a:rPr lang="en-US" altLang="zh-CN" sz="4890">
                <a:solidFill>
                  <a:schemeClr val="bg1"/>
                </a:solidFill>
                <a:latin typeface="微软雅黑" panose="020B0503020204020204" charset="-122"/>
                <a:ea typeface="微软雅黑" panose="020B0503020204020204" charset="-122"/>
                <a:cs typeface="微软雅黑" panose="020B0503020204020204" charset="-122"/>
                <a:sym typeface="+mn-ea"/>
              </a:rPr>
              <a:t>——</a:t>
            </a:r>
            <a:r>
              <a:rPr lang="zh-CN" sz="4890">
                <a:solidFill>
                  <a:schemeClr val="bg1"/>
                </a:solidFill>
                <a:latin typeface="微软雅黑" panose="020B0503020204020204" charset="-122"/>
                <a:ea typeface="微软雅黑" panose="020B0503020204020204" charset="-122"/>
                <a:cs typeface="微软雅黑" panose="020B0503020204020204" charset="-122"/>
                <a:sym typeface="+mn-ea"/>
              </a:rPr>
              <a:t>明清</a:t>
            </a:r>
            <a:endParaRPr lang="zh-CN" altLang="en-US" sz="489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3" name="文本框 2"/>
          <p:cNvSpPr txBox="1"/>
          <p:nvPr/>
        </p:nvSpPr>
        <p:spPr>
          <a:xfrm>
            <a:off x="3695700" y="1434465"/>
            <a:ext cx="8036560" cy="4431665"/>
          </a:xfrm>
          <a:prstGeom prst="rect">
            <a:avLst/>
          </a:prstGeom>
          <a:noFill/>
        </p:spPr>
        <p:txBody>
          <a:bodyPr wrap="square" rtlCol="0">
            <a:noAutofit/>
          </a:bodyPr>
          <a:lstStyle/>
          <a:p>
            <a:r>
              <a:rPr sz="2800">
                <a:solidFill>
                  <a:schemeClr val="bg1"/>
                </a:solidFill>
                <a:latin typeface="微软雅黑" panose="020B0503020204020204" charset="-122"/>
                <a:ea typeface="微软雅黑" panose="020B0503020204020204" charset="-122"/>
                <a:cs typeface="微软雅黑" panose="020B0503020204020204" charset="-122"/>
                <a:sym typeface="+mn-ea"/>
              </a:rPr>
              <a:t>《红楼梦》是一部具有世界影响力的人情小说、中国封建社会的百科全书、传统文化的集大成者。</a:t>
            </a:r>
          </a:p>
          <a:p>
            <a:endParaRPr sz="2800">
              <a:solidFill>
                <a:schemeClr val="bg1"/>
              </a:solidFill>
              <a:latin typeface="微软雅黑" panose="020B0503020204020204" charset="-122"/>
              <a:ea typeface="微软雅黑" panose="020B0503020204020204" charset="-122"/>
              <a:cs typeface="微软雅黑" panose="020B0503020204020204" charset="-122"/>
              <a:sym typeface="+mn-ea"/>
            </a:endParaRPr>
          </a:p>
          <a:p>
            <a:r>
              <a:rPr sz="2800">
                <a:solidFill>
                  <a:schemeClr val="bg1"/>
                </a:solidFill>
                <a:latin typeface="微软雅黑" panose="020B0503020204020204" charset="-122"/>
                <a:ea typeface="微软雅黑" panose="020B0503020204020204" charset="-122"/>
                <a:cs typeface="微软雅黑" panose="020B0503020204020204" charset="-122"/>
                <a:sym typeface="+mn-ea"/>
              </a:rPr>
              <a:t>这部小说的精神高度是世界性的，那就是：全方位探寻人性美的存在状态和幻灭过程。</a:t>
            </a:r>
          </a:p>
          <a:p>
            <a:endParaRPr sz="2800">
              <a:solidFill>
                <a:schemeClr val="bg1"/>
              </a:solidFill>
              <a:latin typeface="微软雅黑" panose="020B0503020204020204" charset="-122"/>
              <a:ea typeface="微软雅黑" panose="020B0503020204020204" charset="-122"/>
              <a:cs typeface="微软雅黑" panose="020B0503020204020204" charset="-122"/>
              <a:sym typeface="+mn-ea"/>
            </a:endParaRPr>
          </a:p>
          <a:p>
            <a:r>
              <a:rPr sz="2800">
                <a:solidFill>
                  <a:schemeClr val="bg1"/>
                </a:solidFill>
                <a:latin typeface="微软雅黑" panose="020B0503020204020204" charset="-122"/>
                <a:ea typeface="微软雅黑" panose="020B0503020204020204" charset="-122"/>
                <a:cs typeface="微软雅黑" panose="020B0503020204020204" charset="-122"/>
                <a:sym typeface="+mn-ea"/>
              </a:rPr>
              <a:t>展现了真正的人性美和悲剧美，可以说是一部从各个角度展现女性美以及中国古代社会百态的史诗性著作。</a:t>
            </a:r>
          </a:p>
        </p:txBody>
      </p:sp>
      <p:pic>
        <p:nvPicPr>
          <p:cNvPr id="5" name="图片 4" descr="t01ffb1d60e32fc89e1"/>
          <p:cNvPicPr>
            <a:picLocks noChangeAspect="1"/>
          </p:cNvPicPr>
          <p:nvPr/>
        </p:nvPicPr>
        <p:blipFill>
          <a:blip r:embed="rId3" cstate="email"/>
          <a:stretch>
            <a:fillRect/>
          </a:stretch>
        </p:blipFill>
        <p:spPr>
          <a:xfrm>
            <a:off x="244475" y="1229360"/>
            <a:ext cx="3359150" cy="4908550"/>
          </a:xfrm>
          <a:prstGeom prst="rect">
            <a:avLst/>
          </a:prstGeom>
        </p:spPr>
      </p:pic>
      <p:sp>
        <p:nvSpPr>
          <p:cNvPr id="6" name="文本框 5"/>
          <p:cNvSpPr txBox="1"/>
          <p:nvPr/>
        </p:nvSpPr>
        <p:spPr>
          <a:xfrm>
            <a:off x="2524760" y="1434465"/>
            <a:ext cx="798195" cy="1632585"/>
          </a:xfrm>
          <a:prstGeom prst="rect">
            <a:avLst/>
          </a:prstGeom>
          <a:noFill/>
        </p:spPr>
        <p:txBody>
          <a:bodyPr vert="eaVert" wrap="square" rtlCol="0">
            <a:spAutoFit/>
          </a:bodyPr>
          <a:lstStyle/>
          <a:p>
            <a:r>
              <a:rPr lang="zh-CN" altLang="en-US" sz="4000" b="1"/>
              <a:t>曹雪芹</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495425" y="442595"/>
            <a:ext cx="8816340" cy="786765"/>
          </a:xfrm>
        </p:spPr>
        <p:txBody>
          <a:bodyPr>
            <a:normAutofit fontScale="90000"/>
          </a:bodyPr>
          <a:lstStyle/>
          <a:p>
            <a:r>
              <a:rPr lang="zh-CN" altLang="en-US" sz="4890">
                <a:solidFill>
                  <a:schemeClr val="bg1"/>
                </a:solidFill>
                <a:sym typeface="+mn-ea"/>
              </a:rPr>
              <a:t>三、</a:t>
            </a:r>
            <a:r>
              <a:rPr lang="zh-CN" altLang="en-US" sz="4890">
                <a:solidFill>
                  <a:schemeClr val="bg1"/>
                </a:solidFill>
                <a:latin typeface="微软雅黑" panose="020B0503020204020204" charset="-122"/>
                <a:ea typeface="微软雅黑" panose="020B0503020204020204" charset="-122"/>
                <a:cs typeface="微软雅黑" panose="020B0503020204020204" charset="-122"/>
                <a:sym typeface="+mn-ea"/>
              </a:rPr>
              <a:t>中国文脉的脉络</a:t>
            </a:r>
            <a:r>
              <a:rPr lang="en-US" altLang="zh-CN" sz="4890">
                <a:solidFill>
                  <a:schemeClr val="bg1"/>
                </a:solidFill>
                <a:latin typeface="微软雅黑" panose="020B0503020204020204" charset="-122"/>
                <a:ea typeface="微软雅黑" panose="020B0503020204020204" charset="-122"/>
                <a:cs typeface="微软雅黑" panose="020B0503020204020204" charset="-122"/>
                <a:sym typeface="+mn-ea"/>
              </a:rPr>
              <a:t>——</a:t>
            </a:r>
            <a:r>
              <a:rPr lang="zh-CN" sz="4890">
                <a:solidFill>
                  <a:schemeClr val="bg1"/>
                </a:solidFill>
                <a:latin typeface="微软雅黑" panose="020B0503020204020204" charset="-122"/>
                <a:ea typeface="微软雅黑" panose="020B0503020204020204" charset="-122"/>
                <a:cs typeface="微软雅黑" panose="020B0503020204020204" charset="-122"/>
                <a:sym typeface="+mn-ea"/>
              </a:rPr>
              <a:t>近现代</a:t>
            </a:r>
            <a:endParaRPr lang="zh-CN" altLang="en-US" sz="489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pic>
        <p:nvPicPr>
          <p:cNvPr id="4" name="图片 3" descr="jiafengliangqichao-24196875_1"/>
          <p:cNvPicPr>
            <a:picLocks noChangeAspect="1"/>
          </p:cNvPicPr>
          <p:nvPr/>
        </p:nvPicPr>
        <p:blipFill>
          <a:blip r:embed="rId3" cstate="email"/>
          <a:stretch>
            <a:fillRect/>
          </a:stretch>
        </p:blipFill>
        <p:spPr>
          <a:xfrm>
            <a:off x="73660" y="1298575"/>
            <a:ext cx="2298065" cy="3581400"/>
          </a:xfrm>
          <a:prstGeom prst="rect">
            <a:avLst/>
          </a:prstGeom>
        </p:spPr>
      </p:pic>
      <p:pic>
        <p:nvPicPr>
          <p:cNvPr id="7" name="图片 6" descr="f3df41ef0e744e0a8a309fe23e8e482c_th"/>
          <p:cNvPicPr>
            <a:picLocks noChangeAspect="1"/>
          </p:cNvPicPr>
          <p:nvPr/>
        </p:nvPicPr>
        <p:blipFill>
          <a:blip r:embed="rId4" cstate="email"/>
          <a:stretch>
            <a:fillRect/>
          </a:stretch>
        </p:blipFill>
        <p:spPr>
          <a:xfrm>
            <a:off x="2405380" y="1299845"/>
            <a:ext cx="2522855" cy="3581400"/>
          </a:xfrm>
          <a:prstGeom prst="rect">
            <a:avLst/>
          </a:prstGeom>
        </p:spPr>
      </p:pic>
      <p:pic>
        <p:nvPicPr>
          <p:cNvPr id="8" name="图片 7" descr="t015ce9927f6621b4d0"/>
          <p:cNvPicPr>
            <a:picLocks noChangeAspect="1"/>
          </p:cNvPicPr>
          <p:nvPr/>
        </p:nvPicPr>
        <p:blipFill>
          <a:blip r:embed="rId5" cstate="email"/>
          <a:stretch>
            <a:fillRect/>
          </a:stretch>
        </p:blipFill>
        <p:spPr>
          <a:xfrm>
            <a:off x="7364095" y="1301115"/>
            <a:ext cx="2449195" cy="3581400"/>
          </a:xfrm>
          <a:prstGeom prst="rect">
            <a:avLst/>
          </a:prstGeom>
        </p:spPr>
      </p:pic>
      <p:pic>
        <p:nvPicPr>
          <p:cNvPr id="9" name="图片 8" descr="20120425105152-1169973040"/>
          <p:cNvPicPr>
            <a:picLocks noChangeAspect="1"/>
          </p:cNvPicPr>
          <p:nvPr/>
        </p:nvPicPr>
        <p:blipFill>
          <a:blip r:embed="rId6" cstate="email"/>
          <a:stretch>
            <a:fillRect/>
          </a:stretch>
        </p:blipFill>
        <p:spPr>
          <a:xfrm>
            <a:off x="4961890" y="1299845"/>
            <a:ext cx="2366010" cy="3580130"/>
          </a:xfrm>
          <a:prstGeom prst="rect">
            <a:avLst/>
          </a:prstGeom>
        </p:spPr>
      </p:pic>
      <p:pic>
        <p:nvPicPr>
          <p:cNvPr id="10" name="图片 9" descr="t01aec2feccf8d8597c"/>
          <p:cNvPicPr>
            <a:picLocks noChangeAspect="1"/>
          </p:cNvPicPr>
          <p:nvPr/>
        </p:nvPicPr>
        <p:blipFill>
          <a:blip r:embed="rId7" cstate="email"/>
          <a:stretch>
            <a:fillRect/>
          </a:stretch>
        </p:blipFill>
        <p:spPr>
          <a:xfrm>
            <a:off x="9842500" y="1300480"/>
            <a:ext cx="2281555" cy="3582035"/>
          </a:xfrm>
          <a:prstGeom prst="rect">
            <a:avLst/>
          </a:prstGeom>
        </p:spPr>
      </p:pic>
      <p:sp>
        <p:nvSpPr>
          <p:cNvPr id="11" name="文本框 10"/>
          <p:cNvSpPr txBox="1"/>
          <p:nvPr/>
        </p:nvSpPr>
        <p:spPr>
          <a:xfrm>
            <a:off x="3977005" y="1365885"/>
            <a:ext cx="798195" cy="1632585"/>
          </a:xfrm>
          <a:prstGeom prst="rect">
            <a:avLst/>
          </a:prstGeom>
          <a:noFill/>
        </p:spPr>
        <p:txBody>
          <a:bodyPr vert="eaVert" wrap="square" rtlCol="0">
            <a:spAutoFit/>
          </a:bodyPr>
          <a:lstStyle/>
          <a:p>
            <a:r>
              <a:rPr lang="zh-CN" altLang="en-US" sz="4000" b="1"/>
              <a:t>鲁迅</a:t>
            </a:r>
          </a:p>
        </p:txBody>
      </p:sp>
      <p:sp>
        <p:nvSpPr>
          <p:cNvPr id="13" name="文本框 12"/>
          <p:cNvSpPr txBox="1"/>
          <p:nvPr/>
        </p:nvSpPr>
        <p:spPr>
          <a:xfrm>
            <a:off x="7708265" y="1417320"/>
            <a:ext cx="1761490" cy="706755"/>
          </a:xfrm>
          <a:prstGeom prst="rect">
            <a:avLst/>
          </a:prstGeom>
          <a:noFill/>
        </p:spPr>
        <p:txBody>
          <a:bodyPr wrap="square" rtlCol="0">
            <a:spAutoFit/>
          </a:bodyPr>
          <a:lstStyle/>
          <a:p>
            <a:r>
              <a:rPr lang="zh-CN" altLang="en-US" sz="4000" b="1"/>
              <a:t>沈从文</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stretch>
            <a:fillRect/>
          </a:stretch>
        </a:blipFill>
        <a:effectLst/>
      </p:bgPr>
    </p:bg>
    <p:spTree>
      <p:nvGrpSpPr>
        <p:cNvPr id="1" name=""/>
        <p:cNvGrpSpPr/>
        <p:nvPr/>
      </p:nvGrpSpPr>
      <p:grpSpPr>
        <a:xfrm>
          <a:off x="0" y="0"/>
          <a:ext cx="0" cy="0"/>
          <a:chOff x="0" y="0"/>
          <a:chExt cx="0" cy="0"/>
        </a:xfrm>
      </p:grpSpPr>
      <p:sp>
        <p:nvSpPr>
          <p:cNvPr id="5" name="标题 1"/>
          <p:cNvSpPr>
            <a:spLocks noGrp="1"/>
          </p:cNvSpPr>
          <p:nvPr/>
        </p:nvSpPr>
        <p:spPr>
          <a:xfrm>
            <a:off x="1492885" y="1842770"/>
            <a:ext cx="5611495" cy="786765"/>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zh-CN" altLang="en-US" sz="489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stretch>
            <a:fillRect/>
          </a:stretch>
        </a:blipFill>
        <a:effectLst/>
      </p:bgPr>
    </p:bg>
    <p:spTree>
      <p:nvGrpSpPr>
        <p:cNvPr id="1" name=""/>
        <p:cNvGrpSpPr/>
        <p:nvPr/>
      </p:nvGrpSpPr>
      <p:grpSpPr>
        <a:xfrm>
          <a:off x="0" y="0"/>
          <a:ext cx="0" cy="0"/>
          <a:chOff x="0" y="0"/>
          <a:chExt cx="0" cy="0"/>
        </a:xfrm>
      </p:grpSpPr>
      <p:sp>
        <p:nvSpPr>
          <p:cNvPr id="5" name="标题 1"/>
          <p:cNvSpPr>
            <a:spLocks noGrp="1"/>
          </p:cNvSpPr>
          <p:nvPr/>
        </p:nvSpPr>
        <p:spPr>
          <a:xfrm>
            <a:off x="1492885" y="1842770"/>
            <a:ext cx="5611495" cy="78676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zh-CN" altLang="en-US" sz="489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387350" y="476885"/>
            <a:ext cx="11480165" cy="786765"/>
          </a:xfrm>
        </p:spPr>
        <p:txBody>
          <a:bodyPr>
            <a:normAutofit fontScale="90000"/>
          </a:bodyPr>
          <a:lstStyle/>
          <a:p>
            <a:r>
              <a:rPr lang="zh-CN" altLang="en-US" sz="4445">
                <a:solidFill>
                  <a:schemeClr val="bg1"/>
                </a:solidFill>
                <a:latin typeface="微软雅黑" panose="020B0503020204020204" charset="-122"/>
                <a:ea typeface="微软雅黑" panose="020B0503020204020204" charset="-122"/>
                <a:cs typeface="微软雅黑" panose="020B0503020204020204" charset="-122"/>
                <a:sym typeface="+mn-ea"/>
              </a:rPr>
              <a:t>四、中华优秀传统文化是我们党创新理论的“根”</a:t>
            </a:r>
          </a:p>
        </p:txBody>
      </p:sp>
      <p:sp>
        <p:nvSpPr>
          <p:cNvPr id="3" name="文本框 2"/>
          <p:cNvSpPr txBox="1"/>
          <p:nvPr/>
        </p:nvSpPr>
        <p:spPr>
          <a:xfrm>
            <a:off x="387350" y="1434465"/>
            <a:ext cx="11344910" cy="4431665"/>
          </a:xfrm>
          <a:prstGeom prst="rect">
            <a:avLst/>
          </a:prstGeom>
          <a:noFill/>
        </p:spPr>
        <p:txBody>
          <a:bodyPr wrap="square" rtlCol="0">
            <a:noAutofit/>
          </a:bodyPr>
          <a:lstStyle/>
          <a:p>
            <a:r>
              <a:rPr lang="en-US" sz="2800">
                <a:solidFill>
                  <a:schemeClr val="bg1"/>
                </a:solidFill>
                <a:latin typeface="微软雅黑" panose="020B0503020204020204" charset="-122"/>
                <a:ea typeface="微软雅黑" panose="020B0503020204020204" charset="-122"/>
                <a:cs typeface="微软雅黑" panose="020B0503020204020204" charset="-122"/>
                <a:sym typeface="+mn-ea"/>
              </a:rPr>
              <a:t>       </a:t>
            </a:r>
            <a:r>
              <a:rPr lang="zh-CN" altLang="en-US" sz="2800">
                <a:solidFill>
                  <a:schemeClr val="bg1"/>
                </a:solidFill>
                <a:latin typeface="微软雅黑" panose="020B0503020204020204" charset="-122"/>
                <a:ea typeface="微软雅黑" panose="020B0503020204020204" charset="-122"/>
                <a:cs typeface="微软雅黑" panose="020B0503020204020204" charset="-122"/>
                <a:sym typeface="+mn-ea"/>
              </a:rPr>
              <a:t>习近平总书记：</a:t>
            </a:r>
            <a:r>
              <a:rPr sz="2800">
                <a:solidFill>
                  <a:schemeClr val="bg1"/>
                </a:solidFill>
                <a:latin typeface="微软雅黑" panose="020B0503020204020204" charset="-122"/>
                <a:ea typeface="微软雅黑" panose="020B0503020204020204" charset="-122"/>
                <a:cs typeface="微软雅黑" panose="020B0503020204020204" charset="-122"/>
                <a:sym typeface="+mn-ea"/>
              </a:rPr>
              <a:t>坚持和发展马克思主义，必须同中华优秀传统文化相结合。只有植根本国、本民族历史文化沃土，马克思主义真理之树才能根深叶茂。</a:t>
            </a:r>
          </a:p>
          <a:p>
            <a:endParaRPr sz="2800">
              <a:solidFill>
                <a:schemeClr val="bg1"/>
              </a:solidFill>
              <a:latin typeface="微软雅黑" panose="020B0503020204020204" charset="-122"/>
              <a:ea typeface="微软雅黑" panose="020B0503020204020204" charset="-122"/>
              <a:cs typeface="微软雅黑" panose="020B0503020204020204" charset="-122"/>
              <a:sym typeface="+mn-ea"/>
            </a:endParaRPr>
          </a:p>
          <a:p>
            <a:r>
              <a:rPr lang="en-US" sz="2800">
                <a:solidFill>
                  <a:schemeClr val="bg1"/>
                </a:solidFill>
                <a:latin typeface="微软雅黑" panose="020B0503020204020204" charset="-122"/>
                <a:ea typeface="微软雅黑" panose="020B0503020204020204" charset="-122"/>
                <a:cs typeface="微软雅黑" panose="020B0503020204020204" charset="-122"/>
                <a:sym typeface="+mn-ea"/>
              </a:rPr>
              <a:t>       </a:t>
            </a:r>
            <a:r>
              <a:rPr sz="2800">
                <a:solidFill>
                  <a:schemeClr val="bg1"/>
                </a:solidFill>
                <a:latin typeface="微软雅黑" panose="020B0503020204020204" charset="-122"/>
                <a:ea typeface="微软雅黑" panose="020B0503020204020204" charset="-122"/>
                <a:cs typeface="微软雅黑" panose="020B0503020204020204" charset="-122"/>
                <a:sym typeface="+mn-ea"/>
              </a:rPr>
              <a:t>1.人类命运共同体</a:t>
            </a:r>
          </a:p>
          <a:p>
            <a:r>
              <a:rPr lang="en-US" sz="2800">
                <a:solidFill>
                  <a:schemeClr val="bg1"/>
                </a:solidFill>
                <a:latin typeface="微软雅黑" panose="020B0503020204020204" charset="-122"/>
                <a:ea typeface="微软雅黑" panose="020B0503020204020204" charset="-122"/>
                <a:cs typeface="微软雅黑" panose="020B0503020204020204" charset="-122"/>
                <a:sym typeface="+mn-ea"/>
              </a:rPr>
              <a:t>     </a:t>
            </a:r>
          </a:p>
          <a:p>
            <a:r>
              <a:rPr lang="en-US" sz="2800">
                <a:solidFill>
                  <a:schemeClr val="bg1"/>
                </a:solidFill>
                <a:latin typeface="微软雅黑" panose="020B0503020204020204" charset="-122"/>
                <a:ea typeface="微软雅黑" panose="020B0503020204020204" charset="-122"/>
                <a:cs typeface="微软雅黑" panose="020B0503020204020204" charset="-122"/>
                <a:sym typeface="+mn-ea"/>
              </a:rPr>
              <a:t>     </a:t>
            </a:r>
            <a:r>
              <a:rPr sz="2800">
                <a:solidFill>
                  <a:schemeClr val="bg1"/>
                </a:solidFill>
                <a:latin typeface="微软雅黑" panose="020B0503020204020204" charset="-122"/>
                <a:ea typeface="微软雅黑" panose="020B0503020204020204" charset="-122"/>
                <a:cs typeface="微软雅黑" panose="020B0503020204020204" charset="-122"/>
                <a:sym typeface="+mn-ea"/>
              </a:rPr>
              <a:t>《礼记·礼运》——讲信修睦</a:t>
            </a:r>
            <a:r>
              <a:rPr lang="en-US" sz="2800">
                <a:solidFill>
                  <a:schemeClr val="bg1"/>
                </a:solidFill>
                <a:latin typeface="微软雅黑" panose="020B0503020204020204" charset="-122"/>
                <a:ea typeface="微软雅黑" panose="020B0503020204020204" charset="-122"/>
                <a:cs typeface="微软雅黑" panose="020B0503020204020204" charset="-122"/>
                <a:sym typeface="+mn-ea"/>
              </a:rPr>
              <a:t>     </a:t>
            </a:r>
            <a:r>
              <a:rPr sz="2800">
                <a:solidFill>
                  <a:schemeClr val="bg1"/>
                </a:solidFill>
                <a:latin typeface="微软雅黑" panose="020B0503020204020204" charset="-122"/>
                <a:ea typeface="微软雅黑" panose="020B0503020204020204" charset="-122"/>
                <a:cs typeface="微软雅黑" panose="020B0503020204020204" charset="-122"/>
                <a:sym typeface="+mn-ea"/>
              </a:rPr>
              <a:t>《左传·隐公六年》——亲仁善邻</a:t>
            </a:r>
          </a:p>
          <a:p>
            <a:endParaRPr sz="2800">
              <a:solidFill>
                <a:schemeClr val="bg1"/>
              </a:solidFill>
              <a:latin typeface="微软雅黑" panose="020B0503020204020204" charset="-122"/>
              <a:ea typeface="微软雅黑" panose="020B0503020204020204" charset="-122"/>
              <a:cs typeface="微软雅黑" panose="020B0503020204020204" charset="-122"/>
              <a:sym typeface="+mn-ea"/>
            </a:endParaRPr>
          </a:p>
          <a:p>
            <a:r>
              <a:rPr lang="en-US" sz="2800">
                <a:solidFill>
                  <a:schemeClr val="bg1"/>
                </a:solidFill>
                <a:latin typeface="微软雅黑" panose="020B0503020204020204" charset="-122"/>
                <a:ea typeface="微软雅黑" panose="020B0503020204020204" charset="-122"/>
                <a:cs typeface="微软雅黑" panose="020B0503020204020204" charset="-122"/>
                <a:sym typeface="+mn-ea"/>
              </a:rPr>
              <a:t>     </a:t>
            </a:r>
            <a:r>
              <a:rPr sz="2800">
                <a:solidFill>
                  <a:schemeClr val="bg1"/>
                </a:solidFill>
                <a:latin typeface="微软雅黑" panose="020B0503020204020204" charset="-122"/>
                <a:ea typeface="微软雅黑" panose="020B0503020204020204" charset="-122"/>
                <a:cs typeface="微软雅黑" panose="020B0503020204020204" charset="-122"/>
                <a:sym typeface="+mn-ea"/>
              </a:rPr>
              <a:t>《礼记·礼运》——天下大同</a:t>
            </a:r>
            <a:r>
              <a:rPr lang="en-US" sz="2800">
                <a:solidFill>
                  <a:schemeClr val="bg1"/>
                </a:solidFill>
                <a:latin typeface="微软雅黑" panose="020B0503020204020204" charset="-122"/>
                <a:ea typeface="微软雅黑" panose="020B0503020204020204" charset="-122"/>
                <a:cs typeface="微软雅黑" panose="020B0503020204020204" charset="-122"/>
                <a:sym typeface="+mn-ea"/>
              </a:rPr>
              <a:t>     </a:t>
            </a:r>
            <a:r>
              <a:rPr sz="2800">
                <a:solidFill>
                  <a:schemeClr val="bg1"/>
                </a:solidFill>
                <a:latin typeface="微软雅黑" panose="020B0503020204020204" charset="-122"/>
                <a:ea typeface="微软雅黑" panose="020B0503020204020204" charset="-122"/>
                <a:cs typeface="微软雅黑" panose="020B0503020204020204" charset="-122"/>
                <a:sym typeface="+mn-ea"/>
              </a:rPr>
              <a:t>《尚书》——协和万邦</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387350" y="476885"/>
            <a:ext cx="11480165" cy="786765"/>
          </a:xfrm>
        </p:spPr>
        <p:txBody>
          <a:bodyPr>
            <a:normAutofit fontScale="90000"/>
          </a:bodyPr>
          <a:lstStyle/>
          <a:p>
            <a:r>
              <a:rPr lang="zh-CN" altLang="en-US" sz="4445">
                <a:solidFill>
                  <a:schemeClr val="bg1"/>
                </a:solidFill>
                <a:latin typeface="微软雅黑" panose="020B0503020204020204" charset="-122"/>
                <a:ea typeface="微软雅黑" panose="020B0503020204020204" charset="-122"/>
                <a:cs typeface="微软雅黑" panose="020B0503020204020204" charset="-122"/>
                <a:sym typeface="+mn-ea"/>
              </a:rPr>
              <a:t>四、中华优秀传统文化是我们党创新理论的“根”</a:t>
            </a:r>
          </a:p>
        </p:txBody>
      </p:sp>
      <p:sp>
        <p:nvSpPr>
          <p:cNvPr id="3" name="文本框 2"/>
          <p:cNvSpPr txBox="1"/>
          <p:nvPr/>
        </p:nvSpPr>
        <p:spPr>
          <a:xfrm>
            <a:off x="387350" y="1434465"/>
            <a:ext cx="11344910" cy="4431665"/>
          </a:xfrm>
          <a:prstGeom prst="rect">
            <a:avLst/>
          </a:prstGeom>
          <a:noFill/>
        </p:spPr>
        <p:txBody>
          <a:bodyPr wrap="square" rtlCol="0">
            <a:noAutofit/>
          </a:bodyPr>
          <a:lstStyle/>
          <a:p>
            <a:r>
              <a:rPr lang="en-US" sz="2800">
                <a:solidFill>
                  <a:schemeClr val="bg1"/>
                </a:solidFill>
                <a:latin typeface="微软雅黑" panose="020B0503020204020204" charset="-122"/>
                <a:ea typeface="微软雅黑" panose="020B0503020204020204" charset="-122"/>
                <a:cs typeface="微软雅黑" panose="020B0503020204020204" charset="-122"/>
                <a:sym typeface="+mn-ea"/>
              </a:rPr>
              <a:t>      </a:t>
            </a:r>
            <a:r>
              <a:rPr sz="2800">
                <a:solidFill>
                  <a:schemeClr val="bg1"/>
                </a:solidFill>
                <a:latin typeface="微软雅黑" panose="020B0503020204020204" charset="-122"/>
                <a:ea typeface="微软雅黑" panose="020B0503020204020204" charset="-122"/>
                <a:cs typeface="微软雅黑" panose="020B0503020204020204" charset="-122"/>
                <a:sym typeface="+mn-ea"/>
              </a:rPr>
              <a:t>2.人与自然和谐共生</a:t>
            </a:r>
          </a:p>
          <a:p>
            <a:endParaRPr sz="2800">
              <a:solidFill>
                <a:schemeClr val="bg1"/>
              </a:solidFill>
              <a:latin typeface="微软雅黑" panose="020B0503020204020204" charset="-122"/>
              <a:ea typeface="微软雅黑" panose="020B0503020204020204" charset="-122"/>
              <a:cs typeface="微软雅黑" panose="020B0503020204020204" charset="-122"/>
              <a:sym typeface="+mn-ea"/>
            </a:endParaRPr>
          </a:p>
          <a:p>
            <a:r>
              <a:rPr sz="2800">
                <a:solidFill>
                  <a:schemeClr val="bg1"/>
                </a:solidFill>
                <a:latin typeface="微软雅黑" panose="020B0503020204020204" charset="-122"/>
                <a:ea typeface="微软雅黑" panose="020B0503020204020204" charset="-122"/>
                <a:cs typeface="微软雅黑" panose="020B0503020204020204" charset="-122"/>
                <a:sym typeface="+mn-ea"/>
              </a:rPr>
              <a:t> </a:t>
            </a:r>
            <a:r>
              <a:rPr lang="en-US" sz="2800">
                <a:solidFill>
                  <a:schemeClr val="bg1"/>
                </a:solidFill>
                <a:latin typeface="微软雅黑" panose="020B0503020204020204" charset="-122"/>
                <a:ea typeface="微软雅黑" panose="020B0503020204020204" charset="-122"/>
                <a:cs typeface="微软雅黑" panose="020B0503020204020204" charset="-122"/>
                <a:sym typeface="+mn-ea"/>
              </a:rPr>
              <a:t>   </a:t>
            </a:r>
            <a:r>
              <a:rPr sz="2800">
                <a:solidFill>
                  <a:schemeClr val="bg1"/>
                </a:solidFill>
                <a:latin typeface="微软雅黑" panose="020B0503020204020204" charset="-122"/>
                <a:ea typeface="微软雅黑" panose="020B0503020204020204" charset="-122"/>
                <a:cs typeface="微软雅黑" panose="020B0503020204020204" charset="-122"/>
                <a:sym typeface="+mn-ea"/>
              </a:rPr>
              <a:t>《道德经》——道法自然。</a:t>
            </a:r>
          </a:p>
          <a:p>
            <a:r>
              <a:rPr lang="en-US" sz="2800">
                <a:solidFill>
                  <a:schemeClr val="bg1"/>
                </a:solidFill>
                <a:latin typeface="微软雅黑" panose="020B0503020204020204" charset="-122"/>
                <a:ea typeface="微软雅黑" panose="020B0503020204020204" charset="-122"/>
                <a:cs typeface="微软雅黑" panose="020B0503020204020204" charset="-122"/>
                <a:sym typeface="+mn-ea"/>
              </a:rPr>
              <a:t>     </a:t>
            </a:r>
          </a:p>
          <a:p>
            <a:r>
              <a:rPr lang="en-US" sz="2800">
                <a:solidFill>
                  <a:schemeClr val="bg1"/>
                </a:solidFill>
                <a:latin typeface="微软雅黑" panose="020B0503020204020204" charset="-122"/>
                <a:ea typeface="微软雅黑" panose="020B0503020204020204" charset="-122"/>
                <a:cs typeface="微软雅黑" panose="020B0503020204020204" charset="-122"/>
                <a:sym typeface="+mn-ea"/>
              </a:rPr>
              <a:t>      </a:t>
            </a:r>
            <a:r>
              <a:rPr sz="2800">
                <a:solidFill>
                  <a:schemeClr val="bg1"/>
                </a:solidFill>
                <a:latin typeface="微软雅黑" panose="020B0503020204020204" charset="-122"/>
                <a:ea typeface="微软雅黑" panose="020B0503020204020204" charset="-122"/>
                <a:cs typeface="微软雅黑" panose="020B0503020204020204" charset="-122"/>
                <a:sym typeface="+mn-ea"/>
              </a:rPr>
              <a:t>庄子——《齐物论》——天地与我并生，而万物与我为一。</a:t>
            </a:r>
          </a:p>
          <a:p>
            <a:r>
              <a:rPr sz="2800">
                <a:solidFill>
                  <a:schemeClr val="bg1"/>
                </a:solidFill>
                <a:latin typeface="微软雅黑" panose="020B0503020204020204" charset="-122"/>
                <a:ea typeface="微软雅黑" panose="020B0503020204020204" charset="-122"/>
                <a:cs typeface="微软雅黑" panose="020B0503020204020204" charset="-122"/>
                <a:sym typeface="+mn-ea"/>
              </a:rPr>
              <a:t> </a:t>
            </a:r>
            <a:r>
              <a:rPr lang="en-US" sz="2800">
                <a:solidFill>
                  <a:schemeClr val="bg1"/>
                </a:solidFill>
                <a:latin typeface="微软雅黑" panose="020B0503020204020204" charset="-122"/>
                <a:ea typeface="微软雅黑" panose="020B0503020204020204" charset="-122"/>
                <a:cs typeface="微软雅黑" panose="020B0503020204020204" charset="-122"/>
                <a:sym typeface="+mn-ea"/>
              </a:rPr>
              <a:t>     </a:t>
            </a:r>
            <a:r>
              <a:rPr sz="2800">
                <a:solidFill>
                  <a:schemeClr val="bg1"/>
                </a:solidFill>
                <a:latin typeface="微软雅黑" panose="020B0503020204020204" charset="-122"/>
                <a:ea typeface="微软雅黑" panose="020B0503020204020204" charset="-122"/>
                <a:cs typeface="微软雅黑" panose="020B0503020204020204" charset="-122"/>
                <a:sym typeface="+mn-ea"/>
              </a:rPr>
              <a:t>即天人合一。</a:t>
            </a:r>
          </a:p>
          <a:p>
            <a:endParaRPr sz="2800">
              <a:solidFill>
                <a:schemeClr val="bg1"/>
              </a:solidFill>
              <a:latin typeface="微软雅黑" panose="020B0503020204020204" charset="-122"/>
              <a:ea typeface="微软雅黑" panose="020B0503020204020204" charset="-122"/>
              <a:cs typeface="微软雅黑" panose="020B0503020204020204" charset="-122"/>
              <a:sym typeface="+mn-ea"/>
            </a:endParaRPr>
          </a:p>
          <a:p>
            <a:r>
              <a:rPr sz="2800">
                <a:solidFill>
                  <a:schemeClr val="bg1"/>
                </a:solidFill>
                <a:latin typeface="微软雅黑" panose="020B0503020204020204" charset="-122"/>
                <a:ea typeface="微软雅黑" panose="020B0503020204020204" charset="-122"/>
                <a:cs typeface="微软雅黑" panose="020B0503020204020204" charset="-122"/>
                <a:sym typeface="+mn-ea"/>
              </a:rPr>
              <a:t> </a:t>
            </a:r>
            <a:r>
              <a:rPr lang="en-US" sz="2800">
                <a:solidFill>
                  <a:schemeClr val="bg1"/>
                </a:solidFill>
                <a:latin typeface="微软雅黑" panose="020B0503020204020204" charset="-122"/>
                <a:ea typeface="微软雅黑" panose="020B0503020204020204" charset="-122"/>
                <a:cs typeface="微软雅黑" panose="020B0503020204020204" charset="-122"/>
                <a:sym typeface="+mn-ea"/>
              </a:rPr>
              <a:t>   </a:t>
            </a:r>
            <a:r>
              <a:rPr sz="2800">
                <a:solidFill>
                  <a:schemeClr val="bg1"/>
                </a:solidFill>
                <a:latin typeface="微软雅黑" panose="020B0503020204020204" charset="-122"/>
                <a:ea typeface="微软雅黑" panose="020B0503020204020204" charset="-122"/>
                <a:cs typeface="微软雅黑" panose="020B0503020204020204" charset="-122"/>
                <a:sym typeface="+mn-ea"/>
              </a:rPr>
              <a:t>《孟子·梁惠王上》——斧斤以时入山林，材木不可胜用也。</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387350" y="476885"/>
            <a:ext cx="11480165" cy="786765"/>
          </a:xfrm>
        </p:spPr>
        <p:txBody>
          <a:bodyPr>
            <a:normAutofit fontScale="90000"/>
          </a:bodyPr>
          <a:lstStyle/>
          <a:p>
            <a:r>
              <a:rPr lang="zh-CN" altLang="en-US" sz="4445">
                <a:solidFill>
                  <a:schemeClr val="bg1"/>
                </a:solidFill>
                <a:latin typeface="微软雅黑" panose="020B0503020204020204" charset="-122"/>
                <a:ea typeface="微软雅黑" panose="020B0503020204020204" charset="-122"/>
                <a:cs typeface="微软雅黑" panose="020B0503020204020204" charset="-122"/>
                <a:sym typeface="+mn-ea"/>
              </a:rPr>
              <a:t>四、中华优秀传统文化是我们党创新理论的“根”</a:t>
            </a:r>
          </a:p>
        </p:txBody>
      </p:sp>
      <p:sp>
        <p:nvSpPr>
          <p:cNvPr id="3" name="文本框 2"/>
          <p:cNvSpPr txBox="1"/>
          <p:nvPr/>
        </p:nvSpPr>
        <p:spPr>
          <a:xfrm>
            <a:off x="387350" y="1434465"/>
            <a:ext cx="11344910" cy="4431665"/>
          </a:xfrm>
          <a:prstGeom prst="rect">
            <a:avLst/>
          </a:prstGeom>
          <a:noFill/>
        </p:spPr>
        <p:txBody>
          <a:bodyPr wrap="square" rtlCol="0">
            <a:noAutofit/>
          </a:bodyPr>
          <a:lstStyle/>
          <a:p>
            <a:r>
              <a:rPr lang="en-US" sz="2800">
                <a:solidFill>
                  <a:schemeClr val="bg1"/>
                </a:solidFill>
                <a:latin typeface="微软雅黑" panose="020B0503020204020204" charset="-122"/>
                <a:ea typeface="微软雅黑" panose="020B0503020204020204" charset="-122"/>
                <a:cs typeface="微软雅黑" panose="020B0503020204020204" charset="-122"/>
                <a:sym typeface="+mn-ea"/>
              </a:rPr>
              <a:t>      </a:t>
            </a:r>
            <a:r>
              <a:rPr sz="2800">
                <a:solidFill>
                  <a:schemeClr val="bg1"/>
                </a:solidFill>
                <a:latin typeface="微软雅黑" panose="020B0503020204020204" charset="-122"/>
                <a:ea typeface="微软雅黑" panose="020B0503020204020204" charset="-122"/>
                <a:cs typeface="微软雅黑" panose="020B0503020204020204" charset="-122"/>
                <a:sym typeface="+mn-ea"/>
              </a:rPr>
              <a:t>3.以人民为中心的发展思想</a:t>
            </a:r>
          </a:p>
          <a:p>
            <a:endParaRPr sz="2800">
              <a:solidFill>
                <a:schemeClr val="bg1"/>
              </a:solidFill>
              <a:latin typeface="微软雅黑" panose="020B0503020204020204" charset="-122"/>
              <a:ea typeface="微软雅黑" panose="020B0503020204020204" charset="-122"/>
              <a:cs typeface="微软雅黑" panose="020B0503020204020204" charset="-122"/>
              <a:sym typeface="+mn-ea"/>
            </a:endParaRPr>
          </a:p>
          <a:p>
            <a:r>
              <a:rPr lang="en-US" sz="2800">
                <a:solidFill>
                  <a:schemeClr val="bg1"/>
                </a:solidFill>
                <a:latin typeface="微软雅黑" panose="020B0503020204020204" charset="-122"/>
                <a:ea typeface="微软雅黑" panose="020B0503020204020204" charset="-122"/>
                <a:cs typeface="微软雅黑" panose="020B0503020204020204" charset="-122"/>
                <a:sym typeface="+mn-ea"/>
              </a:rPr>
              <a:t>    </a:t>
            </a:r>
            <a:r>
              <a:rPr sz="2800">
                <a:solidFill>
                  <a:schemeClr val="bg1"/>
                </a:solidFill>
                <a:latin typeface="微软雅黑" panose="020B0503020204020204" charset="-122"/>
                <a:ea typeface="微软雅黑" panose="020B0503020204020204" charset="-122"/>
                <a:cs typeface="微软雅黑" panose="020B0503020204020204" charset="-122"/>
                <a:sym typeface="+mn-ea"/>
              </a:rPr>
              <a:t>《尚书·五子之歌》——民惟邦本，本固邦宁。</a:t>
            </a:r>
          </a:p>
          <a:p>
            <a:endParaRPr sz="2800">
              <a:solidFill>
                <a:schemeClr val="bg1"/>
              </a:solidFill>
              <a:latin typeface="微软雅黑" panose="020B0503020204020204" charset="-122"/>
              <a:ea typeface="微软雅黑" panose="020B0503020204020204" charset="-122"/>
              <a:cs typeface="微软雅黑" panose="020B0503020204020204" charset="-122"/>
              <a:sym typeface="+mn-ea"/>
            </a:endParaRPr>
          </a:p>
          <a:p>
            <a:r>
              <a:rPr lang="en-US" sz="2800">
                <a:solidFill>
                  <a:schemeClr val="bg1"/>
                </a:solidFill>
                <a:latin typeface="微软雅黑" panose="020B0503020204020204" charset="-122"/>
                <a:ea typeface="微软雅黑" panose="020B0503020204020204" charset="-122"/>
                <a:cs typeface="微软雅黑" panose="020B0503020204020204" charset="-122"/>
                <a:sym typeface="+mn-ea"/>
              </a:rPr>
              <a:t>    </a:t>
            </a:r>
            <a:r>
              <a:rPr sz="2800">
                <a:solidFill>
                  <a:schemeClr val="bg1"/>
                </a:solidFill>
                <a:latin typeface="微软雅黑" panose="020B0503020204020204" charset="-122"/>
                <a:ea typeface="微软雅黑" panose="020B0503020204020204" charset="-122"/>
                <a:cs typeface="微软雅黑" panose="020B0503020204020204" charset="-122"/>
                <a:sym typeface="+mn-ea"/>
              </a:rPr>
              <a:t>《孟子》——民贵君轻，民为贵、社稷次之、君为轻。</a:t>
            </a:r>
          </a:p>
          <a:p>
            <a:endParaRPr sz="2800">
              <a:solidFill>
                <a:schemeClr val="bg1"/>
              </a:solidFill>
              <a:latin typeface="微软雅黑" panose="020B0503020204020204" charset="-122"/>
              <a:ea typeface="微软雅黑" panose="020B0503020204020204" charset="-122"/>
              <a:cs typeface="微软雅黑" panose="020B0503020204020204" charset="-122"/>
              <a:sym typeface="+mn-ea"/>
            </a:endParaRPr>
          </a:p>
          <a:p>
            <a:r>
              <a:rPr lang="en-US" sz="2800">
                <a:solidFill>
                  <a:schemeClr val="bg1"/>
                </a:solidFill>
                <a:latin typeface="微软雅黑" panose="020B0503020204020204" charset="-122"/>
                <a:ea typeface="微软雅黑" panose="020B0503020204020204" charset="-122"/>
                <a:cs typeface="微软雅黑" panose="020B0503020204020204" charset="-122"/>
                <a:sym typeface="+mn-ea"/>
              </a:rPr>
              <a:t>    </a:t>
            </a:r>
            <a:r>
              <a:rPr sz="2800">
                <a:solidFill>
                  <a:schemeClr val="bg1"/>
                </a:solidFill>
                <a:latin typeface="微软雅黑" panose="020B0503020204020204" charset="-122"/>
                <a:ea typeface="微软雅黑" panose="020B0503020204020204" charset="-122"/>
                <a:cs typeface="微软雅黑" panose="020B0503020204020204" charset="-122"/>
                <a:sym typeface="+mn-ea"/>
              </a:rPr>
              <a:t>《晋书·宣帝纪》——天下之大、黎元为先。</a:t>
            </a:r>
          </a:p>
          <a:p>
            <a:endParaRPr sz="2800">
              <a:solidFill>
                <a:schemeClr val="bg1"/>
              </a:solidFill>
              <a:latin typeface="微软雅黑" panose="020B0503020204020204" charset="-122"/>
              <a:ea typeface="微软雅黑" panose="020B0503020204020204" charset="-122"/>
              <a:cs typeface="微软雅黑" panose="020B0503020204020204" charset="-122"/>
              <a:sym typeface="+mn-ea"/>
            </a:endParaRPr>
          </a:p>
          <a:p>
            <a:r>
              <a:rPr lang="en-US" sz="2800">
                <a:solidFill>
                  <a:schemeClr val="bg1"/>
                </a:solidFill>
                <a:latin typeface="微软雅黑" panose="020B0503020204020204" charset="-122"/>
                <a:ea typeface="微软雅黑" panose="020B0503020204020204" charset="-122"/>
                <a:cs typeface="微软雅黑" panose="020B0503020204020204" charset="-122"/>
                <a:sym typeface="+mn-ea"/>
              </a:rPr>
              <a:t>    </a:t>
            </a:r>
            <a:r>
              <a:rPr sz="2800">
                <a:solidFill>
                  <a:schemeClr val="bg1"/>
                </a:solidFill>
                <a:latin typeface="微软雅黑" panose="020B0503020204020204" charset="-122"/>
                <a:ea typeface="微软雅黑" panose="020B0503020204020204" charset="-122"/>
                <a:cs typeface="微软雅黑" panose="020B0503020204020204" charset="-122"/>
                <a:sym typeface="+mn-ea"/>
              </a:rPr>
              <a:t>《淮南子·汜论训》——治国有常，而利民为本。</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387350" y="476885"/>
            <a:ext cx="11480165" cy="786765"/>
          </a:xfrm>
        </p:spPr>
        <p:txBody>
          <a:bodyPr>
            <a:normAutofit fontScale="90000"/>
          </a:bodyPr>
          <a:lstStyle/>
          <a:p>
            <a:r>
              <a:rPr lang="zh-CN" altLang="en-US" sz="4445">
                <a:solidFill>
                  <a:schemeClr val="bg1"/>
                </a:solidFill>
                <a:latin typeface="微软雅黑" panose="020B0503020204020204" charset="-122"/>
                <a:ea typeface="微软雅黑" panose="020B0503020204020204" charset="-122"/>
                <a:cs typeface="微软雅黑" panose="020B0503020204020204" charset="-122"/>
                <a:sym typeface="+mn-ea"/>
              </a:rPr>
              <a:t>四、中华优秀传统文化是我们党创新理论的“根”</a:t>
            </a:r>
          </a:p>
        </p:txBody>
      </p:sp>
      <p:sp>
        <p:nvSpPr>
          <p:cNvPr id="3" name="文本框 2"/>
          <p:cNvSpPr txBox="1"/>
          <p:nvPr/>
        </p:nvSpPr>
        <p:spPr>
          <a:xfrm>
            <a:off x="387350" y="1434465"/>
            <a:ext cx="11344910" cy="4431665"/>
          </a:xfrm>
          <a:prstGeom prst="rect">
            <a:avLst/>
          </a:prstGeom>
          <a:noFill/>
        </p:spPr>
        <p:txBody>
          <a:bodyPr wrap="square" rtlCol="0">
            <a:noAutofit/>
          </a:bodyPr>
          <a:lstStyle/>
          <a:p>
            <a:r>
              <a:rPr lang="en-US" sz="2800">
                <a:solidFill>
                  <a:schemeClr val="bg1"/>
                </a:solidFill>
                <a:latin typeface="微软雅黑" panose="020B0503020204020204" charset="-122"/>
                <a:ea typeface="微软雅黑" panose="020B0503020204020204" charset="-122"/>
                <a:cs typeface="微软雅黑" panose="020B0503020204020204" charset="-122"/>
                <a:sym typeface="+mn-ea"/>
              </a:rPr>
              <a:t>      </a:t>
            </a:r>
            <a:r>
              <a:rPr sz="2800">
                <a:solidFill>
                  <a:schemeClr val="bg1"/>
                </a:solidFill>
                <a:latin typeface="微软雅黑" panose="020B0503020204020204" charset="-122"/>
                <a:ea typeface="微软雅黑" panose="020B0503020204020204" charset="-122"/>
                <a:cs typeface="微软雅黑" panose="020B0503020204020204" charset="-122"/>
                <a:sym typeface="+mn-ea"/>
              </a:rPr>
              <a:t>4.创新是第一动力</a:t>
            </a:r>
          </a:p>
          <a:p>
            <a:endParaRPr sz="2800">
              <a:solidFill>
                <a:schemeClr val="bg1"/>
              </a:solidFill>
              <a:latin typeface="微软雅黑" panose="020B0503020204020204" charset="-122"/>
              <a:ea typeface="微软雅黑" panose="020B0503020204020204" charset="-122"/>
              <a:cs typeface="微软雅黑" panose="020B0503020204020204" charset="-122"/>
              <a:sym typeface="+mn-ea"/>
            </a:endParaRPr>
          </a:p>
          <a:p>
            <a:r>
              <a:rPr lang="en-US" sz="2800">
                <a:solidFill>
                  <a:schemeClr val="bg1"/>
                </a:solidFill>
                <a:latin typeface="微软雅黑" panose="020B0503020204020204" charset="-122"/>
                <a:ea typeface="微软雅黑" panose="020B0503020204020204" charset="-122"/>
                <a:cs typeface="微软雅黑" panose="020B0503020204020204" charset="-122"/>
                <a:sym typeface="+mn-ea"/>
              </a:rPr>
              <a:t>    </a:t>
            </a:r>
            <a:r>
              <a:rPr sz="2800">
                <a:solidFill>
                  <a:schemeClr val="bg1"/>
                </a:solidFill>
                <a:latin typeface="微软雅黑" panose="020B0503020204020204" charset="-122"/>
                <a:ea typeface="微软雅黑" panose="020B0503020204020204" charset="-122"/>
                <a:cs typeface="微软雅黑" panose="020B0503020204020204" charset="-122"/>
                <a:sym typeface="+mn-ea"/>
              </a:rPr>
              <a:t>《诗经·大雅·文王》——周虽旧邦，其命维新。</a:t>
            </a:r>
          </a:p>
          <a:p>
            <a:endParaRPr sz="2800">
              <a:solidFill>
                <a:schemeClr val="bg1"/>
              </a:solidFill>
              <a:latin typeface="微软雅黑" panose="020B0503020204020204" charset="-122"/>
              <a:ea typeface="微软雅黑" panose="020B0503020204020204" charset="-122"/>
              <a:cs typeface="微软雅黑" panose="020B0503020204020204" charset="-122"/>
              <a:sym typeface="+mn-ea"/>
            </a:endParaRPr>
          </a:p>
          <a:p>
            <a:r>
              <a:rPr lang="en-US" sz="2800">
                <a:solidFill>
                  <a:schemeClr val="bg1"/>
                </a:solidFill>
                <a:latin typeface="微软雅黑" panose="020B0503020204020204" charset="-122"/>
                <a:ea typeface="微软雅黑" panose="020B0503020204020204" charset="-122"/>
                <a:cs typeface="微软雅黑" panose="020B0503020204020204" charset="-122"/>
                <a:sym typeface="+mn-ea"/>
              </a:rPr>
              <a:t>    </a:t>
            </a:r>
            <a:r>
              <a:rPr sz="2800">
                <a:solidFill>
                  <a:schemeClr val="bg1"/>
                </a:solidFill>
                <a:latin typeface="微软雅黑" panose="020B0503020204020204" charset="-122"/>
                <a:ea typeface="微软雅黑" panose="020B0503020204020204" charset="-122"/>
                <a:cs typeface="微软雅黑" panose="020B0503020204020204" charset="-122"/>
                <a:sym typeface="+mn-ea"/>
              </a:rPr>
              <a:t>《周易·杂卦》——革故鼎新。</a:t>
            </a:r>
          </a:p>
          <a:p>
            <a:endParaRPr sz="2800">
              <a:solidFill>
                <a:schemeClr val="bg1"/>
              </a:solidFill>
              <a:latin typeface="微软雅黑" panose="020B0503020204020204" charset="-122"/>
              <a:ea typeface="微软雅黑" panose="020B0503020204020204" charset="-122"/>
              <a:cs typeface="微软雅黑" panose="020B0503020204020204" charset="-122"/>
              <a:sym typeface="+mn-ea"/>
            </a:endParaRPr>
          </a:p>
          <a:p>
            <a:r>
              <a:rPr lang="en-US" sz="2800">
                <a:solidFill>
                  <a:schemeClr val="bg1"/>
                </a:solidFill>
                <a:latin typeface="微软雅黑" panose="020B0503020204020204" charset="-122"/>
                <a:ea typeface="微软雅黑" panose="020B0503020204020204" charset="-122"/>
                <a:cs typeface="微软雅黑" panose="020B0503020204020204" charset="-122"/>
                <a:sym typeface="+mn-ea"/>
              </a:rPr>
              <a:t>    </a:t>
            </a:r>
            <a:r>
              <a:rPr sz="2800">
                <a:solidFill>
                  <a:schemeClr val="bg1"/>
                </a:solidFill>
                <a:latin typeface="微软雅黑" panose="020B0503020204020204" charset="-122"/>
                <a:ea typeface="微软雅黑" panose="020B0503020204020204" charset="-122"/>
                <a:cs typeface="微软雅黑" panose="020B0503020204020204" charset="-122"/>
                <a:sym typeface="+mn-ea"/>
              </a:rPr>
              <a:t>《礼记·大学》——苟日新，日日新，又日新。</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387350" y="476885"/>
            <a:ext cx="11480165" cy="786765"/>
          </a:xfrm>
        </p:spPr>
        <p:txBody>
          <a:bodyPr>
            <a:normAutofit fontScale="90000"/>
          </a:bodyPr>
          <a:lstStyle/>
          <a:p>
            <a:r>
              <a:rPr lang="zh-CN" altLang="en-US" sz="4445">
                <a:solidFill>
                  <a:schemeClr val="bg1"/>
                </a:solidFill>
                <a:latin typeface="微软雅黑" panose="020B0503020204020204" charset="-122"/>
                <a:ea typeface="微软雅黑" panose="020B0503020204020204" charset="-122"/>
                <a:cs typeface="微软雅黑" panose="020B0503020204020204" charset="-122"/>
                <a:sym typeface="+mn-ea"/>
              </a:rPr>
              <a:t>四、中华优秀传统文化是我们党创新理论的“根”</a:t>
            </a:r>
          </a:p>
        </p:txBody>
      </p:sp>
      <p:sp>
        <p:nvSpPr>
          <p:cNvPr id="3" name="文本框 2"/>
          <p:cNvSpPr txBox="1"/>
          <p:nvPr/>
        </p:nvSpPr>
        <p:spPr>
          <a:xfrm>
            <a:off x="387350" y="1434465"/>
            <a:ext cx="11344910" cy="4431665"/>
          </a:xfrm>
          <a:prstGeom prst="rect">
            <a:avLst/>
          </a:prstGeom>
          <a:noFill/>
        </p:spPr>
        <p:txBody>
          <a:bodyPr wrap="square" rtlCol="0">
            <a:noAutofit/>
          </a:bodyPr>
          <a:lstStyle/>
          <a:p>
            <a:r>
              <a:rPr lang="en-US" sz="2800">
                <a:solidFill>
                  <a:schemeClr val="bg1"/>
                </a:solidFill>
                <a:latin typeface="微软雅黑" panose="020B0503020204020204" charset="-122"/>
                <a:ea typeface="微软雅黑" panose="020B0503020204020204" charset="-122"/>
                <a:cs typeface="微软雅黑" panose="020B0503020204020204" charset="-122"/>
                <a:sym typeface="+mn-ea"/>
              </a:rPr>
              <a:t>      </a:t>
            </a:r>
            <a:r>
              <a:rPr sz="2800">
                <a:solidFill>
                  <a:schemeClr val="bg1"/>
                </a:solidFill>
                <a:latin typeface="微软雅黑" panose="020B0503020204020204" charset="-122"/>
                <a:ea typeface="微软雅黑" panose="020B0503020204020204" charset="-122"/>
                <a:cs typeface="微软雅黑" panose="020B0503020204020204" charset="-122"/>
                <a:sym typeface="+mn-ea"/>
              </a:rPr>
              <a:t>5.粮食安全是“国之大者”</a:t>
            </a:r>
          </a:p>
          <a:p>
            <a:endParaRPr sz="2800">
              <a:solidFill>
                <a:schemeClr val="bg1"/>
              </a:solidFill>
              <a:latin typeface="微软雅黑" panose="020B0503020204020204" charset="-122"/>
              <a:ea typeface="微软雅黑" panose="020B0503020204020204" charset="-122"/>
              <a:cs typeface="微软雅黑" panose="020B0503020204020204" charset="-122"/>
              <a:sym typeface="+mn-ea"/>
            </a:endParaRPr>
          </a:p>
          <a:p>
            <a:r>
              <a:rPr sz="2800">
                <a:solidFill>
                  <a:schemeClr val="bg1"/>
                </a:solidFill>
                <a:latin typeface="微软雅黑" panose="020B0503020204020204" charset="-122"/>
                <a:ea typeface="微软雅黑" panose="020B0503020204020204" charset="-122"/>
                <a:cs typeface="微软雅黑" panose="020B0503020204020204" charset="-122"/>
                <a:sym typeface="+mn-ea"/>
              </a:rPr>
              <a:t> </a:t>
            </a:r>
            <a:r>
              <a:rPr lang="en-US" sz="2800">
                <a:solidFill>
                  <a:schemeClr val="bg1"/>
                </a:solidFill>
                <a:latin typeface="微软雅黑" panose="020B0503020204020204" charset="-122"/>
                <a:ea typeface="微软雅黑" panose="020B0503020204020204" charset="-122"/>
                <a:cs typeface="微软雅黑" panose="020B0503020204020204" charset="-122"/>
                <a:sym typeface="+mn-ea"/>
              </a:rPr>
              <a:t>   </a:t>
            </a:r>
            <a:r>
              <a:rPr sz="2800">
                <a:solidFill>
                  <a:schemeClr val="bg1"/>
                </a:solidFill>
                <a:latin typeface="微软雅黑" panose="020B0503020204020204" charset="-122"/>
                <a:ea typeface="微软雅黑" panose="020B0503020204020204" charset="-122"/>
                <a:cs typeface="微软雅黑" panose="020B0503020204020204" charset="-122"/>
                <a:sym typeface="+mn-ea"/>
              </a:rPr>
              <a:t>《天工开物》第一章《乃粒》——生人不能久生而五谷生之，五谷不能自生而生人生之。</a:t>
            </a:r>
          </a:p>
          <a:p>
            <a:endParaRPr sz="2800">
              <a:solidFill>
                <a:schemeClr val="bg1"/>
              </a:solidFill>
              <a:latin typeface="微软雅黑" panose="020B0503020204020204" charset="-122"/>
              <a:ea typeface="微软雅黑" panose="020B0503020204020204" charset="-122"/>
              <a:cs typeface="微软雅黑" panose="020B0503020204020204" charset="-122"/>
              <a:sym typeface="+mn-ea"/>
            </a:endParaRPr>
          </a:p>
          <a:p>
            <a:r>
              <a:rPr sz="2800">
                <a:solidFill>
                  <a:schemeClr val="bg1"/>
                </a:solidFill>
                <a:latin typeface="微软雅黑" panose="020B0503020204020204" charset="-122"/>
                <a:ea typeface="微软雅黑" panose="020B0503020204020204" charset="-122"/>
                <a:cs typeface="微软雅黑" panose="020B0503020204020204" charset="-122"/>
                <a:sym typeface="+mn-ea"/>
              </a:rPr>
              <a:t> </a:t>
            </a:r>
            <a:r>
              <a:rPr lang="en-US" sz="2800">
                <a:solidFill>
                  <a:schemeClr val="bg1"/>
                </a:solidFill>
                <a:latin typeface="微软雅黑" panose="020B0503020204020204" charset="-122"/>
                <a:ea typeface="微软雅黑" panose="020B0503020204020204" charset="-122"/>
                <a:cs typeface="微软雅黑" panose="020B0503020204020204" charset="-122"/>
                <a:sym typeface="+mn-ea"/>
              </a:rPr>
              <a:t>     </a:t>
            </a:r>
            <a:r>
              <a:rPr sz="2800">
                <a:solidFill>
                  <a:schemeClr val="bg1"/>
                </a:solidFill>
                <a:latin typeface="微软雅黑" panose="020B0503020204020204" charset="-122"/>
                <a:ea typeface="微软雅黑" panose="020B0503020204020204" charset="-122"/>
                <a:cs typeface="微软雅黑" panose="020B0503020204020204" charset="-122"/>
                <a:sym typeface="+mn-ea"/>
              </a:rPr>
              <a:t>译文：人类自身并不能长久生存下去，人能生活下去是因为人能依靠五谷养活自己；可是五谷并不能自己生长，而需要靠人类去种植。</a:t>
            </a:r>
          </a:p>
          <a:p>
            <a:endParaRPr sz="2800">
              <a:solidFill>
                <a:schemeClr val="bg1"/>
              </a:solidFill>
              <a:latin typeface="微软雅黑" panose="020B0503020204020204" charset="-122"/>
              <a:ea typeface="微软雅黑" panose="020B0503020204020204" charset="-122"/>
              <a:cs typeface="微软雅黑" panose="020B0503020204020204" charset="-122"/>
              <a:sym typeface="+mn-ea"/>
            </a:endParaRPr>
          </a:p>
          <a:p>
            <a:r>
              <a:rPr sz="2800">
                <a:solidFill>
                  <a:schemeClr val="bg1"/>
                </a:solidFill>
                <a:latin typeface="微软雅黑" panose="020B0503020204020204" charset="-122"/>
                <a:ea typeface="微软雅黑" panose="020B0503020204020204" charset="-122"/>
                <a:cs typeface="微软雅黑" panose="020B0503020204020204" charset="-122"/>
                <a:sym typeface="+mn-ea"/>
              </a:rPr>
              <a:t> </a:t>
            </a:r>
            <a:r>
              <a:rPr lang="en-US" sz="2800">
                <a:solidFill>
                  <a:schemeClr val="bg1"/>
                </a:solidFill>
                <a:latin typeface="微软雅黑" panose="020B0503020204020204" charset="-122"/>
                <a:ea typeface="微软雅黑" panose="020B0503020204020204" charset="-122"/>
                <a:cs typeface="微软雅黑" panose="020B0503020204020204" charset="-122"/>
                <a:sym typeface="+mn-ea"/>
              </a:rPr>
              <a:t>   </a:t>
            </a:r>
            <a:r>
              <a:rPr sz="2800">
                <a:solidFill>
                  <a:schemeClr val="bg1"/>
                </a:solidFill>
                <a:latin typeface="微软雅黑" panose="020B0503020204020204" charset="-122"/>
                <a:ea typeface="微软雅黑" panose="020B0503020204020204" charset="-122"/>
                <a:cs typeface="微软雅黑" panose="020B0503020204020204" charset="-122"/>
                <a:sym typeface="+mn-ea"/>
              </a:rPr>
              <a:t>《尚书·洪范》——“食”被列为“八政”之首——五谷者，万民之命，国之重宝。</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387350" y="321945"/>
            <a:ext cx="11480165" cy="581025"/>
          </a:xfrm>
        </p:spPr>
        <p:txBody>
          <a:bodyPr>
            <a:normAutofit fontScale="90000"/>
          </a:bodyPr>
          <a:lstStyle/>
          <a:p>
            <a:r>
              <a:rPr lang="zh-CN" altLang="en-US" sz="4000">
                <a:solidFill>
                  <a:schemeClr val="bg1"/>
                </a:solidFill>
                <a:latin typeface="微软雅黑" panose="020B0503020204020204" charset="-122"/>
                <a:ea typeface="微软雅黑" panose="020B0503020204020204" charset="-122"/>
                <a:cs typeface="微软雅黑" panose="020B0503020204020204" charset="-122"/>
                <a:sym typeface="+mn-ea"/>
              </a:rPr>
              <a:t/>
            </a:r>
            <a:br>
              <a:rPr lang="zh-CN" altLang="en-US" sz="4000">
                <a:solidFill>
                  <a:schemeClr val="bg1"/>
                </a:solidFill>
                <a:latin typeface="微软雅黑" panose="020B0503020204020204" charset="-122"/>
                <a:ea typeface="微软雅黑" panose="020B0503020204020204" charset="-122"/>
                <a:cs typeface="微软雅黑" panose="020B0503020204020204" charset="-122"/>
                <a:sym typeface="+mn-ea"/>
              </a:rPr>
            </a:br>
            <a:r>
              <a:rPr lang="zh-CN" altLang="en-US" sz="4000">
                <a:solidFill>
                  <a:schemeClr val="bg1"/>
                </a:solidFill>
                <a:latin typeface="微软雅黑" panose="020B0503020204020204" charset="-122"/>
                <a:ea typeface="微软雅黑" panose="020B0503020204020204" charset="-122"/>
                <a:cs typeface="微软雅黑" panose="020B0503020204020204" charset="-122"/>
                <a:sym typeface="+mn-ea"/>
              </a:rPr>
              <a:t>五、增强文化自信，赓续中国文脉，“脉”向民族复兴</a:t>
            </a:r>
            <a:r>
              <a:rPr lang="zh-CN" altLang="en-US" sz="4000">
                <a:solidFill>
                  <a:schemeClr val="bg1"/>
                </a:solidFill>
                <a:latin typeface="微软雅黑" panose="020B0503020204020204" charset="-122"/>
                <a:ea typeface="微软雅黑" panose="020B0503020204020204" charset="-122"/>
                <a:cs typeface="微软雅黑" panose="020B0503020204020204" charset="-122"/>
              </a:rPr>
              <a:t/>
            </a:r>
            <a:br>
              <a:rPr lang="zh-CN" altLang="en-US" sz="4000">
                <a:solidFill>
                  <a:schemeClr val="bg1"/>
                </a:solidFill>
                <a:latin typeface="微软雅黑" panose="020B0503020204020204" charset="-122"/>
                <a:ea typeface="微软雅黑" panose="020B0503020204020204" charset="-122"/>
                <a:cs typeface="微软雅黑" panose="020B0503020204020204" charset="-122"/>
              </a:rPr>
            </a:br>
            <a:endParaRPr lang="zh-CN" altLang="en-US" sz="400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3" name="文本框 2"/>
          <p:cNvSpPr txBox="1"/>
          <p:nvPr/>
        </p:nvSpPr>
        <p:spPr>
          <a:xfrm>
            <a:off x="387350" y="1434465"/>
            <a:ext cx="11344910" cy="4431665"/>
          </a:xfrm>
          <a:prstGeom prst="rect">
            <a:avLst/>
          </a:prstGeom>
          <a:noFill/>
        </p:spPr>
        <p:txBody>
          <a:bodyPr wrap="square" rtlCol="0">
            <a:noAutofit/>
          </a:bodyPr>
          <a:lstStyle/>
          <a:p>
            <a:r>
              <a:rPr lang="en-US" sz="2800">
                <a:solidFill>
                  <a:schemeClr val="bg1"/>
                </a:solidFill>
                <a:latin typeface="微软雅黑" panose="020B0503020204020204" charset="-122"/>
                <a:ea typeface="微软雅黑" panose="020B0503020204020204" charset="-122"/>
                <a:cs typeface="微软雅黑" panose="020B0503020204020204" charset="-122"/>
                <a:sym typeface="+mn-ea"/>
              </a:rPr>
              <a:t>      </a:t>
            </a:r>
            <a:r>
              <a:rPr sz="2800">
                <a:solidFill>
                  <a:schemeClr val="bg1"/>
                </a:solidFill>
                <a:latin typeface="微软雅黑" panose="020B0503020204020204" charset="-122"/>
                <a:ea typeface="微软雅黑" panose="020B0503020204020204" charset="-122"/>
                <a:cs typeface="微软雅黑" panose="020B0503020204020204" charset="-122"/>
                <a:sym typeface="+mn-ea"/>
              </a:rPr>
              <a:t>党的二十大报告：推进文化自信自强，铸就社会主义文化新辉煌</a:t>
            </a:r>
            <a:r>
              <a:rPr lang="zh-CN" sz="2800">
                <a:solidFill>
                  <a:schemeClr val="bg1"/>
                </a:solidFill>
                <a:latin typeface="微软雅黑" panose="020B0503020204020204" charset="-122"/>
                <a:ea typeface="微软雅黑" panose="020B0503020204020204" charset="-122"/>
                <a:cs typeface="微软雅黑" panose="020B0503020204020204" charset="-122"/>
                <a:sym typeface="+mn-ea"/>
              </a:rPr>
              <a:t>，</a:t>
            </a:r>
            <a:r>
              <a:rPr sz="2800">
                <a:solidFill>
                  <a:schemeClr val="bg1"/>
                </a:solidFill>
                <a:latin typeface="微软雅黑" panose="020B0503020204020204" charset="-122"/>
                <a:ea typeface="微软雅黑" panose="020B0503020204020204" charset="-122"/>
                <a:cs typeface="微软雅黑" panose="020B0503020204020204" charset="-122"/>
                <a:sym typeface="+mn-ea"/>
              </a:rPr>
              <a:t>增强实现中华民族伟大复兴的精神力量。</a:t>
            </a:r>
          </a:p>
          <a:p>
            <a:endParaRPr sz="2800">
              <a:solidFill>
                <a:schemeClr val="bg1"/>
              </a:solidFill>
              <a:latin typeface="微软雅黑" panose="020B0503020204020204" charset="-122"/>
              <a:ea typeface="微软雅黑" panose="020B0503020204020204" charset="-122"/>
              <a:cs typeface="微软雅黑" panose="020B0503020204020204" charset="-122"/>
              <a:sym typeface="+mn-ea"/>
            </a:endParaRPr>
          </a:p>
          <a:p>
            <a:r>
              <a:rPr lang="en-US" sz="2800">
                <a:solidFill>
                  <a:schemeClr val="bg1"/>
                </a:solidFill>
                <a:latin typeface="微软雅黑" panose="020B0503020204020204" charset="-122"/>
                <a:ea typeface="微软雅黑" panose="020B0503020204020204" charset="-122"/>
                <a:cs typeface="微软雅黑" panose="020B0503020204020204" charset="-122"/>
                <a:sym typeface="+mn-ea"/>
              </a:rPr>
              <a:t>      </a:t>
            </a:r>
            <a:r>
              <a:rPr sz="2800">
                <a:solidFill>
                  <a:schemeClr val="bg1"/>
                </a:solidFill>
                <a:latin typeface="微软雅黑" panose="020B0503020204020204" charset="-122"/>
                <a:ea typeface="微软雅黑" panose="020B0503020204020204" charset="-122"/>
                <a:cs typeface="微软雅黑" panose="020B0503020204020204" charset="-122"/>
                <a:sym typeface="+mn-ea"/>
              </a:rPr>
              <a:t>今天我们应该如何推进中国文脉？</a:t>
            </a:r>
          </a:p>
          <a:p>
            <a:endParaRPr sz="2800">
              <a:solidFill>
                <a:schemeClr val="bg1"/>
              </a:solidFill>
              <a:latin typeface="微软雅黑" panose="020B0503020204020204" charset="-122"/>
              <a:ea typeface="微软雅黑" panose="020B0503020204020204" charset="-122"/>
              <a:cs typeface="微软雅黑" panose="020B0503020204020204" charset="-122"/>
              <a:sym typeface="+mn-ea"/>
            </a:endParaRPr>
          </a:p>
          <a:p>
            <a:r>
              <a:rPr lang="en-US" sz="2800">
                <a:solidFill>
                  <a:schemeClr val="bg1"/>
                </a:solidFill>
                <a:latin typeface="微软雅黑" panose="020B0503020204020204" charset="-122"/>
                <a:ea typeface="微软雅黑" panose="020B0503020204020204" charset="-122"/>
                <a:cs typeface="微软雅黑" panose="020B0503020204020204" charset="-122"/>
                <a:sym typeface="+mn-ea"/>
              </a:rPr>
              <a:t>      </a:t>
            </a:r>
            <a:r>
              <a:rPr sz="2800">
                <a:solidFill>
                  <a:schemeClr val="bg1"/>
                </a:solidFill>
                <a:latin typeface="微软雅黑" panose="020B0503020204020204" charset="-122"/>
                <a:ea typeface="微软雅黑" panose="020B0503020204020204" charset="-122"/>
                <a:cs typeface="微软雅黑" panose="020B0503020204020204" charset="-122"/>
                <a:sym typeface="+mn-ea"/>
              </a:rPr>
              <a:t>首先，要领略两种伟大——古代的伟大和国际的伟大。</a:t>
            </a:r>
          </a:p>
          <a:p>
            <a:endParaRPr sz="2800">
              <a:solidFill>
                <a:schemeClr val="bg1"/>
              </a:solidFill>
              <a:latin typeface="微软雅黑" panose="020B0503020204020204" charset="-122"/>
              <a:ea typeface="微软雅黑" panose="020B0503020204020204" charset="-122"/>
              <a:cs typeface="微软雅黑" panose="020B0503020204020204" charset="-122"/>
              <a:sym typeface="+mn-ea"/>
            </a:endParaRPr>
          </a:p>
          <a:p>
            <a:r>
              <a:rPr lang="en-US" sz="2800">
                <a:solidFill>
                  <a:schemeClr val="bg1"/>
                </a:solidFill>
                <a:latin typeface="微软雅黑" panose="020B0503020204020204" charset="-122"/>
                <a:ea typeface="微软雅黑" panose="020B0503020204020204" charset="-122"/>
                <a:cs typeface="微软雅黑" panose="020B0503020204020204" charset="-122"/>
                <a:sym typeface="+mn-ea"/>
              </a:rPr>
              <a:t>      </a:t>
            </a:r>
            <a:r>
              <a:rPr lang="zh-CN" altLang="en-US" sz="2800">
                <a:solidFill>
                  <a:schemeClr val="bg1"/>
                </a:solidFill>
                <a:latin typeface="微软雅黑" panose="020B0503020204020204" charset="-122"/>
                <a:ea typeface="微软雅黑" panose="020B0503020204020204" charset="-122"/>
                <a:cs typeface="微软雅黑" panose="020B0503020204020204" charset="-122"/>
                <a:sym typeface="+mn-ea"/>
              </a:rPr>
              <a:t>其次，重启文脉之思，重开严选之风，重立古今坐标，重建普世范本，</a:t>
            </a:r>
            <a:r>
              <a:rPr sz="2800">
                <a:solidFill>
                  <a:schemeClr val="bg1"/>
                </a:solidFill>
                <a:latin typeface="微软雅黑" panose="020B0503020204020204" charset="-122"/>
                <a:ea typeface="微软雅黑" panose="020B0503020204020204" charset="-122"/>
                <a:cs typeface="微软雅黑" panose="020B0503020204020204" charset="-122"/>
                <a:sym typeface="+mn-ea"/>
              </a:rPr>
              <a:t>重建人格。</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521460" y="1729740"/>
            <a:ext cx="9490710" cy="3086735"/>
          </a:xfrm>
        </p:spPr>
        <p:txBody>
          <a:bodyPr>
            <a:noAutofit/>
          </a:bodyPr>
          <a:lstStyle/>
          <a:p>
            <a:pPr algn="ctr"/>
            <a:r>
              <a:rPr lang="zh-CN" altLang="en-US" sz="13800" b="1">
                <a:solidFill>
                  <a:schemeClr val="bg1"/>
                </a:solidFill>
                <a:sym typeface="+mn-ea"/>
              </a:rPr>
              <a:t>谢谢聆听！</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stretch>
            <a:fillRect/>
          </a:stretch>
        </a:blipFill>
        <a:effectLst/>
      </p:bgPr>
    </p:bg>
    <p:spTree>
      <p:nvGrpSpPr>
        <p:cNvPr id="1" name=""/>
        <p:cNvGrpSpPr/>
        <p:nvPr/>
      </p:nvGrpSpPr>
      <p:grpSpPr>
        <a:xfrm>
          <a:off x="0" y="0"/>
          <a:ext cx="0" cy="0"/>
          <a:chOff x="0" y="0"/>
          <a:chExt cx="0" cy="0"/>
        </a:xfrm>
      </p:grpSpPr>
      <p:sp>
        <p:nvSpPr>
          <p:cNvPr id="5" name="标题 1"/>
          <p:cNvSpPr>
            <a:spLocks noGrp="1"/>
          </p:cNvSpPr>
          <p:nvPr/>
        </p:nvSpPr>
        <p:spPr>
          <a:xfrm>
            <a:off x="1492885" y="1842770"/>
            <a:ext cx="5611495" cy="786765"/>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zh-CN" altLang="en-US" sz="489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153795" y="586740"/>
            <a:ext cx="5611495" cy="786765"/>
          </a:xfrm>
        </p:spPr>
        <p:txBody>
          <a:bodyPr>
            <a:normAutofit/>
          </a:bodyPr>
          <a:lstStyle/>
          <a:p>
            <a:r>
              <a:rPr lang="zh-CN" altLang="en-US" sz="4890">
                <a:solidFill>
                  <a:schemeClr val="bg1"/>
                </a:solidFill>
                <a:sym typeface="+mn-ea"/>
              </a:rPr>
              <a:t>二、</a:t>
            </a:r>
            <a:r>
              <a:rPr lang="zh-CN" altLang="en-US" sz="4890">
                <a:solidFill>
                  <a:schemeClr val="bg1"/>
                </a:solidFill>
                <a:latin typeface="微软雅黑" panose="020B0503020204020204" charset="-122"/>
                <a:ea typeface="微软雅黑" panose="020B0503020204020204" charset="-122"/>
                <a:cs typeface="微软雅黑" panose="020B0503020204020204" charset="-122"/>
                <a:sym typeface="+mn-ea"/>
              </a:rPr>
              <a:t>文脉的重要性</a:t>
            </a:r>
            <a:endParaRPr lang="zh-CN" altLang="en-US" sz="4890"/>
          </a:p>
        </p:txBody>
      </p:sp>
      <p:sp>
        <p:nvSpPr>
          <p:cNvPr id="5" name="标题 1"/>
          <p:cNvSpPr>
            <a:spLocks noGrp="1"/>
          </p:cNvSpPr>
          <p:nvPr/>
        </p:nvSpPr>
        <p:spPr>
          <a:xfrm>
            <a:off x="1492885" y="1842770"/>
            <a:ext cx="5611495" cy="78676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zh-CN" altLang="en-US" sz="4890"/>
          </a:p>
        </p:txBody>
      </p:sp>
      <p:sp>
        <p:nvSpPr>
          <p:cNvPr id="3" name="文本框 2"/>
          <p:cNvSpPr txBox="1"/>
          <p:nvPr/>
        </p:nvSpPr>
        <p:spPr>
          <a:xfrm>
            <a:off x="449580" y="1778635"/>
            <a:ext cx="11377295" cy="3538220"/>
          </a:xfrm>
          <a:prstGeom prst="rect">
            <a:avLst/>
          </a:prstGeom>
          <a:noFill/>
        </p:spPr>
        <p:txBody>
          <a:bodyPr wrap="square" rtlCol="0">
            <a:spAutoFit/>
          </a:bodyPr>
          <a:lstStyle/>
          <a:p>
            <a:pPr algn="l">
              <a:buClrTx/>
              <a:buSzTx/>
              <a:buFontTx/>
            </a:pPr>
            <a:r>
              <a:rPr lang="en-US" altLang="zh-CN" sz="3200">
                <a:solidFill>
                  <a:schemeClr val="bg1"/>
                </a:solidFill>
                <a:latin typeface="微软雅黑" panose="020B0503020204020204" charset="-122"/>
                <a:ea typeface="微软雅黑" panose="020B0503020204020204" charset="-122"/>
                <a:cs typeface="微软雅黑" panose="020B0503020204020204" charset="-122"/>
              </a:rPr>
              <a:t>       </a:t>
            </a:r>
            <a:r>
              <a:rPr lang="zh-CN" altLang="en-US" sz="3200">
                <a:solidFill>
                  <a:schemeClr val="bg1"/>
                </a:solidFill>
                <a:latin typeface="微软雅黑" panose="020B0503020204020204" charset="-122"/>
                <a:ea typeface="微软雅黑" panose="020B0503020204020204" charset="-122"/>
                <a:cs typeface="微软雅黑" panose="020B0503020204020204" charset="-122"/>
              </a:rPr>
              <a:t>文化是一个国家、一个民族的灵魂，文化兴则国运兴，文化强则民族强。没有高度的文化自信，没有文化的繁荣兴盛，就没有中华民族伟大复兴。</a:t>
            </a:r>
          </a:p>
          <a:p>
            <a:pPr algn="l">
              <a:buClrTx/>
              <a:buSzTx/>
              <a:buFontTx/>
            </a:pPr>
            <a:endParaRPr lang="zh-CN" altLang="en-US" sz="3200">
              <a:solidFill>
                <a:schemeClr val="bg1"/>
              </a:solidFill>
              <a:latin typeface="微软雅黑" panose="020B0503020204020204" charset="-122"/>
              <a:ea typeface="微软雅黑" panose="020B0503020204020204" charset="-122"/>
              <a:cs typeface="微软雅黑" panose="020B0503020204020204" charset="-122"/>
            </a:endParaRPr>
          </a:p>
          <a:p>
            <a:pPr algn="l">
              <a:buClrTx/>
              <a:buSzTx/>
              <a:buFontTx/>
            </a:pPr>
            <a:r>
              <a:rPr lang="en-US" altLang="zh-CN" sz="3200">
                <a:solidFill>
                  <a:schemeClr val="bg1"/>
                </a:solidFill>
                <a:latin typeface="微软雅黑" panose="020B0503020204020204" charset="-122"/>
                <a:ea typeface="微软雅黑" panose="020B0503020204020204" charset="-122"/>
                <a:cs typeface="微软雅黑" panose="020B0503020204020204" charset="-122"/>
              </a:rPr>
              <a:t>      </a:t>
            </a:r>
            <a:r>
              <a:rPr sz="3200">
                <a:solidFill>
                  <a:schemeClr val="bg1"/>
                </a:solidFill>
                <a:latin typeface="微软雅黑" panose="020B0503020204020204" charset="-122"/>
                <a:ea typeface="微软雅黑" panose="020B0503020204020204" charset="-122"/>
                <a:cs typeface="微软雅黑" panose="020B0503020204020204" charset="-122"/>
              </a:rPr>
              <a:t>中华民族能够在几千年的历史长河中生生不息、薪火相传、顽强发展，很重要的一个原因就是中华民族有一脉相承的精神追求、精神特质、精神脉络。</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2623185" y="2801620"/>
            <a:ext cx="309880" cy="368300"/>
          </a:xfrm>
          <a:prstGeom prst="rect">
            <a:avLst/>
          </a:prstGeom>
          <a:noFill/>
        </p:spPr>
        <p:txBody>
          <a:bodyPr wrap="none" rtlCol="0">
            <a:spAutoFit/>
          </a:bodyPr>
          <a:lstStyle/>
          <a:p>
            <a:endParaRPr lang="zh-CN" altLang="en-US"/>
          </a:p>
        </p:txBody>
      </p:sp>
      <p:pic>
        <p:nvPicPr>
          <p:cNvPr id="6" name="图片 5" descr="2"/>
          <p:cNvPicPr>
            <a:picLocks noChangeAspect="1"/>
          </p:cNvPicPr>
          <p:nvPr>
            <p:custDataLst>
              <p:tags r:id="rId1"/>
            </p:custDataLst>
          </p:nvPr>
        </p:nvPicPr>
        <p:blipFill>
          <a:blip r:embed="rId4" cstate="email"/>
          <a:stretch>
            <a:fillRect/>
          </a:stretch>
        </p:blipFill>
        <p:spPr>
          <a:xfrm>
            <a:off x="0" y="0"/>
            <a:ext cx="4107180" cy="6303010"/>
          </a:xfrm>
          <a:prstGeom prst="rect">
            <a:avLst/>
          </a:prstGeom>
        </p:spPr>
      </p:pic>
      <p:pic>
        <p:nvPicPr>
          <p:cNvPr id="7" name="图片 6" descr="1"/>
          <p:cNvPicPr>
            <a:picLocks noChangeAspect="1"/>
          </p:cNvPicPr>
          <p:nvPr/>
        </p:nvPicPr>
        <p:blipFill>
          <a:blip r:embed="rId5" cstate="email"/>
          <a:stretch>
            <a:fillRect/>
          </a:stretch>
        </p:blipFill>
        <p:spPr>
          <a:xfrm>
            <a:off x="4107815" y="0"/>
            <a:ext cx="4282440" cy="6303010"/>
          </a:xfrm>
          <a:prstGeom prst="rect">
            <a:avLst/>
          </a:prstGeom>
        </p:spPr>
      </p:pic>
      <p:pic>
        <p:nvPicPr>
          <p:cNvPr id="8" name="图片 7" descr="4"/>
          <p:cNvPicPr>
            <a:picLocks noChangeAspect="1"/>
          </p:cNvPicPr>
          <p:nvPr/>
        </p:nvPicPr>
        <p:blipFill>
          <a:blip r:embed="rId6" cstate="email"/>
          <a:stretch>
            <a:fillRect/>
          </a:stretch>
        </p:blipFill>
        <p:spPr>
          <a:xfrm>
            <a:off x="8390255" y="0"/>
            <a:ext cx="3801745" cy="630301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153795" y="586740"/>
            <a:ext cx="8498840" cy="786765"/>
          </a:xfrm>
        </p:spPr>
        <p:txBody>
          <a:bodyPr>
            <a:normAutofit/>
          </a:bodyPr>
          <a:lstStyle/>
          <a:p>
            <a:r>
              <a:rPr lang="zh-CN" altLang="en-US" sz="4890">
                <a:solidFill>
                  <a:schemeClr val="bg1"/>
                </a:solidFill>
                <a:sym typeface="+mn-ea"/>
              </a:rPr>
              <a:t>三、</a:t>
            </a:r>
            <a:r>
              <a:rPr lang="zh-CN" altLang="en-US" sz="4890">
                <a:solidFill>
                  <a:schemeClr val="bg1"/>
                </a:solidFill>
                <a:latin typeface="微软雅黑" panose="020B0503020204020204" charset="-122"/>
                <a:ea typeface="微软雅黑" panose="020B0503020204020204" charset="-122"/>
                <a:cs typeface="微软雅黑" panose="020B0503020204020204" charset="-122"/>
                <a:sym typeface="+mn-ea"/>
              </a:rPr>
              <a:t>中国文脉的脉络</a:t>
            </a:r>
            <a:r>
              <a:rPr lang="en-US" altLang="zh-CN" sz="4890">
                <a:solidFill>
                  <a:schemeClr val="bg1"/>
                </a:solidFill>
                <a:latin typeface="微软雅黑" panose="020B0503020204020204" charset="-122"/>
                <a:ea typeface="微软雅黑" panose="020B0503020204020204" charset="-122"/>
                <a:cs typeface="微软雅黑" panose="020B0503020204020204" charset="-122"/>
                <a:sym typeface="+mn-ea"/>
              </a:rPr>
              <a:t>——</a:t>
            </a:r>
            <a:r>
              <a:rPr lang="zh-CN" altLang="en-US" sz="4890">
                <a:solidFill>
                  <a:schemeClr val="bg1"/>
                </a:solidFill>
                <a:latin typeface="微软雅黑" panose="020B0503020204020204" charset="-122"/>
                <a:ea typeface="微软雅黑" panose="020B0503020204020204" charset="-122"/>
                <a:cs typeface="微软雅黑" panose="020B0503020204020204" charset="-122"/>
                <a:sym typeface="+mn-ea"/>
              </a:rPr>
              <a:t>起源</a:t>
            </a:r>
          </a:p>
        </p:txBody>
      </p:sp>
      <p:sp>
        <p:nvSpPr>
          <p:cNvPr id="5" name="标题 1"/>
          <p:cNvSpPr>
            <a:spLocks noGrp="1"/>
          </p:cNvSpPr>
          <p:nvPr/>
        </p:nvSpPr>
        <p:spPr>
          <a:xfrm>
            <a:off x="1492885" y="1842770"/>
            <a:ext cx="5611495" cy="78676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zh-CN" altLang="en-US" sz="4890"/>
          </a:p>
        </p:txBody>
      </p:sp>
      <p:sp>
        <p:nvSpPr>
          <p:cNvPr id="3" name="文本框 2"/>
          <p:cNvSpPr txBox="1"/>
          <p:nvPr/>
        </p:nvSpPr>
        <p:spPr>
          <a:xfrm>
            <a:off x="449580" y="1778635"/>
            <a:ext cx="11377295" cy="2553335"/>
          </a:xfrm>
          <a:prstGeom prst="rect">
            <a:avLst/>
          </a:prstGeom>
          <a:noFill/>
        </p:spPr>
        <p:txBody>
          <a:bodyPr wrap="square" rtlCol="0">
            <a:spAutoFit/>
          </a:bodyPr>
          <a:lstStyle/>
          <a:p>
            <a:pPr algn="l">
              <a:buClrTx/>
              <a:buSzTx/>
              <a:buFontTx/>
            </a:pPr>
            <a:r>
              <a:rPr lang="en-US" altLang="zh-CN" sz="3200">
                <a:solidFill>
                  <a:schemeClr val="bg1"/>
                </a:solidFill>
                <a:latin typeface="微软雅黑" panose="020B0503020204020204" charset="-122"/>
                <a:ea typeface="微软雅黑" panose="020B0503020204020204" charset="-122"/>
                <a:cs typeface="微软雅黑" panose="020B0503020204020204" charset="-122"/>
              </a:rPr>
              <a:t>       </a:t>
            </a:r>
            <a:r>
              <a:rPr sz="3200">
                <a:solidFill>
                  <a:schemeClr val="bg1"/>
                </a:solidFill>
                <a:latin typeface="微软雅黑" panose="020B0503020204020204" charset="-122"/>
                <a:ea typeface="微软雅黑" panose="020B0503020204020204" charset="-122"/>
                <a:cs typeface="微软雅黑" panose="020B0503020204020204" charset="-122"/>
              </a:rPr>
              <a:t>文脉的原始资料是文字。汉字大约起源于五千多年前。经历“象形——表意——形声”几个阶段。</a:t>
            </a:r>
          </a:p>
          <a:p>
            <a:pPr algn="l">
              <a:buClrTx/>
              <a:buSzTx/>
              <a:buFontTx/>
            </a:pPr>
            <a:r>
              <a:rPr lang="en-US" sz="3200">
                <a:solidFill>
                  <a:schemeClr val="bg1"/>
                </a:solidFill>
                <a:latin typeface="微软雅黑" panose="020B0503020204020204" charset="-122"/>
                <a:ea typeface="微软雅黑" panose="020B0503020204020204" charset="-122"/>
                <a:cs typeface="微软雅黑" panose="020B0503020204020204" charset="-122"/>
              </a:rPr>
              <a:t>       </a:t>
            </a:r>
          </a:p>
          <a:p>
            <a:pPr algn="l">
              <a:buClrTx/>
              <a:buSzTx/>
              <a:buFontTx/>
            </a:pPr>
            <a:r>
              <a:rPr lang="en-US" sz="3200">
                <a:solidFill>
                  <a:schemeClr val="bg1"/>
                </a:solidFill>
                <a:latin typeface="微软雅黑" panose="020B0503020204020204" charset="-122"/>
                <a:ea typeface="微软雅黑" panose="020B0503020204020204" charset="-122"/>
                <a:cs typeface="微软雅黑" panose="020B0503020204020204" charset="-122"/>
              </a:rPr>
              <a:t>       </a:t>
            </a:r>
            <a:r>
              <a:rPr sz="3200">
                <a:solidFill>
                  <a:schemeClr val="bg1"/>
                </a:solidFill>
                <a:latin typeface="微软雅黑" panose="020B0503020204020204" charset="-122"/>
                <a:ea typeface="微软雅黑" panose="020B0503020204020204" charset="-122"/>
                <a:cs typeface="微软雅黑" panose="020B0503020204020204" charset="-122"/>
              </a:rPr>
              <a:t>中国最早的文字是甲骨文，但还构不成文学意义上的“文脉之始”。</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stretch>
            <a:fillRect/>
          </a:stretch>
        </a:blipFill>
        <a:effectLst/>
      </p:bgPr>
    </p:bg>
    <p:spTree>
      <p:nvGrpSpPr>
        <p:cNvPr id="1" name=""/>
        <p:cNvGrpSpPr/>
        <p:nvPr/>
      </p:nvGrpSpPr>
      <p:grpSpPr>
        <a:xfrm>
          <a:off x="0" y="0"/>
          <a:ext cx="0" cy="0"/>
          <a:chOff x="0" y="0"/>
          <a:chExt cx="0" cy="0"/>
        </a:xfrm>
      </p:grpSpPr>
      <p:sp>
        <p:nvSpPr>
          <p:cNvPr id="5" name="标题 1"/>
          <p:cNvSpPr>
            <a:spLocks noGrp="1"/>
          </p:cNvSpPr>
          <p:nvPr/>
        </p:nvSpPr>
        <p:spPr>
          <a:xfrm>
            <a:off x="1492885" y="1842770"/>
            <a:ext cx="5611495" cy="78676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zh-CN" altLang="en-US" sz="489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stretch>
            <a:fillRect/>
          </a:stretch>
        </a:blipFill>
        <a:effectLst/>
      </p:bgPr>
    </p:bg>
    <p:spTree>
      <p:nvGrpSpPr>
        <p:cNvPr id="1" name=""/>
        <p:cNvGrpSpPr/>
        <p:nvPr/>
      </p:nvGrpSpPr>
      <p:grpSpPr>
        <a:xfrm>
          <a:off x="0" y="0"/>
          <a:ext cx="0" cy="0"/>
          <a:chOff x="0" y="0"/>
          <a:chExt cx="0" cy="0"/>
        </a:xfrm>
      </p:grpSpPr>
      <p:sp>
        <p:nvSpPr>
          <p:cNvPr id="5" name="标题 1"/>
          <p:cNvSpPr>
            <a:spLocks noGrp="1"/>
          </p:cNvSpPr>
          <p:nvPr/>
        </p:nvSpPr>
        <p:spPr>
          <a:xfrm>
            <a:off x="1492885" y="1842770"/>
            <a:ext cx="5611495" cy="78676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zh-CN" altLang="en-US" sz="4890"/>
          </a:p>
        </p:txBody>
      </p:sp>
      <p:pic>
        <p:nvPicPr>
          <p:cNvPr id="2" name="图片 1" descr="26470566_q0svtkveaijuvfyg"/>
          <p:cNvPicPr>
            <a:picLocks noChangeAspect="1"/>
          </p:cNvPicPr>
          <p:nvPr/>
        </p:nvPicPr>
        <p:blipFill>
          <a:blip r:embed="rId3" cstate="email"/>
          <a:stretch>
            <a:fillRect/>
          </a:stretch>
        </p:blipFill>
        <p:spPr>
          <a:xfrm>
            <a:off x="0" y="0"/>
            <a:ext cx="4826635" cy="6316980"/>
          </a:xfrm>
          <a:prstGeom prst="rect">
            <a:avLst/>
          </a:prstGeom>
        </p:spPr>
      </p:pic>
      <p:sp>
        <p:nvSpPr>
          <p:cNvPr id="3" name="文本框 2"/>
          <p:cNvSpPr txBox="1"/>
          <p:nvPr/>
        </p:nvSpPr>
        <p:spPr>
          <a:xfrm>
            <a:off x="5068570" y="146050"/>
            <a:ext cx="6717665" cy="5688330"/>
          </a:xfrm>
          <a:prstGeom prst="rect">
            <a:avLst/>
          </a:prstGeom>
          <a:noFill/>
        </p:spPr>
        <p:txBody>
          <a:bodyPr wrap="square" rtlCol="0">
            <a:noAutofit/>
          </a:bodyPr>
          <a:lstStyle/>
          <a:p>
            <a:r>
              <a:rPr lang="en-US" sz="2800">
                <a:solidFill>
                  <a:schemeClr val="bg1"/>
                </a:solidFill>
                <a:latin typeface="微软雅黑" panose="020B0503020204020204" charset="-122"/>
                <a:ea typeface="微软雅黑" panose="020B0503020204020204" charset="-122"/>
                <a:cs typeface="微软雅黑" panose="020B0503020204020204" charset="-122"/>
                <a:sym typeface="+mn-ea"/>
              </a:rPr>
              <a:t>     </a:t>
            </a:r>
            <a:r>
              <a:rPr sz="2800">
                <a:solidFill>
                  <a:schemeClr val="bg1"/>
                </a:solidFill>
                <a:latin typeface="微软雅黑" panose="020B0503020204020204" charset="-122"/>
                <a:ea typeface="微软雅黑" panose="020B0503020204020204" charset="-122"/>
                <a:cs typeface="微软雅黑" panose="020B0503020204020204" charset="-122"/>
                <a:sym typeface="+mn-ea"/>
              </a:rPr>
              <a:t>《诗经》的产生大约离现在2600年——3000年左右。</a:t>
            </a:r>
          </a:p>
          <a:p>
            <a:r>
              <a:rPr lang="en-US" sz="2800">
                <a:solidFill>
                  <a:schemeClr val="bg1"/>
                </a:solidFill>
                <a:latin typeface="微软雅黑" panose="020B0503020204020204" charset="-122"/>
                <a:ea typeface="微软雅黑" panose="020B0503020204020204" charset="-122"/>
                <a:cs typeface="微软雅黑" panose="020B0503020204020204" charset="-122"/>
                <a:sym typeface="+mn-ea"/>
              </a:rPr>
              <a:t>       </a:t>
            </a:r>
            <a:r>
              <a:rPr lang="zh-CN" altLang="en-US" sz="2800">
                <a:solidFill>
                  <a:schemeClr val="bg1"/>
                </a:solidFill>
                <a:latin typeface="微软雅黑" panose="020B0503020204020204" charset="-122"/>
                <a:ea typeface="微软雅黑" panose="020B0503020204020204" charset="-122"/>
                <a:cs typeface="微软雅黑" panose="020B0503020204020204" charset="-122"/>
                <a:sym typeface="+mn-ea"/>
              </a:rPr>
              <a:t>我国</a:t>
            </a:r>
            <a:r>
              <a:rPr sz="2800">
                <a:solidFill>
                  <a:schemeClr val="bg1"/>
                </a:solidFill>
                <a:latin typeface="微软雅黑" panose="020B0503020204020204" charset="-122"/>
                <a:ea typeface="微软雅黑" panose="020B0503020204020204" charset="-122"/>
                <a:cs typeface="微软雅黑" panose="020B0503020204020204" charset="-122"/>
                <a:sym typeface="+mn-ea"/>
              </a:rPr>
              <a:t>最早的一部诗歌总集，收集了西周初年至春秋中叶(前11世纪至前6世纪)的诗歌，共311篇，反映了周初至周晚期约五百年间的社会面貌。</a:t>
            </a:r>
          </a:p>
          <a:p>
            <a:r>
              <a:rPr lang="en-US" sz="2800">
                <a:solidFill>
                  <a:schemeClr val="bg1"/>
                </a:solidFill>
                <a:latin typeface="微软雅黑" panose="020B0503020204020204" charset="-122"/>
                <a:ea typeface="微软雅黑" panose="020B0503020204020204" charset="-122"/>
                <a:cs typeface="微软雅黑" panose="020B0503020204020204" charset="-122"/>
                <a:sym typeface="+mn-ea"/>
              </a:rPr>
              <a:t>       </a:t>
            </a:r>
          </a:p>
          <a:p>
            <a:r>
              <a:rPr lang="en-US" sz="2800">
                <a:solidFill>
                  <a:schemeClr val="bg1"/>
                </a:solidFill>
                <a:latin typeface="微软雅黑" panose="020B0503020204020204" charset="-122"/>
                <a:ea typeface="微软雅黑" panose="020B0503020204020204" charset="-122"/>
                <a:cs typeface="微软雅黑" panose="020B0503020204020204" charset="-122"/>
                <a:sym typeface="+mn-ea"/>
              </a:rPr>
              <a:t>       </a:t>
            </a:r>
            <a:r>
              <a:rPr sz="2800">
                <a:solidFill>
                  <a:schemeClr val="bg1"/>
                </a:solidFill>
                <a:latin typeface="微软雅黑" panose="020B0503020204020204" charset="-122"/>
                <a:ea typeface="微软雅黑" panose="020B0503020204020204" charset="-122"/>
                <a:cs typeface="微软雅黑" panose="020B0503020204020204" charset="-122"/>
                <a:sym typeface="+mn-ea"/>
              </a:rPr>
              <a:t>蒹葭苍苍、白露为霜，</a:t>
            </a:r>
          </a:p>
          <a:p>
            <a:r>
              <a:rPr sz="2800">
                <a:solidFill>
                  <a:schemeClr val="bg1"/>
                </a:solidFill>
                <a:latin typeface="微软雅黑" panose="020B0503020204020204" charset="-122"/>
                <a:ea typeface="微软雅黑" panose="020B0503020204020204" charset="-122"/>
                <a:cs typeface="微软雅黑" panose="020B0503020204020204" charset="-122"/>
                <a:sym typeface="+mn-ea"/>
              </a:rPr>
              <a:t> </a:t>
            </a:r>
            <a:r>
              <a:rPr lang="en-US" sz="2800">
                <a:solidFill>
                  <a:schemeClr val="bg1"/>
                </a:solidFill>
                <a:latin typeface="微软雅黑" panose="020B0503020204020204" charset="-122"/>
                <a:ea typeface="微软雅黑" panose="020B0503020204020204" charset="-122"/>
                <a:cs typeface="微软雅黑" panose="020B0503020204020204" charset="-122"/>
                <a:sym typeface="+mn-ea"/>
              </a:rPr>
              <a:t>      </a:t>
            </a:r>
            <a:r>
              <a:rPr sz="2800">
                <a:solidFill>
                  <a:schemeClr val="bg1"/>
                </a:solidFill>
                <a:latin typeface="微软雅黑" panose="020B0503020204020204" charset="-122"/>
                <a:ea typeface="微软雅黑" panose="020B0503020204020204" charset="-122"/>
                <a:cs typeface="微软雅黑" panose="020B0503020204020204" charset="-122"/>
                <a:sym typeface="+mn-ea"/>
              </a:rPr>
              <a:t>所谓伊人、在水一方；</a:t>
            </a:r>
          </a:p>
          <a:p>
            <a:endParaRPr sz="2800">
              <a:solidFill>
                <a:schemeClr val="bg1"/>
              </a:solidFill>
              <a:latin typeface="微软雅黑" panose="020B0503020204020204" charset="-122"/>
              <a:ea typeface="微软雅黑" panose="020B0503020204020204" charset="-122"/>
              <a:cs typeface="微软雅黑" panose="020B0503020204020204" charset="-122"/>
              <a:sym typeface="+mn-ea"/>
            </a:endParaRPr>
          </a:p>
          <a:p>
            <a:r>
              <a:rPr sz="2800">
                <a:solidFill>
                  <a:schemeClr val="bg1"/>
                </a:solidFill>
                <a:latin typeface="微软雅黑" panose="020B0503020204020204" charset="-122"/>
                <a:ea typeface="微软雅黑" panose="020B0503020204020204" charset="-122"/>
                <a:cs typeface="微软雅黑" panose="020B0503020204020204" charset="-122"/>
                <a:sym typeface="+mn-ea"/>
              </a:rPr>
              <a:t> </a:t>
            </a:r>
            <a:r>
              <a:rPr lang="en-US" sz="2800">
                <a:solidFill>
                  <a:schemeClr val="bg1"/>
                </a:solidFill>
                <a:latin typeface="微软雅黑" panose="020B0503020204020204" charset="-122"/>
                <a:ea typeface="微软雅黑" panose="020B0503020204020204" charset="-122"/>
                <a:cs typeface="微软雅黑" panose="020B0503020204020204" charset="-122"/>
                <a:sym typeface="+mn-ea"/>
              </a:rPr>
              <a:t>      </a:t>
            </a:r>
            <a:r>
              <a:rPr sz="2800">
                <a:solidFill>
                  <a:schemeClr val="bg1"/>
                </a:solidFill>
                <a:latin typeface="微软雅黑" panose="020B0503020204020204" charset="-122"/>
                <a:ea typeface="微软雅黑" panose="020B0503020204020204" charset="-122"/>
                <a:cs typeface="微软雅黑" panose="020B0503020204020204" charset="-122"/>
                <a:sym typeface="+mn-ea"/>
              </a:rPr>
              <a:t>关关雎鸠、在河之洲，</a:t>
            </a:r>
          </a:p>
          <a:p>
            <a:r>
              <a:rPr sz="2800">
                <a:solidFill>
                  <a:schemeClr val="bg1"/>
                </a:solidFill>
                <a:latin typeface="微软雅黑" panose="020B0503020204020204" charset="-122"/>
                <a:ea typeface="微软雅黑" panose="020B0503020204020204" charset="-122"/>
                <a:cs typeface="微软雅黑" panose="020B0503020204020204" charset="-122"/>
                <a:sym typeface="+mn-ea"/>
              </a:rPr>
              <a:t> </a:t>
            </a:r>
            <a:r>
              <a:rPr lang="en-US" sz="2800">
                <a:solidFill>
                  <a:schemeClr val="bg1"/>
                </a:solidFill>
                <a:latin typeface="微软雅黑" panose="020B0503020204020204" charset="-122"/>
                <a:ea typeface="微软雅黑" panose="020B0503020204020204" charset="-122"/>
                <a:cs typeface="微软雅黑" panose="020B0503020204020204" charset="-122"/>
                <a:sym typeface="+mn-ea"/>
              </a:rPr>
              <a:t>      </a:t>
            </a:r>
            <a:r>
              <a:rPr sz="2800">
                <a:solidFill>
                  <a:schemeClr val="bg1"/>
                </a:solidFill>
                <a:latin typeface="微软雅黑" panose="020B0503020204020204" charset="-122"/>
                <a:ea typeface="微软雅黑" panose="020B0503020204020204" charset="-122"/>
                <a:cs typeface="微软雅黑" panose="020B0503020204020204" charset="-122"/>
                <a:sym typeface="+mn-ea"/>
              </a:rPr>
              <a:t>窈窕淑女、君子好逑</a:t>
            </a:r>
            <a:r>
              <a:rPr lang="zh-CN" sz="2800">
                <a:solidFill>
                  <a:schemeClr val="bg1"/>
                </a:solidFill>
                <a:latin typeface="微软雅黑" panose="020B0503020204020204" charset="-122"/>
                <a:ea typeface="微软雅黑" panose="020B0503020204020204" charset="-122"/>
                <a:cs typeface="微软雅黑" panose="020B0503020204020204" charset="-122"/>
                <a:sym typeface="+mn-ea"/>
              </a:rPr>
              <a:t>；</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DOC_GUID" val="{e8b3d663-d65c-4028-bc4c-df6deedb8843}"/>
  <p:tag name="COMMONDATA" val="eyJoZGlkIjoiN2Q5ZmM5OGI4Y2M4YWNiMDA2ZjA1MGQzNmU5MGM4OGYifQ=="/>
  <p:tag name="KSO_WPP_MARK_KEY" val="a29972e1-bbef-4b80-8879-d45c7c7196a2"/>
</p:tagLst>
</file>

<file path=ppt/tags/tag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0800,&quot;width&quot;:6288}"/>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2345</Words>
  <Application>Microsoft Office PowerPoint</Application>
  <PresentationFormat>自定义</PresentationFormat>
  <Paragraphs>357</Paragraphs>
  <Slides>47</Slides>
  <Notes>0</Notes>
  <HiddenSlides>0</HiddenSlides>
  <MMClips>0</MMClips>
  <ScaleCrop>false</ScaleCrop>
  <HeadingPairs>
    <vt:vector size="4" baseType="variant">
      <vt:variant>
        <vt:lpstr>主题</vt:lpstr>
      </vt:variant>
      <vt:variant>
        <vt:i4>1</vt:i4>
      </vt:variant>
      <vt:variant>
        <vt:lpstr>幻灯片标题</vt:lpstr>
      </vt:variant>
      <vt:variant>
        <vt:i4>47</vt:i4>
      </vt:variant>
    </vt:vector>
  </HeadingPairs>
  <TitlesOfParts>
    <vt:vector size="48" baseType="lpstr">
      <vt:lpstr>Office 主题</vt:lpstr>
      <vt:lpstr>幻灯片 1</vt:lpstr>
      <vt:lpstr>主  要  内  容</vt:lpstr>
      <vt:lpstr>一、什么是文脉</vt:lpstr>
      <vt:lpstr>幻灯片 4</vt:lpstr>
      <vt:lpstr>二、文脉的重要性</vt:lpstr>
      <vt:lpstr>幻灯片 6</vt:lpstr>
      <vt:lpstr>三、中国文脉的脉络——起源</vt:lpstr>
      <vt:lpstr>幻灯片 8</vt:lpstr>
      <vt:lpstr>幻灯片 9</vt:lpstr>
      <vt:lpstr>三、中国文脉的脉络</vt:lpstr>
      <vt:lpstr>幻灯片 11</vt:lpstr>
      <vt:lpstr>三、中国文脉的脉络——先秦时期</vt:lpstr>
      <vt:lpstr>幻灯片 13</vt:lpstr>
      <vt:lpstr>幻灯片 14</vt:lpstr>
      <vt:lpstr>幻灯片 15</vt:lpstr>
      <vt:lpstr>幻灯片 16</vt:lpstr>
      <vt:lpstr>幻灯片 17</vt:lpstr>
      <vt:lpstr>幻灯片 18</vt:lpstr>
      <vt:lpstr>三、中国文脉的脉络——秦朝</vt:lpstr>
      <vt:lpstr>三、中国文脉的脉络——汉朝</vt:lpstr>
      <vt:lpstr>三、中国文脉的脉络——魏晋</vt:lpstr>
      <vt:lpstr>三、中国文脉的脉络——魏晋南北朝</vt:lpstr>
      <vt:lpstr>三、中国文脉的脉络——魏晋南北朝</vt:lpstr>
      <vt:lpstr>三、中国文脉的脉络——魏晋南北朝</vt:lpstr>
      <vt:lpstr>三、中国文脉的脉络——唐朝</vt:lpstr>
      <vt:lpstr>三、中国文脉的脉络——五代十国</vt:lpstr>
      <vt:lpstr>三、中国文脉的脉络——五代十国</vt:lpstr>
      <vt:lpstr>三、中国文脉的脉络——宋朝</vt:lpstr>
      <vt:lpstr>三、中国文脉的脉络——宋朝</vt:lpstr>
      <vt:lpstr>三、中国文脉的脉络——宋朝</vt:lpstr>
      <vt:lpstr>三、中国文脉的脉络——宋朝</vt:lpstr>
      <vt:lpstr>三、中国文脉的脉络——宋朝</vt:lpstr>
      <vt:lpstr>三、中国文脉的脉络——宋朝</vt:lpstr>
      <vt:lpstr>三、中国文脉的脉络——元朝—元杂剧</vt:lpstr>
      <vt:lpstr>三、中国文脉的脉络——明清</vt:lpstr>
      <vt:lpstr>三、中国文脉的脉络——明清</vt:lpstr>
      <vt:lpstr>三、中国文脉的脉络——明清</vt:lpstr>
      <vt:lpstr>三、中国文脉的脉络——近现代</vt:lpstr>
      <vt:lpstr>幻灯片 39</vt:lpstr>
      <vt:lpstr>四、中华优秀传统文化是我们党创新理论的“根”</vt:lpstr>
      <vt:lpstr>四、中华优秀传统文化是我们党创新理论的“根”</vt:lpstr>
      <vt:lpstr>四、中华优秀传统文化是我们党创新理论的“根”</vt:lpstr>
      <vt:lpstr>四、中华优秀传统文化是我们党创新理论的“根”</vt:lpstr>
      <vt:lpstr>四、中华优秀传统文化是我们党创新理论的“根”</vt:lpstr>
      <vt:lpstr> 五、增强文化自信，赓续中国文脉，“脉”向民族复兴 </vt:lpstr>
      <vt:lpstr>谢谢聆听！</vt:lpstr>
      <vt:lpstr>幻灯片 47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
  <cp:lastModifiedBy>Administrator</cp:lastModifiedBy>
  <cp:revision>60</cp:revision>
  <dcterms:created xsi:type="dcterms:W3CDTF">2019-09-09T12:58:00Z</dcterms:created>
  <dcterms:modified xsi:type="dcterms:W3CDTF">2023-03-27T08:29:10Z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2052-11.1.0.13607</vt:lpwstr>
  </property>
  <property fmtid="{D5CDD505-2E9C-101B-9397-08002B2CF9AE}" pid="3" name="ICV">
    <vt:lpwstr>FF376C96D97D477C96CAAA87E1DA219B</vt:lpwstr>
  </property>
</Properties>
</file>