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40" r:id="rId1"/>
    <p:sldMasterId id="2147483990" r:id="rId2"/>
    <p:sldMasterId id="2147483993" r:id="rId3"/>
  </p:sldMasterIdLst>
  <p:notesMasterIdLst>
    <p:notesMasterId r:id="rId17"/>
  </p:notesMasterIdLst>
  <p:handoutMasterIdLst>
    <p:handoutMasterId r:id="rId18"/>
  </p:handoutMasterIdLst>
  <p:sldIdLst>
    <p:sldId id="3103" r:id="rId4"/>
    <p:sldId id="3191" r:id="rId5"/>
    <p:sldId id="3180" r:id="rId6"/>
    <p:sldId id="3186" r:id="rId7"/>
    <p:sldId id="3112" r:id="rId8"/>
    <p:sldId id="3109" r:id="rId9"/>
    <p:sldId id="3187" r:id="rId10"/>
    <p:sldId id="3106" r:id="rId11"/>
    <p:sldId id="3110" r:id="rId12"/>
    <p:sldId id="3113" r:id="rId13"/>
    <p:sldId id="3194" r:id="rId14"/>
    <p:sldId id="3195" r:id="rId15"/>
    <p:sldId id="3188" r:id="rId16"/>
  </p:sldIdLst>
  <p:sldSz cx="12858750" cy="723265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7BEC"/>
    <a:srgbClr val="663300"/>
    <a:srgbClr val="1A8CE1"/>
    <a:srgbClr val="FFFFFF"/>
    <a:srgbClr val="01A8A1"/>
    <a:srgbClr val="F3C5BE"/>
    <a:srgbClr val="60AEA9"/>
    <a:srgbClr val="00B369"/>
    <a:srgbClr val="A78357"/>
    <a:srgbClr val="28C7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5" autoAdjust="0"/>
    <p:restoredTop sz="94800" autoAdjust="0"/>
  </p:normalViewPr>
  <p:slideViewPr>
    <p:cSldViewPr>
      <p:cViewPr>
        <p:scale>
          <a:sx n="75" d="100"/>
          <a:sy n="75" d="100"/>
        </p:scale>
        <p:origin x="-1962" y="-642"/>
      </p:cViewPr>
      <p:guideLst>
        <p:guide orient="horz" pos="328"/>
        <p:guide orient="horz" pos="4183"/>
        <p:guide pos="4050"/>
        <p:guide pos="557"/>
        <p:guide pos="7588"/>
        <p:guide pos="376"/>
        <p:guide pos="1350"/>
      </p:guideLst>
    </p:cSldViewPr>
  </p:slideViewPr>
  <p:outlineViewPr>
    <p:cViewPr>
      <p:scale>
        <a:sx n="100" d="100"/>
        <a:sy n="100" d="100"/>
      </p:scale>
      <p:origin x="0" y="0"/>
    </p:cViewPr>
  </p:outlineViewPr>
  <p:notesTextViewPr>
    <p:cViewPr>
      <p:scale>
        <a:sx n="1" d="1"/>
        <a:sy n="1" d="1"/>
      </p:scale>
      <p:origin x="0" y="0"/>
    </p:cViewPr>
  </p:notesTextViewPr>
  <p:sorterViewPr>
    <p:cViewPr>
      <p:scale>
        <a:sx n="132" d="100"/>
        <a:sy n="132" d="100"/>
      </p:scale>
      <p:origin x="0" y="0"/>
    </p:cViewPr>
  </p:sorterViewPr>
  <p:notesViewPr>
    <p:cSldViewPr showGuides="1">
      <p:cViewPr varScale="1">
        <p:scale>
          <a:sx n="85" d="100"/>
          <a:sy n="85" d="100"/>
        </p:scale>
        <p:origin x="380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2023-03-27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xmlns=""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2023-03-27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CEDA688F-47F3-434D-A3A7-906655BCDF8A}" type="slidenum">
              <a:rPr lang="zh-CN" altLang="en-US" sz="1200">
                <a:latin typeface="Calibri" pitchFamily="34" charset="0"/>
              </a:rPr>
              <a:pPr algn="r">
                <a:buFont typeface="Arial" charset="0"/>
                <a:buNone/>
              </a:pPr>
              <a:t>1</a:t>
            </a:fld>
            <a:endParaRPr lang="en-US" altLang="zh-CN" sz="1200">
              <a:latin typeface="Calibri" pitchFamily="34" charset="0"/>
            </a:endParaRPr>
          </a:p>
        </p:txBody>
      </p:sp>
    </p:spTree>
    <p:extLst>
      <p:ext uri="{BB962C8B-B14F-4D97-AF65-F5344CB8AC3E}">
        <p14:creationId xmlns:p14="http://schemas.microsoft.com/office/powerpoint/2010/main" xmlns="" val="1422830407"/>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xmlns="" val="273910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xmlns="" val="224590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xmlns="" val="224590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xmlns="" val="42602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3</a:t>
            </a:fld>
            <a:endParaRPr lang="zh-CN" altLang="en-US"/>
          </a:p>
        </p:txBody>
      </p:sp>
    </p:spTree>
    <p:extLst>
      <p:ext uri="{BB962C8B-B14F-4D97-AF65-F5344CB8AC3E}">
        <p14:creationId xmlns:p14="http://schemas.microsoft.com/office/powerpoint/2010/main" xmlns="" val="132528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4</a:t>
            </a:fld>
            <a:endParaRPr lang="zh-CN" altLang="en-US"/>
          </a:p>
        </p:txBody>
      </p:sp>
    </p:spTree>
    <p:extLst>
      <p:ext uri="{BB962C8B-B14F-4D97-AF65-F5344CB8AC3E}">
        <p14:creationId xmlns:p14="http://schemas.microsoft.com/office/powerpoint/2010/main" xmlns="" val="72794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xmlns="" val="375505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6</a:t>
            </a:fld>
            <a:endParaRPr lang="en-GB"/>
          </a:p>
        </p:txBody>
      </p:sp>
    </p:spTree>
    <p:extLst>
      <p:ext uri="{BB962C8B-B14F-4D97-AF65-F5344CB8AC3E}">
        <p14:creationId xmlns:p14="http://schemas.microsoft.com/office/powerpoint/2010/main" xmlns="" val="334631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7</a:t>
            </a:fld>
            <a:endParaRPr lang="zh-CN" altLang="en-US"/>
          </a:p>
        </p:txBody>
      </p:sp>
    </p:spTree>
    <p:extLst>
      <p:ext uri="{BB962C8B-B14F-4D97-AF65-F5344CB8AC3E}">
        <p14:creationId xmlns:p14="http://schemas.microsoft.com/office/powerpoint/2010/main" xmlns="" val="127299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pPr/>
              <a:t>8</a:t>
            </a:fld>
            <a:endParaRPr lang="zh-CN" altLang="en-US"/>
          </a:p>
        </p:txBody>
      </p:sp>
    </p:spTree>
    <p:extLst>
      <p:ext uri="{BB962C8B-B14F-4D97-AF65-F5344CB8AC3E}">
        <p14:creationId xmlns:p14="http://schemas.microsoft.com/office/powerpoint/2010/main" xmlns="" val="177499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xmlns="" val="4290598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2" name="图片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682" y="5791"/>
            <a:ext cx="12855388" cy="7221071"/>
          </a:xfrm>
          <a:prstGeom prst="rect">
            <a:avLst/>
          </a:prstGeom>
        </p:spPr>
      </p:pic>
    </p:spTree>
    <p:extLst>
      <p:ext uri="{BB962C8B-B14F-4D97-AF65-F5344CB8AC3E}">
        <p14:creationId xmlns:p14="http://schemas.microsoft.com/office/powerpoint/2010/main" xmlns="" val="15559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967"/>
            <a:ext cx="4230440" cy="1225532"/>
          </a:xfrm>
        </p:spPr>
        <p:txBody>
          <a:bodyPr anchor="b"/>
          <a:lstStyle>
            <a:lvl1pPr algn="l">
              <a:defRPr sz="2500" b="1"/>
            </a:lvl1pPr>
          </a:lstStyle>
          <a:p>
            <a:r>
              <a:rPr lang="zh-CN" altLang="en-US"/>
              <a:t>单击此处编辑母版标题样式</a:t>
            </a:r>
          </a:p>
        </p:txBody>
      </p:sp>
      <p:sp>
        <p:nvSpPr>
          <p:cNvPr id="3" name="内容占位符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42938" y="1513500"/>
            <a:ext cx="4230440" cy="4947334"/>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75718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405" y="5062855"/>
            <a:ext cx="7715250" cy="597699"/>
          </a:xfrm>
        </p:spPr>
        <p:txBody>
          <a:bodyPr anchor="b"/>
          <a:lstStyle>
            <a:lvl1pPr algn="l">
              <a:defRPr sz="2500" b="1"/>
            </a:lvl1pPr>
          </a:lstStyle>
          <a:p>
            <a:r>
              <a:rPr lang="zh-CN" altLang="en-US"/>
              <a:t>单击此处编辑母版标题样式</a:t>
            </a:r>
          </a:p>
        </p:txBody>
      </p:sp>
      <p:sp>
        <p:nvSpPr>
          <p:cNvPr id="3" name="图片占位符 2"/>
          <p:cNvSpPr>
            <a:spLocks noGrp="1"/>
          </p:cNvSpPr>
          <p:nvPr>
            <p:ph type="pic" idx="1"/>
          </p:nvPr>
        </p:nvSpPr>
        <p:spPr>
          <a:xfrm>
            <a:off x="2520405" y="646251"/>
            <a:ext cx="7715250" cy="4339590"/>
          </a:xfrm>
        </p:spPr>
        <p:txBody>
          <a:bodyPr/>
          <a:lstStyle>
            <a:lvl1pPr marL="0" indent="0">
              <a:buNone/>
              <a:defRPr sz="4000"/>
            </a:lvl1pPr>
            <a:lvl2pPr marL="574015" indent="0">
              <a:buNone/>
              <a:defRPr sz="3500"/>
            </a:lvl2pPr>
            <a:lvl3pPr marL="1148029" indent="0">
              <a:buNone/>
              <a:defRPr sz="3000"/>
            </a:lvl3pPr>
            <a:lvl4pPr marL="1722044" indent="0">
              <a:buNone/>
              <a:defRPr sz="2500"/>
            </a:lvl4pPr>
            <a:lvl5pPr marL="2296058" indent="0">
              <a:buNone/>
              <a:defRPr sz="2500"/>
            </a:lvl5pPr>
            <a:lvl6pPr marL="2870073" indent="0">
              <a:buNone/>
              <a:defRPr sz="2500"/>
            </a:lvl6pPr>
            <a:lvl7pPr marL="3444088" indent="0">
              <a:buNone/>
              <a:defRPr sz="2500"/>
            </a:lvl7pPr>
            <a:lvl8pPr marL="4018102" indent="0">
              <a:buNone/>
              <a:defRPr sz="2500"/>
            </a:lvl8pPr>
            <a:lvl9pPr marL="4592117" indent="0">
              <a:buNone/>
              <a:defRPr sz="2500"/>
            </a:lvl9pPr>
          </a:lstStyle>
          <a:p>
            <a:r>
              <a:rPr lang="zh-CN" altLang="en-US"/>
              <a:t>单击图标添加图片</a:t>
            </a:r>
          </a:p>
        </p:txBody>
      </p:sp>
      <p:sp>
        <p:nvSpPr>
          <p:cNvPr id="4" name="文本占位符 3"/>
          <p:cNvSpPr>
            <a:spLocks noGrp="1"/>
          </p:cNvSpPr>
          <p:nvPr>
            <p:ph type="body" sz="half" idx="2"/>
          </p:nvPr>
        </p:nvSpPr>
        <p:spPr>
          <a:xfrm>
            <a:off x="2520405" y="5660554"/>
            <a:ext cx="7715250" cy="848831"/>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3222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0967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42937" y="289642"/>
            <a:ext cx="8465344" cy="617119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82480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矩形 3"/>
          <p:cNvSpPr/>
          <p:nvPr/>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2" name="图片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682" y="5791"/>
            <a:ext cx="12855388" cy="7221071"/>
          </a:xfrm>
          <a:prstGeom prst="rect">
            <a:avLst/>
          </a:prstGeom>
        </p:spPr>
      </p:pic>
    </p:spTree>
    <p:extLst>
      <p:ext uri="{BB962C8B-B14F-4D97-AF65-F5344CB8AC3E}">
        <p14:creationId xmlns:p14="http://schemas.microsoft.com/office/powerpoint/2010/main" xmlns="" val="155598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0"/>
            <a:ext cx="10929938" cy="1550332"/>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574015" indent="0" algn="ctr">
              <a:buNone/>
              <a:defRPr>
                <a:solidFill>
                  <a:schemeClr val="tx1">
                    <a:tint val="75000"/>
                  </a:schemeClr>
                </a:solidFill>
              </a:defRPr>
            </a:lvl2pPr>
            <a:lvl3pPr marL="1148029" indent="0" algn="ctr">
              <a:buNone/>
              <a:defRPr>
                <a:solidFill>
                  <a:schemeClr val="tx1">
                    <a:tint val="75000"/>
                  </a:schemeClr>
                </a:solidFill>
              </a:defRPr>
            </a:lvl3pPr>
            <a:lvl4pPr marL="1722044" indent="0" algn="ctr">
              <a:buNone/>
              <a:defRPr>
                <a:solidFill>
                  <a:schemeClr val="tx1">
                    <a:tint val="75000"/>
                  </a:schemeClr>
                </a:solidFill>
              </a:defRPr>
            </a:lvl4pPr>
            <a:lvl5pPr marL="2296058" indent="0" algn="ctr">
              <a:buNone/>
              <a:defRPr>
                <a:solidFill>
                  <a:schemeClr val="tx1">
                    <a:tint val="75000"/>
                  </a:schemeClr>
                </a:solidFill>
              </a:defRPr>
            </a:lvl5pPr>
            <a:lvl6pPr marL="2870073" indent="0" algn="ctr">
              <a:buNone/>
              <a:defRPr>
                <a:solidFill>
                  <a:schemeClr val="tx1">
                    <a:tint val="75000"/>
                  </a:schemeClr>
                </a:solidFill>
              </a:defRPr>
            </a:lvl6pPr>
            <a:lvl7pPr marL="3444088" indent="0" algn="ctr">
              <a:buNone/>
              <a:defRPr>
                <a:solidFill>
                  <a:schemeClr val="tx1">
                    <a:tint val="75000"/>
                  </a:schemeClr>
                </a:solidFill>
              </a:defRPr>
            </a:lvl7pPr>
            <a:lvl8pPr marL="4018102" indent="0" algn="ctr">
              <a:buNone/>
              <a:defRPr>
                <a:solidFill>
                  <a:schemeClr val="tx1">
                    <a:tint val="75000"/>
                  </a:schemeClr>
                </a:solidFill>
              </a:defRPr>
            </a:lvl8pPr>
            <a:lvl9pPr marL="459211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8633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8860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5752" y="4647648"/>
            <a:ext cx="10929938" cy="1436485"/>
          </a:xfrm>
        </p:spPr>
        <p:txBody>
          <a:bodyPr anchor="t"/>
          <a:lstStyle>
            <a:lvl1pPr algn="l">
              <a:defRPr sz="5000" b="1" cap="all"/>
            </a:lvl1pPr>
          </a:lstStyle>
          <a:p>
            <a:r>
              <a:rPr lang="zh-CN" altLang="en-US"/>
              <a:t>单击此处编辑母版标题样式</a:t>
            </a:r>
          </a:p>
        </p:txBody>
      </p:sp>
      <p:sp>
        <p:nvSpPr>
          <p:cNvPr id="3" name="文本占位符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4015" indent="0">
              <a:buNone/>
              <a:defRPr sz="2300">
                <a:solidFill>
                  <a:schemeClr val="tx1">
                    <a:tint val="75000"/>
                  </a:schemeClr>
                </a:solidFill>
              </a:defRPr>
            </a:lvl2pPr>
            <a:lvl3pPr marL="1148029" indent="0">
              <a:buNone/>
              <a:defRPr sz="2000">
                <a:solidFill>
                  <a:schemeClr val="tx1">
                    <a:tint val="75000"/>
                  </a:schemeClr>
                </a:solidFill>
              </a:defRPr>
            </a:lvl3pPr>
            <a:lvl4pPr marL="1722044" indent="0">
              <a:buNone/>
              <a:defRPr sz="1800">
                <a:solidFill>
                  <a:schemeClr val="tx1">
                    <a:tint val="75000"/>
                  </a:schemeClr>
                </a:solidFill>
              </a:defRPr>
            </a:lvl4pPr>
            <a:lvl5pPr marL="2296058" indent="0">
              <a:buNone/>
              <a:defRPr sz="1800">
                <a:solidFill>
                  <a:schemeClr val="tx1">
                    <a:tint val="75000"/>
                  </a:schemeClr>
                </a:solidFill>
              </a:defRPr>
            </a:lvl5pPr>
            <a:lvl6pPr marL="2870073" indent="0">
              <a:buNone/>
              <a:defRPr sz="1800">
                <a:solidFill>
                  <a:schemeClr val="tx1">
                    <a:tint val="75000"/>
                  </a:schemeClr>
                </a:solidFill>
              </a:defRPr>
            </a:lvl6pPr>
            <a:lvl7pPr marL="3444088" indent="0">
              <a:buNone/>
              <a:defRPr sz="1800">
                <a:solidFill>
                  <a:schemeClr val="tx1">
                    <a:tint val="75000"/>
                  </a:schemeClr>
                </a:solidFill>
              </a:defRPr>
            </a:lvl7pPr>
            <a:lvl8pPr marL="4018102" indent="0">
              <a:buNone/>
              <a:defRPr sz="1800">
                <a:solidFill>
                  <a:schemeClr val="tx1">
                    <a:tint val="75000"/>
                  </a:schemeClr>
                </a:solidFill>
              </a:defRPr>
            </a:lvl8pPr>
            <a:lvl9pPr marL="4592117" indent="0">
              <a:buNone/>
              <a:defRPr sz="18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996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42938" y="1687619"/>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536531" y="1687619"/>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5846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42938" y="1618976"/>
            <a:ext cx="5681514" cy="674712"/>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zh-CN" altLang="en-US"/>
              <a:t>单击此处编辑母版文本样式</a:t>
            </a:r>
          </a:p>
        </p:txBody>
      </p:sp>
      <p:sp>
        <p:nvSpPr>
          <p:cNvPr id="4" name="内容占位符 3"/>
          <p:cNvSpPr>
            <a:spLocks noGrp="1"/>
          </p:cNvSpPr>
          <p:nvPr>
            <p:ph sz="half" idx="2"/>
          </p:nvPr>
        </p:nvSpPr>
        <p:spPr>
          <a:xfrm>
            <a:off x="642938" y="2293688"/>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532067" y="1618976"/>
            <a:ext cx="5683746" cy="674712"/>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zh-CN" altLang="en-US"/>
              <a:t>单击此处编辑母版文本样式</a:t>
            </a:r>
          </a:p>
        </p:txBody>
      </p:sp>
      <p:sp>
        <p:nvSpPr>
          <p:cNvPr id="6" name="内容占位符 5"/>
          <p:cNvSpPr>
            <a:spLocks noGrp="1"/>
          </p:cNvSpPr>
          <p:nvPr>
            <p:ph sz="quarter" idx="4"/>
          </p:nvPr>
        </p:nvSpPr>
        <p:spPr>
          <a:xfrm>
            <a:off x="6532067" y="2293688"/>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81973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3247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2023-03-27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84192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2023-03-27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xmlns="" val="278975340"/>
      </p:ext>
    </p:extLst>
  </p:cSld>
  <p:clrMap bg1="lt1" tx1="dk1" bg2="lt2" tx2="dk2" accent1="accent1" accent2="accent2" accent3="accent3" accent4="accent4" accent5="accent5" accent6="accent6" hlink="hlink" folHlink="folHlink"/>
  <p:sldLayoutIdLst>
    <p:sldLayoutId id="21474839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2023-03-27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xmlns="" val="278975340"/>
      </p:ext>
    </p:extLst>
  </p:cSld>
  <p:clrMap bg1="lt1" tx1="dk1" bg2="lt2" tx2="dk2" accent1="accent1" accent2="accent2" accent3="accent3" accent4="accent4" accent5="accent5" accent6="accent6" hlink="hlink" folHlink="folHlink"/>
  <p:sldLayoutIdLst>
    <p:sldLayoutId id="21474839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8" y="289641"/>
            <a:ext cx="11572875" cy="1205442"/>
          </a:xfrm>
          <a:prstGeom prst="rect">
            <a:avLst/>
          </a:prstGeom>
        </p:spPr>
        <p:txBody>
          <a:bodyPr vert="horz" lIns="114803" tIns="57401" rIns="114803" bIns="57401" rtlCol="0" anchor="ctr">
            <a:normAutofit/>
          </a:bodyPr>
          <a:lstStyle/>
          <a:p>
            <a:r>
              <a:rPr lang="zh-CN" altLang="en-US"/>
              <a:t>单击此处编辑母版标题样式</a:t>
            </a:r>
          </a:p>
        </p:txBody>
      </p:sp>
      <p:sp>
        <p:nvSpPr>
          <p:cNvPr id="3" name="文本占位符 2"/>
          <p:cNvSpPr>
            <a:spLocks noGrp="1"/>
          </p:cNvSpPr>
          <p:nvPr>
            <p:ph type="body" idx="1"/>
          </p:nvPr>
        </p:nvSpPr>
        <p:spPr>
          <a:xfrm>
            <a:off x="642938" y="1687619"/>
            <a:ext cx="11572875" cy="4773215"/>
          </a:xfrm>
          <a:prstGeom prst="rect">
            <a:avLst/>
          </a:prstGeom>
        </p:spPr>
        <p:txBody>
          <a:bodyPr vert="horz" lIns="114803" tIns="57401" rIns="114803" bIns="5740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42937" y="6703595"/>
            <a:ext cx="3000375" cy="385072"/>
          </a:xfrm>
          <a:prstGeom prst="rect">
            <a:avLst/>
          </a:prstGeom>
        </p:spPr>
        <p:txBody>
          <a:bodyPr vert="horz" lIns="114803" tIns="57401" rIns="114803" bIns="57401" rtlCol="0" anchor="ctr"/>
          <a:lstStyle>
            <a:lvl1pPr algn="l">
              <a:defRPr sz="1500">
                <a:solidFill>
                  <a:schemeClr val="tx1">
                    <a:tint val="75000"/>
                  </a:schemeClr>
                </a:solidFill>
              </a:defRPr>
            </a:lvl1pPr>
          </a:lstStyle>
          <a:p>
            <a:pPr defTabSz="1148029" fontAlgn="auto">
              <a:spcBef>
                <a:spcPts val="0"/>
              </a:spcBef>
              <a:spcAft>
                <a:spcPts val="0"/>
              </a:spcAft>
            </a:pPr>
            <a:fld id="{530820CF-B880-4189-942D-D702A7CBA730}" type="datetimeFigureOut">
              <a:rPr lang="zh-CN" altLang="en-US" smtClean="0">
                <a:solidFill>
                  <a:prstClr val="black">
                    <a:tint val="75000"/>
                  </a:prstClr>
                </a:solidFill>
                <a:latin typeface="Calibri"/>
                <a:ea typeface="宋体"/>
              </a:rPr>
              <a:pPr defTabSz="1148029" fontAlgn="auto">
                <a:spcBef>
                  <a:spcPts val="0"/>
                </a:spcBef>
                <a:spcAft>
                  <a:spcPts val="0"/>
                </a:spcAft>
              </a:pPr>
              <a:t>2023-03-27</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4393406" y="6703595"/>
            <a:ext cx="4071938" cy="385072"/>
          </a:xfrm>
          <a:prstGeom prst="rect">
            <a:avLst/>
          </a:prstGeom>
        </p:spPr>
        <p:txBody>
          <a:bodyPr vert="horz" lIns="114803" tIns="57401" rIns="114803" bIns="57401" rtlCol="0" anchor="ctr"/>
          <a:lstStyle>
            <a:lvl1pPr algn="ctr">
              <a:defRPr sz="1500">
                <a:solidFill>
                  <a:schemeClr val="tx1">
                    <a:tint val="75000"/>
                  </a:schemeClr>
                </a:solidFill>
              </a:defRPr>
            </a:lvl1pPr>
          </a:lstStyle>
          <a:p>
            <a:pPr defTabSz="1148029"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9215438" y="6703595"/>
            <a:ext cx="3000375" cy="385072"/>
          </a:xfrm>
          <a:prstGeom prst="rect">
            <a:avLst/>
          </a:prstGeom>
        </p:spPr>
        <p:txBody>
          <a:bodyPr vert="horz" lIns="114803" tIns="57401" rIns="114803" bIns="57401" rtlCol="0" anchor="ctr"/>
          <a:lstStyle>
            <a:lvl1pPr algn="r">
              <a:defRPr sz="1500">
                <a:solidFill>
                  <a:schemeClr val="tx1">
                    <a:tint val="75000"/>
                  </a:schemeClr>
                </a:solidFill>
              </a:defRPr>
            </a:lvl1pPr>
          </a:lstStyle>
          <a:p>
            <a:pPr defTabSz="1148029" fontAlgn="auto">
              <a:spcBef>
                <a:spcPts val="0"/>
              </a:spcBef>
              <a:spcAft>
                <a:spcPts val="0"/>
              </a:spcAft>
            </a:pPr>
            <a:fld id="{0C913308-F349-4B6D-A68A-DD1791B4A57B}" type="slidenum">
              <a:rPr lang="zh-CN" altLang="en-US" smtClean="0">
                <a:solidFill>
                  <a:prstClr val="black">
                    <a:tint val="75000"/>
                  </a:prstClr>
                </a:solidFill>
                <a:latin typeface="Calibri"/>
                <a:ea typeface="宋体"/>
              </a:rPr>
              <a:pPr defTabSz="1148029"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xmlns="" val="82387591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zh-CN"/>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a:spLocks/>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headEnd/>
            <a:tailEnd/>
          </a:ln>
        </p:spPr>
        <p:txBody>
          <a:bodyPr anchor="ctr"/>
          <a:lstStyle/>
          <a:p>
            <a:endParaRPr lang="zh-CN" altLang="en-US"/>
          </a:p>
        </p:txBody>
      </p:sp>
      <p:sp>
        <p:nvSpPr>
          <p:cNvPr id="75778" name="任意多边形 12"/>
          <p:cNvSpPr>
            <a:spLocks/>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email">
              <a:extLst>
                <a:ext uri="{28A0092B-C50C-407E-A947-70E740481C1C}">
                  <a14:useLocalDpi xmlns:a14="http://schemas.microsoft.com/office/drawing/2010/main" xmlns=""/>
                </a:ext>
              </a:extLst>
            </a:blip>
            <a:srcRect/>
            <a:stretch>
              <a:fillRect/>
            </a:stretch>
          </a:blipFill>
          <a:ln w="3175" cmpd="sng">
            <a:noFill/>
            <a:round/>
            <a:headEnd/>
            <a:tailEnd/>
          </a:ln>
        </p:spPr>
        <p:txBody>
          <a:bodyPr anchor="ctr"/>
          <a:lstStyle/>
          <a:p>
            <a:endParaRPr lang="zh-CN" altLang="en-US"/>
          </a:p>
        </p:txBody>
      </p:sp>
      <p:sp>
        <p:nvSpPr>
          <p:cNvPr id="5" name="文本框 4"/>
          <p:cNvSpPr txBox="1">
            <a:spLocks noChangeArrowheads="1"/>
          </p:cNvSpPr>
          <p:nvPr/>
        </p:nvSpPr>
        <p:spPr bwMode="auto">
          <a:xfrm>
            <a:off x="712458" y="3739319"/>
            <a:ext cx="4988230" cy="2480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200000"/>
              </a:lnSpc>
              <a:spcBef>
                <a:spcPts val="0"/>
              </a:spcBef>
              <a:spcAft>
                <a:spcPts val="0"/>
              </a:spcAft>
              <a:buClrTx/>
              <a:buSzTx/>
              <a:buFontTx/>
              <a:buNone/>
              <a:tabLst/>
              <a:defRPr/>
            </a:pPr>
            <a:r>
              <a:rPr lang="zh-CN" altLang="en-US" sz="1600" kern="0" dirty="0">
                <a:solidFill>
                  <a:srgbClr val="000000"/>
                </a:solidFill>
                <a:latin typeface="微软雅黑" panose="020B0503020204020204" pitchFamily="34" charset="-122"/>
                <a:ea typeface="微软雅黑" panose="020B0503020204020204" pitchFamily="34" charset="-122"/>
                <a:cs typeface="+mn-ea"/>
                <a:sym typeface="方正宋黑简体" panose="02010601030101010101" pitchFamily="2" charset="-122"/>
              </a:rPr>
              <a:t>习近平总书记多次强调“绿水青山就是金山银山”，更进一步指出“树立正确的政绩观，不能只要金山银山，不要绿水青山”。“绿水青山就是金山银山”已经成为习近平生态文明思想的重要组成部分，对我国生态环境和经济发展产生了深远的影响。</a:t>
            </a:r>
          </a:p>
        </p:txBody>
      </p:sp>
      <p:sp>
        <p:nvSpPr>
          <p:cNvPr id="6" name="矩形 5"/>
          <p:cNvSpPr/>
          <p:nvPr/>
        </p:nvSpPr>
        <p:spPr>
          <a:xfrm>
            <a:off x="812800" y="3580648"/>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12458" y="2680221"/>
            <a:ext cx="1691367" cy="824456"/>
          </a:xfrm>
          <a:prstGeom prst="rect">
            <a:avLst/>
          </a:prstGeom>
          <a:noFill/>
        </p:spPr>
        <p:txBody>
          <a:bodyPr wrap="square">
            <a:spAutoFit/>
          </a:bodyPr>
          <a:lstStyle/>
          <a:p>
            <a:pPr>
              <a:lnSpc>
                <a:spcPct val="150000"/>
              </a:lnSpc>
            </a:pPr>
            <a:r>
              <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前言</a:t>
            </a:r>
          </a:p>
        </p:txBody>
      </p:sp>
    </p:spTree>
    <p:extLst>
      <p:ext uri="{BB962C8B-B14F-4D97-AF65-F5344CB8AC3E}">
        <p14:creationId xmlns:p14="http://schemas.microsoft.com/office/powerpoint/2010/main" xmlns="" val="3955101239"/>
      </p:ext>
    </p:extLst>
  </p:cSld>
  <p:clrMapOvr>
    <a:masterClrMapping/>
  </p:clrMapOvr>
  <mc:AlternateContent xmlns:mc="http://schemas.openxmlformats.org/markup-compatibility/2006">
    <mc:Choice xmlns:p14="http://schemas.microsoft.com/office/powerpoint/2010/main" xmlns="" Requires="p14">
      <p:transition spd="slow" p14:dur="1200" advTm="1000">
        <p14:prism/>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Line buttom"/>
          <p:cNvCxnSpPr/>
          <p:nvPr/>
        </p:nvCxnSpPr>
        <p:spPr>
          <a:xfrm>
            <a:off x="1000763" y="5704557"/>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250458" y="758805"/>
            <a:ext cx="9644130" cy="3016210"/>
          </a:xfrm>
          <a:prstGeom prst="rect">
            <a:avLst/>
          </a:prstGeom>
        </p:spPr>
        <p:txBody>
          <a:bodyPr wrap="square">
            <a:spAutoFit/>
          </a:bodyPr>
          <a:lstStyle/>
          <a:p>
            <a:pPr>
              <a:lnSpc>
                <a:spcPct val="150000"/>
              </a:lnSpc>
            </a:pPr>
            <a:r>
              <a:rPr lang="zh-CN" altLang="en-US" sz="2000" b="1" dirty="0">
                <a:solidFill>
                  <a:srgbClr val="00B050"/>
                </a:solidFill>
                <a:latin typeface="方正姚体" pitchFamily="2" charset="-122"/>
                <a:ea typeface="方正姚体" pitchFamily="2" charset="-122"/>
              </a:rPr>
              <a:t>（</a:t>
            </a:r>
            <a:r>
              <a:rPr lang="en-US" altLang="zh-CN" sz="2000" b="1" dirty="0">
                <a:solidFill>
                  <a:srgbClr val="00B050"/>
                </a:solidFill>
                <a:latin typeface="方正姚体" pitchFamily="2" charset="-122"/>
                <a:ea typeface="方正姚体" pitchFamily="2" charset="-122"/>
              </a:rPr>
              <a:t>3</a:t>
            </a:r>
            <a:r>
              <a:rPr lang="zh-CN" altLang="en-US" sz="2000" b="1" dirty="0" smtClean="0">
                <a:solidFill>
                  <a:srgbClr val="00B050"/>
                </a:solidFill>
                <a:latin typeface="方正姚体" pitchFamily="2" charset="-122"/>
                <a:ea typeface="方正姚体" pitchFamily="2" charset="-122"/>
              </a:rPr>
              <a:t>）分解者   </a:t>
            </a:r>
            <a:r>
              <a:rPr lang="zh-CN" altLang="en-US" sz="2000" b="1" dirty="0" smtClean="0">
                <a:latin typeface="方正姚体" pitchFamily="2" charset="-122"/>
                <a:ea typeface="方正姚体" pitchFamily="2" charset="-122"/>
              </a:rPr>
              <a:t>小型消费者</a:t>
            </a:r>
            <a:endParaRPr lang="zh-CN" altLang="en-US" sz="2000" b="1" dirty="0">
              <a:latin typeface="方正姚体" pitchFamily="2" charset="-122"/>
              <a:ea typeface="方正姚体" pitchFamily="2" charset="-122"/>
            </a:endParaRPr>
          </a:p>
          <a:p>
            <a:pPr>
              <a:lnSpc>
                <a:spcPct val="200000"/>
              </a:lnSpc>
            </a:pPr>
            <a:r>
              <a:rPr lang="zh-CN" altLang="en-US" sz="2000" dirty="0">
                <a:latin typeface="方正姚体" pitchFamily="2" charset="-122"/>
                <a:ea typeface="方正姚体" pitchFamily="2" charset="-122"/>
              </a:rPr>
              <a:t>       主要是指</a:t>
            </a:r>
            <a:r>
              <a:rPr lang="zh-CN" altLang="en-US" sz="2000" dirty="0">
                <a:solidFill>
                  <a:srgbClr val="1A8CE1"/>
                </a:solidFill>
                <a:latin typeface="方正姚体" pitchFamily="2" charset="-122"/>
                <a:ea typeface="方正姚体" pitchFamily="2" charset="-122"/>
              </a:rPr>
              <a:t>细菌、真菌和放线菌等微生物</a:t>
            </a:r>
            <a:r>
              <a:rPr lang="zh-CN" altLang="en-US" sz="2000" dirty="0">
                <a:latin typeface="方正姚体" pitchFamily="2" charset="-122"/>
                <a:ea typeface="方正姚体" pitchFamily="2" charset="-122"/>
              </a:rPr>
              <a:t>。它们的主要作用是把动植物残体及排泄物等复杂的有机物分解成简单的无机物归还于环境，被生产者再利用</a:t>
            </a:r>
            <a:r>
              <a:rPr lang="zh-CN" altLang="en-US" sz="2000" dirty="0" smtClean="0">
                <a:latin typeface="方正姚体" pitchFamily="2" charset="-122"/>
                <a:ea typeface="方正姚体" pitchFamily="2" charset="-122"/>
              </a:rPr>
              <a:t>。分解者一般</a:t>
            </a:r>
            <a:r>
              <a:rPr lang="zh-CN" altLang="en-US" sz="2000" dirty="0">
                <a:latin typeface="方正姚体" pitchFamily="2" charset="-122"/>
                <a:ea typeface="方正姚体" pitchFamily="2" charset="-122"/>
              </a:rPr>
              <a:t>也被</a:t>
            </a:r>
            <a:r>
              <a:rPr lang="zh-CN" altLang="en-US" sz="2000" dirty="0" smtClean="0">
                <a:latin typeface="方正姚体" pitchFamily="2" charset="-122"/>
                <a:ea typeface="方正姚体" pitchFamily="2" charset="-122"/>
              </a:rPr>
              <a:t>称作</a:t>
            </a:r>
            <a:r>
              <a:rPr lang="zh-CN" altLang="en-US" sz="2000" b="1" dirty="0" smtClean="0">
                <a:solidFill>
                  <a:srgbClr val="663300"/>
                </a:solidFill>
                <a:latin typeface="方正姚体" pitchFamily="2" charset="-122"/>
                <a:ea typeface="方正姚体" pitchFamily="2" charset="-122"/>
              </a:rPr>
              <a:t>小型消费者（</a:t>
            </a:r>
            <a:r>
              <a:rPr lang="zh-CN" altLang="en-US" sz="2000" b="1" dirty="0">
                <a:solidFill>
                  <a:srgbClr val="663300"/>
                </a:solidFill>
                <a:latin typeface="方正姚体" pitchFamily="2" charset="-122"/>
                <a:ea typeface="方正姚体" pitchFamily="2" charset="-122"/>
              </a:rPr>
              <a:t>或还原者）</a:t>
            </a:r>
            <a:r>
              <a:rPr lang="zh-CN" altLang="en-US" sz="2000" dirty="0">
                <a:latin typeface="方正姚体" pitchFamily="2" charset="-122"/>
                <a:ea typeface="方正姚体" pitchFamily="2" charset="-122"/>
              </a:rPr>
              <a:t>。</a:t>
            </a:r>
          </a:p>
          <a:p>
            <a:pPr>
              <a:lnSpc>
                <a:spcPct val="200000"/>
              </a:lnSpc>
            </a:pPr>
            <a:r>
              <a:rPr lang="zh-CN" altLang="en-US" sz="2000" dirty="0">
                <a:latin typeface="方正姚体" pitchFamily="2" charset="-122"/>
                <a:ea typeface="方正姚体" pitchFamily="2" charset="-122"/>
              </a:rPr>
              <a:t>       </a:t>
            </a:r>
          </a:p>
        </p:txBody>
      </p:sp>
      <p:sp>
        <p:nvSpPr>
          <p:cNvPr id="70" name="矩形 69"/>
          <p:cNvSpPr/>
          <p:nvPr/>
        </p:nvSpPr>
        <p:spPr>
          <a:xfrm>
            <a:off x="1500152" y="3521069"/>
            <a:ext cx="9072627" cy="1938992"/>
          </a:xfrm>
          <a:prstGeom prst="rect">
            <a:avLst/>
          </a:prstGeom>
          <a:solidFill>
            <a:schemeClr val="accent1">
              <a:alpha val="94000"/>
            </a:schemeClr>
          </a:solidFill>
        </p:spPr>
        <p:txBody>
          <a:bodyPr wrap="square">
            <a:spAutoFit/>
          </a:bodyPr>
          <a:lstStyle/>
          <a:p>
            <a:pPr algn="ctr">
              <a:lnSpc>
                <a:spcPct val="200000"/>
              </a:lnSpc>
            </a:pPr>
            <a:r>
              <a:rPr lang="zh-CN" altLang="en-US" sz="2000" b="1" dirty="0">
                <a:solidFill>
                  <a:schemeClr val="bg1"/>
                </a:solidFill>
                <a:latin typeface="+mn-ea"/>
                <a:ea typeface="+mn-ea"/>
              </a:rPr>
              <a:t>大型消费者和小型消费者的生产，从某种意义上来说不是生产，而是转化，是将生产者生产的第一性产品转化为新的生物产品。可见，消费者的生产都依赖于初级生产的产物，因此总称为次级生产，它们本身称为次级生产者。</a:t>
            </a:r>
          </a:p>
        </p:txBody>
      </p:sp>
    </p:spTree>
    <p:extLst>
      <p:ext uri="{BB962C8B-B14F-4D97-AF65-F5344CB8AC3E}">
        <p14:creationId xmlns:p14="http://schemas.microsoft.com/office/powerpoint/2010/main" xmlns="" val="2718478696"/>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plus(i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矩形 871"/>
          <p:cNvSpPr/>
          <p:nvPr/>
        </p:nvSpPr>
        <p:spPr>
          <a:xfrm>
            <a:off x="785773" y="687367"/>
            <a:ext cx="5357850" cy="3108543"/>
          </a:xfrm>
          <a:prstGeom prst="rect">
            <a:avLst/>
          </a:prstGeom>
        </p:spPr>
        <p:txBody>
          <a:bodyPr wrap="square">
            <a:spAutoFit/>
          </a:bodyPr>
          <a:lstStyle/>
          <a:p>
            <a:pPr>
              <a:lnSpc>
                <a:spcPct val="150000"/>
              </a:lnSpc>
            </a:pPr>
            <a:r>
              <a:rPr lang="en-US" altLang="zh-CN" sz="2400" dirty="0">
                <a:latin typeface="方正粗黑宋简体" pitchFamily="2" charset="-122"/>
                <a:ea typeface="方正粗黑宋简体" pitchFamily="2" charset="-122"/>
              </a:rPr>
              <a:t>2</a:t>
            </a:r>
            <a:r>
              <a:rPr lang="zh-CN" altLang="en-US" sz="2400" dirty="0">
                <a:latin typeface="方正粗黑宋简体" pitchFamily="2" charset="-122"/>
                <a:ea typeface="方正粗黑宋简体" pitchFamily="2" charset="-122"/>
              </a:rPr>
              <a:t>．环境组分</a:t>
            </a:r>
          </a:p>
          <a:p>
            <a:pPr>
              <a:lnSpc>
                <a:spcPct val="200000"/>
              </a:lnSpc>
            </a:pPr>
            <a:r>
              <a:rPr lang="zh-CN" altLang="en-US" sz="2000" dirty="0">
                <a:solidFill>
                  <a:srgbClr val="00B050"/>
                </a:solidFill>
                <a:latin typeface="方正姚体" pitchFamily="2" charset="-122"/>
                <a:ea typeface="方正姚体" pitchFamily="2" charset="-122"/>
              </a:rPr>
              <a:t>（</a:t>
            </a:r>
            <a:r>
              <a:rPr lang="en-US" altLang="zh-CN" sz="2000" dirty="0">
                <a:solidFill>
                  <a:srgbClr val="00B050"/>
                </a:solidFill>
                <a:latin typeface="方正姚体" pitchFamily="2" charset="-122"/>
                <a:ea typeface="方正姚体" pitchFamily="2" charset="-122"/>
              </a:rPr>
              <a:t>1</a:t>
            </a:r>
            <a:r>
              <a:rPr lang="zh-CN" altLang="en-US" sz="2000" dirty="0">
                <a:solidFill>
                  <a:srgbClr val="00B050"/>
                </a:solidFill>
                <a:latin typeface="方正姚体" pitchFamily="2" charset="-122"/>
                <a:ea typeface="方正姚体" pitchFamily="2" charset="-122"/>
              </a:rPr>
              <a:t>）太阳辐射能</a:t>
            </a:r>
          </a:p>
          <a:p>
            <a:pPr>
              <a:lnSpc>
                <a:spcPct val="200000"/>
              </a:lnSpc>
            </a:pPr>
            <a:r>
              <a:rPr lang="zh-CN" altLang="en-US" sz="2000" dirty="0">
                <a:latin typeface="方正姚体" pitchFamily="2" charset="-122"/>
                <a:ea typeface="方正姚体" pitchFamily="2" charset="-122"/>
              </a:rPr>
              <a:t>       包括来自太阳的直接辐射和散射辐射（主要的），也包括来自各种物体的热辐射和其他能源，它们是一切生命活动能量的主要源泉。</a:t>
            </a:r>
          </a:p>
        </p:txBody>
      </p:sp>
      <p:pic>
        <p:nvPicPr>
          <p:cNvPr id="67586" name="Picture 2" descr="http://oss.ouchn.cn/zyzx/video/nerc_ecology/img/p1-1-6.jpg"/>
          <p:cNvPicPr>
            <a:picLocks noChangeAspect="1" noChangeArrowheads="1"/>
          </p:cNvPicPr>
          <p:nvPr/>
        </p:nvPicPr>
        <p:blipFill>
          <a:blip r:embed="rId3" cstate="email"/>
          <a:srcRect/>
          <a:stretch>
            <a:fillRect/>
          </a:stretch>
        </p:blipFill>
        <p:spPr bwMode="auto">
          <a:xfrm>
            <a:off x="7286631" y="796929"/>
            <a:ext cx="3571875" cy="3533776"/>
          </a:xfrm>
          <a:prstGeom prst="rect">
            <a:avLst/>
          </a:prstGeom>
          <a:noFill/>
        </p:spPr>
      </p:pic>
      <p:sp>
        <p:nvSpPr>
          <p:cNvPr id="873" name="矩形 872"/>
          <p:cNvSpPr/>
          <p:nvPr/>
        </p:nvSpPr>
        <p:spPr>
          <a:xfrm>
            <a:off x="785773" y="4402143"/>
            <a:ext cx="11072890" cy="1938992"/>
          </a:xfrm>
          <a:prstGeom prst="rect">
            <a:avLst/>
          </a:prstGeom>
        </p:spPr>
        <p:txBody>
          <a:bodyPr wrap="square">
            <a:spAutoFit/>
          </a:bodyPr>
          <a:lstStyle/>
          <a:p>
            <a:pPr>
              <a:lnSpc>
                <a:spcPct val="200000"/>
              </a:lnSpc>
            </a:pPr>
            <a:r>
              <a:rPr lang="zh-CN" altLang="en-US" sz="2000" dirty="0">
                <a:solidFill>
                  <a:srgbClr val="00B050"/>
                </a:solidFill>
                <a:latin typeface="方正姚体" pitchFamily="2" charset="-122"/>
                <a:ea typeface="方正姚体" pitchFamily="2" charset="-122"/>
              </a:rPr>
              <a:t>（</a:t>
            </a:r>
            <a:r>
              <a:rPr lang="en-US" altLang="zh-CN" sz="2000" dirty="0">
                <a:solidFill>
                  <a:srgbClr val="00B050"/>
                </a:solidFill>
                <a:latin typeface="方正姚体" pitchFamily="2" charset="-122"/>
                <a:ea typeface="方正姚体" pitchFamily="2" charset="-122"/>
              </a:rPr>
              <a:t>2</a:t>
            </a:r>
            <a:r>
              <a:rPr lang="zh-CN" altLang="en-US" sz="2000" dirty="0">
                <a:solidFill>
                  <a:srgbClr val="00B050"/>
                </a:solidFill>
                <a:latin typeface="方正姚体" pitchFamily="2" charset="-122"/>
                <a:ea typeface="方正姚体" pitchFamily="2" charset="-122"/>
              </a:rPr>
              <a:t>）无机物质</a:t>
            </a:r>
          </a:p>
          <a:p>
            <a:pPr>
              <a:lnSpc>
                <a:spcPct val="200000"/>
              </a:lnSpc>
            </a:pPr>
            <a:r>
              <a:rPr lang="zh-CN" altLang="en-US" sz="2000" dirty="0">
                <a:latin typeface="方正姚体" pitchFamily="2" charset="-122"/>
                <a:ea typeface="方正姚体" pitchFamily="2" charset="-122"/>
              </a:rPr>
              <a:t>       指参加生态系统物质循环的无机物，如</a:t>
            </a:r>
            <a:r>
              <a:rPr lang="en-US" altLang="zh-CN" sz="2000" dirty="0">
                <a:latin typeface="方正姚体" pitchFamily="2" charset="-122"/>
                <a:ea typeface="方正姚体" pitchFamily="2" charset="-122"/>
              </a:rPr>
              <a:t>C</a:t>
            </a:r>
            <a:r>
              <a:rPr lang="zh-CN" altLang="en-US" sz="2000" dirty="0">
                <a:latin typeface="方正姚体" pitchFamily="2" charset="-122"/>
                <a:ea typeface="方正姚体" pitchFamily="2" charset="-122"/>
              </a:rPr>
              <a:t>、</a:t>
            </a:r>
            <a:r>
              <a:rPr lang="en-US" altLang="zh-CN" sz="2000" dirty="0">
                <a:latin typeface="方正姚体" pitchFamily="2" charset="-122"/>
                <a:ea typeface="方正姚体" pitchFamily="2" charset="-122"/>
              </a:rPr>
              <a:t>N</a:t>
            </a:r>
            <a:r>
              <a:rPr lang="zh-CN" altLang="en-US" sz="2000" dirty="0">
                <a:latin typeface="方正姚体" pitchFamily="2" charset="-122"/>
                <a:ea typeface="方正姚体" pitchFamily="2" charset="-122"/>
              </a:rPr>
              <a:t>、</a:t>
            </a:r>
            <a:r>
              <a:rPr lang="en-US" altLang="zh-CN" sz="2000" dirty="0">
                <a:latin typeface="方正姚体" pitchFamily="2" charset="-122"/>
                <a:ea typeface="方正姚体" pitchFamily="2" charset="-122"/>
              </a:rPr>
              <a:t>CO</a:t>
            </a:r>
            <a:r>
              <a:rPr lang="en-US" altLang="zh-CN" sz="2000" baseline="-25000" dirty="0">
                <a:latin typeface="方正姚体" pitchFamily="2" charset="-122"/>
                <a:ea typeface="方正姚体" pitchFamily="2" charset="-122"/>
              </a:rPr>
              <a:t>2</a:t>
            </a:r>
            <a:r>
              <a:rPr lang="zh-CN" altLang="en-US" sz="2000" dirty="0">
                <a:latin typeface="方正姚体" pitchFamily="2" charset="-122"/>
                <a:ea typeface="方正姚体" pitchFamily="2" charset="-122"/>
              </a:rPr>
              <a:t>、</a:t>
            </a:r>
            <a:r>
              <a:rPr lang="en-US" altLang="zh-CN" sz="2000" dirty="0">
                <a:latin typeface="方正姚体" pitchFamily="2" charset="-122"/>
                <a:ea typeface="方正姚体" pitchFamily="2" charset="-122"/>
              </a:rPr>
              <a:t>H</a:t>
            </a:r>
            <a:r>
              <a:rPr lang="en-US" altLang="zh-CN" sz="2000" baseline="-25000" dirty="0">
                <a:latin typeface="方正姚体" pitchFamily="2" charset="-122"/>
                <a:ea typeface="方正姚体" pitchFamily="2" charset="-122"/>
              </a:rPr>
              <a:t>2</a:t>
            </a:r>
            <a:r>
              <a:rPr lang="en-US" altLang="zh-CN" sz="2000" dirty="0">
                <a:latin typeface="方正姚体" pitchFamily="2" charset="-122"/>
                <a:ea typeface="方正姚体" pitchFamily="2" charset="-122"/>
              </a:rPr>
              <a:t>O</a:t>
            </a:r>
            <a:r>
              <a:rPr lang="zh-CN" altLang="en-US" sz="2000" dirty="0">
                <a:latin typeface="方正姚体" pitchFamily="2" charset="-122"/>
                <a:ea typeface="方正姚体" pitchFamily="2" charset="-122"/>
              </a:rPr>
              <a:t>、</a:t>
            </a:r>
            <a:r>
              <a:rPr lang="en-US" altLang="zh-CN" sz="2000" dirty="0">
                <a:latin typeface="方正姚体" pitchFamily="2" charset="-122"/>
                <a:ea typeface="方正姚体" pitchFamily="2" charset="-122"/>
              </a:rPr>
              <a:t>P</a:t>
            </a:r>
            <a:r>
              <a:rPr lang="zh-CN" altLang="en-US" sz="2000" dirty="0">
                <a:latin typeface="方正姚体" pitchFamily="2" charset="-122"/>
                <a:ea typeface="方正姚体" pitchFamily="2" charset="-122"/>
              </a:rPr>
              <a:t>、</a:t>
            </a:r>
            <a:r>
              <a:rPr lang="en-US" altLang="zh-CN" sz="2000" dirty="0">
                <a:latin typeface="方正姚体" pitchFamily="2" charset="-122"/>
                <a:ea typeface="方正姚体" pitchFamily="2" charset="-122"/>
              </a:rPr>
              <a:t>K</a:t>
            </a:r>
            <a:r>
              <a:rPr lang="zh-CN" altLang="en-US" sz="2000" dirty="0">
                <a:latin typeface="方正姚体" pitchFamily="2" charset="-122"/>
                <a:ea typeface="方正姚体" pitchFamily="2" charset="-122"/>
              </a:rPr>
              <a:t>以及由这些元素构成的岩石、土壤、水、空气和无机盐等，是动植物营养的主要成分。</a:t>
            </a:r>
          </a:p>
        </p:txBody>
      </p:sp>
      <p:cxnSp>
        <p:nvCxnSpPr>
          <p:cNvPr id="874" name="Straight Line buttom"/>
          <p:cNvCxnSpPr/>
          <p:nvPr/>
        </p:nvCxnSpPr>
        <p:spPr>
          <a:xfrm rot="16200000" flipV="1">
            <a:off x="4616823" y="2714234"/>
            <a:ext cx="3911533" cy="676"/>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041417"/>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plus(in)">
                                      <p:cBhvr>
                                        <p:cTn id="7" dur="500"/>
                                        <p:tgtEl>
                                          <p:spTgt spid="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28648" y="591989"/>
            <a:ext cx="10037231" cy="1477328"/>
          </a:xfrm>
          <a:prstGeom prst="rect">
            <a:avLst/>
          </a:prstGeom>
        </p:spPr>
        <p:txBody>
          <a:bodyPr wrap="square">
            <a:spAutoFit/>
          </a:bodyPr>
          <a:lstStyle/>
          <a:p>
            <a:pPr>
              <a:lnSpc>
                <a:spcPct val="150000"/>
              </a:lnSpc>
            </a:pPr>
            <a:r>
              <a:rPr lang="zh-CN" altLang="en-US" sz="2000" dirty="0">
                <a:solidFill>
                  <a:srgbClr val="00B050"/>
                </a:solidFill>
                <a:latin typeface="方正姚体" pitchFamily="2" charset="-122"/>
                <a:ea typeface="方正姚体" pitchFamily="2" charset="-122"/>
              </a:rPr>
              <a:t>（</a:t>
            </a:r>
            <a:r>
              <a:rPr lang="en-US" altLang="zh-CN" sz="2000" dirty="0">
                <a:solidFill>
                  <a:srgbClr val="00B050"/>
                </a:solidFill>
                <a:latin typeface="方正姚体" pitchFamily="2" charset="-122"/>
                <a:ea typeface="方正姚体" pitchFamily="2" charset="-122"/>
              </a:rPr>
              <a:t>3</a:t>
            </a:r>
            <a:r>
              <a:rPr lang="zh-CN" altLang="en-US" sz="2000" dirty="0">
                <a:solidFill>
                  <a:srgbClr val="00B050"/>
                </a:solidFill>
                <a:latin typeface="方正姚体" pitchFamily="2" charset="-122"/>
                <a:ea typeface="方正姚体" pitchFamily="2" charset="-122"/>
              </a:rPr>
              <a:t>）有机化合物</a:t>
            </a:r>
          </a:p>
          <a:p>
            <a:pPr>
              <a:lnSpc>
                <a:spcPct val="150000"/>
              </a:lnSpc>
            </a:pPr>
            <a:r>
              <a:rPr lang="zh-CN" altLang="en-US" sz="2000" dirty="0">
                <a:latin typeface="方正姚体" pitchFamily="2" charset="-122"/>
                <a:ea typeface="方正姚体" pitchFamily="2" charset="-122"/>
              </a:rPr>
              <a:t>        指连接生物部分和非生物部分的有机化合物，如蛋白质、脂肪类、碳水化合物和腐殖质等。它们影响和制约着土壤的理化和生物性质，因而也影响和制约着生物的生长。</a:t>
            </a:r>
          </a:p>
        </p:txBody>
      </p:sp>
      <p:sp>
        <p:nvSpPr>
          <p:cNvPr id="6" name="矩形 5"/>
          <p:cNvSpPr/>
          <p:nvPr/>
        </p:nvSpPr>
        <p:spPr>
          <a:xfrm>
            <a:off x="917263" y="2392189"/>
            <a:ext cx="4359984" cy="1938992"/>
          </a:xfrm>
          <a:prstGeom prst="rect">
            <a:avLst/>
          </a:prstGeom>
        </p:spPr>
        <p:txBody>
          <a:bodyPr wrap="square">
            <a:spAutoFit/>
          </a:bodyPr>
          <a:lstStyle/>
          <a:p>
            <a:pPr>
              <a:lnSpc>
                <a:spcPct val="150000"/>
              </a:lnSpc>
            </a:pPr>
            <a:r>
              <a:rPr lang="zh-CN" altLang="en-US" sz="2000" dirty="0">
                <a:solidFill>
                  <a:srgbClr val="00B050"/>
                </a:solidFill>
                <a:latin typeface="方正姚体" pitchFamily="2" charset="-122"/>
                <a:ea typeface="方正姚体" pitchFamily="2" charset="-122"/>
              </a:rPr>
              <a:t>（</a:t>
            </a:r>
            <a:r>
              <a:rPr lang="en-US" altLang="zh-CN" sz="2000" dirty="0">
                <a:solidFill>
                  <a:srgbClr val="00B050"/>
                </a:solidFill>
                <a:latin typeface="方正姚体" pitchFamily="2" charset="-122"/>
                <a:ea typeface="方正姚体" pitchFamily="2" charset="-122"/>
              </a:rPr>
              <a:t>4</a:t>
            </a:r>
            <a:r>
              <a:rPr lang="zh-CN" altLang="en-US" sz="2000" dirty="0">
                <a:solidFill>
                  <a:srgbClr val="00B050"/>
                </a:solidFill>
                <a:latin typeface="方正姚体" pitchFamily="2" charset="-122"/>
                <a:ea typeface="方正姚体" pitchFamily="2" charset="-122"/>
              </a:rPr>
              <a:t>）气候因素</a:t>
            </a:r>
          </a:p>
          <a:p>
            <a:pPr>
              <a:lnSpc>
                <a:spcPct val="150000"/>
              </a:lnSpc>
            </a:pPr>
            <a:r>
              <a:rPr lang="zh-CN" altLang="en-US" sz="2000" dirty="0">
                <a:latin typeface="方正姚体" pitchFamily="2" charset="-122"/>
                <a:ea typeface="方正姚体" pitchFamily="2" charset="-122"/>
              </a:rPr>
              <a:t>      指温度、湿度、雨雪、霜冻、风及其他气候造成的物理因素，是生物生长的重要环境。</a:t>
            </a:r>
          </a:p>
        </p:txBody>
      </p:sp>
      <p:grpSp>
        <p:nvGrpSpPr>
          <p:cNvPr id="56" name="组合 55"/>
          <p:cNvGrpSpPr/>
          <p:nvPr/>
        </p:nvGrpSpPr>
        <p:grpSpPr>
          <a:xfrm>
            <a:off x="5205239" y="1959622"/>
            <a:ext cx="7065323" cy="5172580"/>
            <a:chOff x="5205239" y="1959622"/>
            <a:chExt cx="7065323" cy="5172580"/>
          </a:xfrm>
        </p:grpSpPr>
        <p:grpSp>
          <p:nvGrpSpPr>
            <p:cNvPr id="88" name="组合 87">
              <a:extLst>
                <a:ext uri="{FF2B5EF4-FFF2-40B4-BE49-F238E27FC236}">
                  <a16:creationId xmlns:a16="http://schemas.microsoft.com/office/drawing/2014/main" xmlns="" id="{63EFBD79-2CDD-6F52-21DB-10F12C27DFA3}"/>
                </a:ext>
              </a:extLst>
            </p:cNvPr>
            <p:cNvGrpSpPr/>
            <p:nvPr/>
          </p:nvGrpSpPr>
          <p:grpSpPr>
            <a:xfrm>
              <a:off x="5205239" y="1959622"/>
              <a:ext cx="7065323" cy="5172580"/>
              <a:chOff x="5205239" y="1959622"/>
              <a:chExt cx="7065323" cy="5172580"/>
            </a:xfrm>
          </p:grpSpPr>
          <p:grpSp>
            <p:nvGrpSpPr>
              <p:cNvPr id="35" name="Group 4">
                <a:extLst>
                  <a:ext uri="{FF2B5EF4-FFF2-40B4-BE49-F238E27FC236}">
                    <a16:creationId xmlns:a16="http://schemas.microsoft.com/office/drawing/2014/main" xmlns="" id="{C8E7282E-2CE4-371E-9504-987643C89AE1}"/>
                  </a:ext>
                </a:extLst>
              </p:cNvPr>
              <p:cNvGrpSpPr>
                <a:grpSpLocks/>
              </p:cNvGrpSpPr>
              <p:nvPr/>
            </p:nvGrpSpPr>
            <p:grpSpPr bwMode="auto">
              <a:xfrm>
                <a:off x="5438033" y="1959622"/>
                <a:ext cx="6458283" cy="5172580"/>
                <a:chOff x="188" y="92"/>
                <a:chExt cx="5323" cy="3964"/>
              </a:xfrm>
            </p:grpSpPr>
            <p:sp>
              <p:nvSpPr>
                <p:cNvPr id="36" name="Rectangle 20">
                  <a:extLst>
                    <a:ext uri="{FF2B5EF4-FFF2-40B4-BE49-F238E27FC236}">
                      <a16:creationId xmlns:a16="http://schemas.microsoft.com/office/drawing/2014/main" xmlns="" id="{7395A21A-E886-97A7-9A64-97C372B529A6}"/>
                    </a:ext>
                  </a:extLst>
                </p:cNvPr>
                <p:cNvSpPr>
                  <a:spLocks noChangeArrowheads="1"/>
                </p:cNvSpPr>
                <p:nvPr/>
              </p:nvSpPr>
              <p:spPr bwMode="auto">
                <a:xfrm>
                  <a:off x="748" y="1152"/>
                  <a:ext cx="4717" cy="499"/>
                </a:xfrm>
                <a:prstGeom prst="rect">
                  <a:avLst/>
                </a:prstGeom>
                <a:solidFill>
                  <a:schemeClr val="accent2">
                    <a:lumMod val="75000"/>
                  </a:schemeClr>
                </a:solidFill>
                <a:ln w="22225">
                  <a:no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zh-CN" altLang="en-US" sz="1800" b="0" dirty="0"/>
                </a:p>
              </p:txBody>
            </p:sp>
            <p:sp>
              <p:nvSpPr>
                <p:cNvPr id="37" name="Text Box 2">
                  <a:extLst>
                    <a:ext uri="{FF2B5EF4-FFF2-40B4-BE49-F238E27FC236}">
                      <a16:creationId xmlns:a16="http://schemas.microsoft.com/office/drawing/2014/main" xmlns="" id="{80AD284E-67E1-AC8E-D6CE-26C162928D61}"/>
                    </a:ext>
                  </a:extLst>
                </p:cNvPr>
                <p:cNvSpPr txBox="1">
                  <a:spLocks noChangeArrowheads="1"/>
                </p:cNvSpPr>
                <p:nvPr/>
              </p:nvSpPr>
              <p:spPr bwMode="auto">
                <a:xfrm>
                  <a:off x="1836" y="3655"/>
                  <a:ext cx="3266" cy="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800" dirty="0">
                      <a:ea typeface="黑体" panose="02010609060101010101" pitchFamily="49" charset="-122"/>
                    </a:rPr>
                    <a:t>生态系统的组成模型</a:t>
                  </a:r>
                </a:p>
              </p:txBody>
            </p:sp>
            <p:sp>
              <p:nvSpPr>
                <p:cNvPr id="39" name="Rectangle 5">
                  <a:extLst>
                    <a:ext uri="{FF2B5EF4-FFF2-40B4-BE49-F238E27FC236}">
                      <a16:creationId xmlns:a16="http://schemas.microsoft.com/office/drawing/2014/main" xmlns="" id="{50E52B96-DC61-79FC-3472-614F9B90CC26}"/>
                    </a:ext>
                  </a:extLst>
                </p:cNvPr>
                <p:cNvSpPr>
                  <a:spLocks noChangeArrowheads="1"/>
                </p:cNvSpPr>
                <p:nvPr/>
              </p:nvSpPr>
              <p:spPr bwMode="auto">
                <a:xfrm>
                  <a:off x="188" y="1295"/>
                  <a:ext cx="378" cy="1259"/>
                </a:xfrm>
                <a:prstGeom prst="rect">
                  <a:avLst/>
                </a:prstGeom>
                <a:solidFill>
                  <a:schemeClr val="accent2"/>
                </a:solidFill>
                <a:ln w="9525">
                  <a:noFill/>
                  <a:miter lim="800000"/>
                  <a:headEnd/>
                  <a:tailEnd/>
                </a:ln>
              </p:spPr>
              <p:txBody>
                <a:bodyPr wrap="none"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400" dirty="0">
                      <a:solidFill>
                        <a:schemeClr val="bg1"/>
                      </a:solidFill>
                      <a:latin typeface="黑体" panose="02010609060101010101" pitchFamily="49" charset="-122"/>
                      <a:ea typeface="黑体" panose="02010609060101010101" pitchFamily="49" charset="-122"/>
                    </a:rPr>
                    <a:t>生</a:t>
                  </a:r>
                </a:p>
                <a:p>
                  <a:pPr algn="ctr"/>
                  <a:r>
                    <a:rPr kumimoji="1" lang="zh-CN" altLang="en-US" sz="2400" dirty="0">
                      <a:solidFill>
                        <a:schemeClr val="bg1"/>
                      </a:solidFill>
                      <a:latin typeface="黑体" panose="02010609060101010101" pitchFamily="49" charset="-122"/>
                      <a:ea typeface="黑体" panose="02010609060101010101" pitchFamily="49" charset="-122"/>
                    </a:rPr>
                    <a:t>产</a:t>
                  </a:r>
                </a:p>
                <a:p>
                  <a:pPr algn="ctr"/>
                  <a:r>
                    <a:rPr kumimoji="1" lang="zh-CN" altLang="en-US" sz="2400" dirty="0">
                      <a:solidFill>
                        <a:schemeClr val="bg1"/>
                      </a:solidFill>
                      <a:latin typeface="黑体" panose="02010609060101010101" pitchFamily="49" charset="-122"/>
                      <a:ea typeface="黑体" panose="02010609060101010101" pitchFamily="49" charset="-122"/>
                    </a:rPr>
                    <a:t>者</a:t>
                  </a:r>
                </a:p>
              </p:txBody>
            </p:sp>
            <p:sp>
              <p:nvSpPr>
                <p:cNvPr id="40" name="Text Box 7">
                  <a:extLst>
                    <a:ext uri="{FF2B5EF4-FFF2-40B4-BE49-F238E27FC236}">
                      <a16:creationId xmlns:a16="http://schemas.microsoft.com/office/drawing/2014/main" xmlns="" id="{3EFB5A4E-44FB-9387-C565-092C899D07A1}"/>
                    </a:ext>
                  </a:extLst>
                </p:cNvPr>
                <p:cNvSpPr txBox="1">
                  <a:spLocks noChangeArrowheads="1"/>
                </p:cNvSpPr>
                <p:nvPr/>
              </p:nvSpPr>
              <p:spPr bwMode="auto">
                <a:xfrm>
                  <a:off x="2517" y="92"/>
                  <a:ext cx="864"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400" dirty="0">
                      <a:solidFill>
                        <a:srgbClr val="000000"/>
                      </a:solidFill>
                      <a:latin typeface="黑体" panose="02010609060101010101" pitchFamily="49" charset="-122"/>
                      <a:ea typeface="黑体" panose="02010609060101010101" pitchFamily="49" charset="-122"/>
                    </a:rPr>
                    <a:t>光能、</a:t>
                  </a:r>
                  <a:r>
                    <a:rPr kumimoji="1" lang="en-US" altLang="zh-CN" sz="2400" dirty="0">
                      <a:solidFill>
                        <a:srgbClr val="000000"/>
                      </a:solidFill>
                      <a:latin typeface="黑体" panose="02010609060101010101" pitchFamily="49" charset="-122"/>
                      <a:ea typeface="黑体" panose="02010609060101010101" pitchFamily="49" charset="-122"/>
                    </a:rPr>
                    <a:t>CO</a:t>
                  </a:r>
                  <a:r>
                    <a:rPr kumimoji="1" lang="en-US" altLang="zh-CN" sz="2400" baseline="-25000" dirty="0">
                      <a:solidFill>
                        <a:srgbClr val="000000"/>
                      </a:solidFill>
                      <a:latin typeface="黑体" panose="02010609060101010101" pitchFamily="49" charset="-122"/>
                      <a:ea typeface="黑体" panose="02010609060101010101" pitchFamily="49" charset="-122"/>
                    </a:rPr>
                    <a:t>2</a:t>
                  </a:r>
                  <a:r>
                    <a:rPr kumimoji="1" lang="zh-CN" altLang="en-US" sz="2400" dirty="0">
                      <a:solidFill>
                        <a:srgbClr val="000000"/>
                      </a:solidFill>
                      <a:latin typeface="黑体" panose="02010609060101010101" pitchFamily="49" charset="-122"/>
                      <a:ea typeface="黑体" panose="02010609060101010101" pitchFamily="49" charset="-122"/>
                    </a:rPr>
                    <a:t>等</a:t>
                  </a:r>
                </a:p>
              </p:txBody>
            </p:sp>
            <p:sp>
              <p:nvSpPr>
                <p:cNvPr id="41" name="Text Box 9">
                  <a:extLst>
                    <a:ext uri="{FF2B5EF4-FFF2-40B4-BE49-F238E27FC236}">
                      <a16:creationId xmlns:a16="http://schemas.microsoft.com/office/drawing/2014/main" xmlns="" id="{6FD7DDDA-B263-6198-F399-A9B2DFE3E57D}"/>
                    </a:ext>
                  </a:extLst>
                </p:cNvPr>
                <p:cNvSpPr txBox="1">
                  <a:spLocks noChangeArrowheads="1"/>
                </p:cNvSpPr>
                <p:nvPr/>
              </p:nvSpPr>
              <p:spPr bwMode="auto">
                <a:xfrm>
                  <a:off x="929" y="1227"/>
                  <a:ext cx="1270" cy="307"/>
                </a:xfrm>
                <a:prstGeom prst="rect">
                  <a:avLst/>
                </a:prstGeom>
                <a:solidFill>
                  <a:schemeClr val="accent2"/>
                </a:solid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000" dirty="0">
                      <a:solidFill>
                        <a:schemeClr val="bg1"/>
                      </a:solidFill>
                      <a:latin typeface="黑体" panose="02010609060101010101" pitchFamily="49" charset="-122"/>
                      <a:ea typeface="黑体" panose="02010609060101010101" pitchFamily="49" charset="-122"/>
                    </a:rPr>
                    <a:t>植食性动物</a:t>
                  </a:r>
                </a:p>
              </p:txBody>
            </p:sp>
            <p:sp>
              <p:nvSpPr>
                <p:cNvPr id="42" name="Text Box 10">
                  <a:extLst>
                    <a:ext uri="{FF2B5EF4-FFF2-40B4-BE49-F238E27FC236}">
                      <a16:creationId xmlns:a16="http://schemas.microsoft.com/office/drawing/2014/main" xmlns="" id="{C7F93CCD-DC0B-8FF3-28F5-01D731D6ECF4}"/>
                    </a:ext>
                  </a:extLst>
                </p:cNvPr>
                <p:cNvSpPr txBox="1">
                  <a:spLocks noChangeArrowheads="1"/>
                </p:cNvSpPr>
                <p:nvPr/>
              </p:nvSpPr>
              <p:spPr bwMode="auto">
                <a:xfrm>
                  <a:off x="2389" y="1237"/>
                  <a:ext cx="1443" cy="307"/>
                </a:xfrm>
                <a:prstGeom prst="rect">
                  <a:avLst/>
                </a:prstGeom>
                <a:solidFill>
                  <a:schemeClr val="accent2"/>
                </a:solid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000" dirty="0">
                      <a:solidFill>
                        <a:schemeClr val="bg1"/>
                      </a:solidFill>
                      <a:latin typeface="黑体" panose="02010609060101010101" pitchFamily="49" charset="-122"/>
                      <a:ea typeface="黑体" panose="02010609060101010101" pitchFamily="49" charset="-122"/>
                    </a:rPr>
                    <a:t>肉食性动物</a:t>
                  </a:r>
                  <a:r>
                    <a:rPr kumimoji="1" lang="en-US" altLang="zh-CN" sz="2000" dirty="0">
                      <a:solidFill>
                        <a:schemeClr val="bg1"/>
                      </a:solidFill>
                      <a:latin typeface="黑体" panose="02010609060101010101" pitchFamily="49" charset="-122"/>
                      <a:ea typeface="黑体" panose="02010609060101010101" pitchFamily="49" charset="-122"/>
                    </a:rPr>
                    <a:t>1</a:t>
                  </a:r>
                </a:p>
              </p:txBody>
            </p:sp>
            <p:sp>
              <p:nvSpPr>
                <p:cNvPr id="43" name="Text Box 12">
                  <a:extLst>
                    <a:ext uri="{FF2B5EF4-FFF2-40B4-BE49-F238E27FC236}">
                      <a16:creationId xmlns:a16="http://schemas.microsoft.com/office/drawing/2014/main" xmlns="" id="{31B0C66D-FB4A-0E8D-3F74-235238E11E2F}"/>
                    </a:ext>
                  </a:extLst>
                </p:cNvPr>
                <p:cNvSpPr txBox="1">
                  <a:spLocks noChangeArrowheads="1"/>
                </p:cNvSpPr>
                <p:nvPr/>
              </p:nvSpPr>
              <p:spPr bwMode="auto">
                <a:xfrm>
                  <a:off x="3992" y="1237"/>
                  <a:ext cx="1428" cy="307"/>
                </a:xfrm>
                <a:prstGeom prst="rect">
                  <a:avLst/>
                </a:prstGeom>
                <a:solidFill>
                  <a:schemeClr val="accent2"/>
                </a:solid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000" dirty="0">
                      <a:solidFill>
                        <a:schemeClr val="bg1"/>
                      </a:solidFill>
                      <a:latin typeface="黑体" panose="02010609060101010101" pitchFamily="49" charset="-122"/>
                      <a:ea typeface="黑体" panose="02010609060101010101" pitchFamily="49" charset="-122"/>
                    </a:rPr>
                    <a:t>肉食性动物</a:t>
                  </a:r>
                  <a:r>
                    <a:rPr kumimoji="1" lang="en-US" altLang="zh-CN" sz="2000" dirty="0">
                      <a:solidFill>
                        <a:schemeClr val="bg1"/>
                      </a:solidFill>
                      <a:latin typeface="黑体" panose="02010609060101010101" pitchFamily="49" charset="-122"/>
                      <a:ea typeface="黑体" panose="02010609060101010101" pitchFamily="49" charset="-122"/>
                    </a:rPr>
                    <a:t>2</a:t>
                  </a:r>
                </a:p>
              </p:txBody>
            </p:sp>
            <p:sp>
              <p:nvSpPr>
                <p:cNvPr id="44" name="Text Box 13">
                  <a:extLst>
                    <a:ext uri="{FF2B5EF4-FFF2-40B4-BE49-F238E27FC236}">
                      <a16:creationId xmlns:a16="http://schemas.microsoft.com/office/drawing/2014/main" xmlns="" id="{0DBCBEB2-E956-27C8-71C4-72876EB0D1AF}"/>
                    </a:ext>
                  </a:extLst>
                </p:cNvPr>
                <p:cNvSpPr txBox="1">
                  <a:spLocks noChangeArrowheads="1"/>
                </p:cNvSpPr>
                <p:nvPr/>
              </p:nvSpPr>
              <p:spPr bwMode="auto">
                <a:xfrm>
                  <a:off x="2199" y="1971"/>
                  <a:ext cx="1679" cy="307"/>
                </a:xfrm>
                <a:prstGeom prst="rect">
                  <a:avLst/>
                </a:prstGeom>
                <a:solidFill>
                  <a:schemeClr val="accent2"/>
                </a:solid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000" dirty="0">
                      <a:solidFill>
                        <a:schemeClr val="bg1"/>
                      </a:solidFill>
                      <a:latin typeface="黑体" panose="02010609060101010101" pitchFamily="49" charset="-122"/>
                      <a:ea typeface="黑体" panose="02010609060101010101" pitchFamily="49" charset="-122"/>
                    </a:rPr>
                    <a:t>遗体、粪便等</a:t>
                  </a:r>
                </a:p>
              </p:txBody>
            </p:sp>
            <p:sp>
              <p:nvSpPr>
                <p:cNvPr id="45" name="Text Box 14">
                  <a:extLst>
                    <a:ext uri="{FF2B5EF4-FFF2-40B4-BE49-F238E27FC236}">
                      <a16:creationId xmlns:a16="http://schemas.microsoft.com/office/drawing/2014/main" xmlns="" id="{F9585EFB-8471-A632-CB56-C90CF9B46ACF}"/>
                    </a:ext>
                  </a:extLst>
                </p:cNvPr>
                <p:cNvSpPr txBox="1">
                  <a:spLocks noChangeArrowheads="1"/>
                </p:cNvSpPr>
                <p:nvPr/>
              </p:nvSpPr>
              <p:spPr bwMode="auto">
                <a:xfrm>
                  <a:off x="2516" y="2535"/>
                  <a:ext cx="1089" cy="354"/>
                </a:xfrm>
                <a:prstGeom prst="rect">
                  <a:avLst/>
                </a:prstGeom>
                <a:solidFill>
                  <a:schemeClr val="accent2"/>
                </a:solidFill>
                <a:ln w="9525">
                  <a:noFill/>
                  <a:miter lim="800000"/>
                  <a:headEnd/>
                  <a:tailEnd/>
                </a:ln>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zh-CN" altLang="en-US" sz="2400" dirty="0">
                      <a:solidFill>
                        <a:schemeClr val="bg1"/>
                      </a:solidFill>
                      <a:latin typeface="黑体" panose="02010609060101010101" pitchFamily="49" charset="-122"/>
                      <a:ea typeface="黑体" panose="02010609060101010101" pitchFamily="49" charset="-122"/>
                    </a:rPr>
                    <a:t>分解者</a:t>
                  </a:r>
                </a:p>
              </p:txBody>
            </p:sp>
            <p:sp>
              <p:nvSpPr>
                <p:cNvPr id="46" name="Text Box 17">
                  <a:extLst>
                    <a:ext uri="{FF2B5EF4-FFF2-40B4-BE49-F238E27FC236}">
                      <a16:creationId xmlns:a16="http://schemas.microsoft.com/office/drawing/2014/main" xmlns="" id="{46BBAD93-E480-24CE-7C3B-7520CD65914E}"/>
                    </a:ext>
                  </a:extLst>
                </p:cNvPr>
                <p:cNvSpPr txBox="1">
                  <a:spLocks noChangeArrowheads="1"/>
                </p:cNvSpPr>
                <p:nvPr/>
              </p:nvSpPr>
              <p:spPr bwMode="auto">
                <a:xfrm>
                  <a:off x="2726" y="3350"/>
                  <a:ext cx="1180"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400" dirty="0">
                      <a:solidFill>
                        <a:srgbClr val="000000"/>
                      </a:solidFill>
                      <a:latin typeface="黑体" panose="02010609060101010101" pitchFamily="49" charset="-122"/>
                      <a:ea typeface="黑体" panose="02010609060101010101" pitchFamily="49" charset="-122"/>
                    </a:rPr>
                    <a:t>有机物</a:t>
                  </a:r>
                </a:p>
              </p:txBody>
            </p:sp>
            <p:sp>
              <p:nvSpPr>
                <p:cNvPr id="47" name="Text Box 19">
                  <a:extLst>
                    <a:ext uri="{FF2B5EF4-FFF2-40B4-BE49-F238E27FC236}">
                      <a16:creationId xmlns:a16="http://schemas.microsoft.com/office/drawing/2014/main" xmlns="" id="{005C0818-93B1-5E55-EC74-487B1A5BCF51}"/>
                    </a:ext>
                  </a:extLst>
                </p:cNvPr>
                <p:cNvSpPr txBox="1">
                  <a:spLocks noChangeArrowheads="1"/>
                </p:cNvSpPr>
                <p:nvPr/>
              </p:nvSpPr>
              <p:spPr bwMode="auto">
                <a:xfrm>
                  <a:off x="2370" y="722"/>
                  <a:ext cx="924" cy="35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400" dirty="0">
                      <a:solidFill>
                        <a:schemeClr val="bg1"/>
                      </a:solidFill>
                      <a:latin typeface="黑体" panose="02010609060101010101" pitchFamily="49" charset="-122"/>
                      <a:ea typeface="黑体" panose="02010609060101010101" pitchFamily="49" charset="-122"/>
                    </a:rPr>
                    <a:t>消费者</a:t>
                  </a:r>
                </a:p>
              </p:txBody>
            </p:sp>
            <p:sp>
              <p:nvSpPr>
                <p:cNvPr id="48" name="Line 21">
                  <a:extLst>
                    <a:ext uri="{FF2B5EF4-FFF2-40B4-BE49-F238E27FC236}">
                      <a16:creationId xmlns:a16="http://schemas.microsoft.com/office/drawing/2014/main" xmlns="" id="{588361AE-624B-011D-6FBA-EAF26E937067}"/>
                    </a:ext>
                  </a:extLst>
                </p:cNvPr>
                <p:cNvSpPr>
                  <a:spLocks noChangeShapeType="1"/>
                </p:cNvSpPr>
                <p:nvPr/>
              </p:nvSpPr>
              <p:spPr bwMode="auto">
                <a:xfrm>
                  <a:off x="1501" y="1681"/>
                  <a:ext cx="744" cy="260"/>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49" name="Line 22">
                  <a:extLst>
                    <a:ext uri="{FF2B5EF4-FFF2-40B4-BE49-F238E27FC236}">
                      <a16:creationId xmlns:a16="http://schemas.microsoft.com/office/drawing/2014/main" xmlns="" id="{BA47A74D-C5ED-D54E-D58D-44E57AC7BDA4}"/>
                    </a:ext>
                  </a:extLst>
                </p:cNvPr>
                <p:cNvSpPr>
                  <a:spLocks noChangeShapeType="1"/>
                </p:cNvSpPr>
                <p:nvPr/>
              </p:nvSpPr>
              <p:spPr bwMode="auto">
                <a:xfrm>
                  <a:off x="3040" y="1624"/>
                  <a:ext cx="0" cy="332"/>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sp>
              <p:nvSpPr>
                <p:cNvPr id="50" name="Line 23">
                  <a:extLst>
                    <a:ext uri="{FF2B5EF4-FFF2-40B4-BE49-F238E27FC236}">
                      <a16:creationId xmlns:a16="http://schemas.microsoft.com/office/drawing/2014/main" xmlns="" id="{ABEB6FB5-1A9E-F0B3-5ACA-76050D225829}"/>
                    </a:ext>
                  </a:extLst>
                </p:cNvPr>
                <p:cNvSpPr>
                  <a:spLocks noChangeShapeType="1"/>
                </p:cNvSpPr>
                <p:nvPr/>
              </p:nvSpPr>
              <p:spPr bwMode="auto">
                <a:xfrm>
                  <a:off x="3036" y="2254"/>
                  <a:ext cx="0" cy="307"/>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sp>
              <p:nvSpPr>
                <p:cNvPr id="51" name="Line 25">
                  <a:extLst>
                    <a:ext uri="{FF2B5EF4-FFF2-40B4-BE49-F238E27FC236}">
                      <a16:creationId xmlns:a16="http://schemas.microsoft.com/office/drawing/2014/main" xmlns="" id="{BAF30048-8BBA-F3C9-2FC5-4C2FB98FDE2D}"/>
                    </a:ext>
                  </a:extLst>
                </p:cNvPr>
                <p:cNvSpPr>
                  <a:spLocks noChangeShapeType="1"/>
                </p:cNvSpPr>
                <p:nvPr/>
              </p:nvSpPr>
              <p:spPr bwMode="auto">
                <a:xfrm flipH="1">
                  <a:off x="3832" y="1680"/>
                  <a:ext cx="658" cy="276"/>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53" name="Line 27">
                  <a:extLst>
                    <a:ext uri="{FF2B5EF4-FFF2-40B4-BE49-F238E27FC236}">
                      <a16:creationId xmlns:a16="http://schemas.microsoft.com/office/drawing/2014/main" xmlns="" id="{1B4465EF-652F-4E57-1F06-FAF9734ED0EE}"/>
                    </a:ext>
                  </a:extLst>
                </p:cNvPr>
                <p:cNvSpPr>
                  <a:spLocks noChangeShapeType="1"/>
                </p:cNvSpPr>
                <p:nvPr/>
              </p:nvSpPr>
              <p:spPr bwMode="auto">
                <a:xfrm>
                  <a:off x="2199" y="1433"/>
                  <a:ext cx="182" cy="0"/>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54" name="Line 28">
                  <a:extLst>
                    <a:ext uri="{FF2B5EF4-FFF2-40B4-BE49-F238E27FC236}">
                      <a16:creationId xmlns:a16="http://schemas.microsoft.com/office/drawing/2014/main" xmlns="" id="{47B29106-EE06-F598-9947-313735769AD5}"/>
                    </a:ext>
                  </a:extLst>
                </p:cNvPr>
                <p:cNvSpPr>
                  <a:spLocks noChangeShapeType="1"/>
                </p:cNvSpPr>
                <p:nvPr/>
              </p:nvSpPr>
              <p:spPr bwMode="auto">
                <a:xfrm>
                  <a:off x="3811" y="1437"/>
                  <a:ext cx="181" cy="0"/>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55" name="Line 29">
                  <a:extLst>
                    <a:ext uri="{FF2B5EF4-FFF2-40B4-BE49-F238E27FC236}">
                      <a16:creationId xmlns:a16="http://schemas.microsoft.com/office/drawing/2014/main" xmlns="" id="{6F69DA7A-6D0B-CC20-B81C-1BBCA9A47403}"/>
                    </a:ext>
                  </a:extLst>
                </p:cNvPr>
                <p:cNvSpPr>
                  <a:spLocks noChangeShapeType="1"/>
                </p:cNvSpPr>
                <p:nvPr/>
              </p:nvSpPr>
              <p:spPr bwMode="auto">
                <a:xfrm>
                  <a:off x="575" y="2087"/>
                  <a:ext cx="1649" cy="32"/>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sp>
              <p:nvSpPr>
                <p:cNvPr id="57" name="Line 32">
                  <a:extLst>
                    <a:ext uri="{FF2B5EF4-FFF2-40B4-BE49-F238E27FC236}">
                      <a16:creationId xmlns:a16="http://schemas.microsoft.com/office/drawing/2014/main" xmlns="" id="{5AA18D7E-5B2A-1559-35F4-E384D32DE517}"/>
                    </a:ext>
                  </a:extLst>
                </p:cNvPr>
                <p:cNvSpPr>
                  <a:spLocks noChangeShapeType="1"/>
                </p:cNvSpPr>
                <p:nvPr/>
              </p:nvSpPr>
              <p:spPr bwMode="auto">
                <a:xfrm flipV="1">
                  <a:off x="866" y="3565"/>
                  <a:ext cx="1860" cy="0"/>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sp>
              <p:nvSpPr>
                <p:cNvPr id="58" name="Line 33">
                  <a:extLst>
                    <a:ext uri="{FF2B5EF4-FFF2-40B4-BE49-F238E27FC236}">
                      <a16:creationId xmlns:a16="http://schemas.microsoft.com/office/drawing/2014/main" xmlns="" id="{1AF4A15D-D363-44F7-CF53-24D9E6D7A950}"/>
                    </a:ext>
                  </a:extLst>
                </p:cNvPr>
                <p:cNvSpPr>
                  <a:spLocks noChangeShapeType="1"/>
                </p:cNvSpPr>
                <p:nvPr/>
              </p:nvSpPr>
              <p:spPr bwMode="auto">
                <a:xfrm flipH="1" flipV="1">
                  <a:off x="546" y="2440"/>
                  <a:ext cx="2222" cy="1049"/>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59" name="Line 34">
                  <a:extLst>
                    <a:ext uri="{FF2B5EF4-FFF2-40B4-BE49-F238E27FC236}">
                      <a16:creationId xmlns:a16="http://schemas.microsoft.com/office/drawing/2014/main" xmlns="" id="{AD6CAC67-7032-041A-2D41-0294CD6DAE42}"/>
                    </a:ext>
                  </a:extLst>
                </p:cNvPr>
                <p:cNvSpPr>
                  <a:spLocks noChangeShapeType="1"/>
                </p:cNvSpPr>
                <p:nvPr/>
              </p:nvSpPr>
              <p:spPr bwMode="auto">
                <a:xfrm flipH="1">
                  <a:off x="365" y="399"/>
                  <a:ext cx="12" cy="896"/>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62" name="Line 37">
                  <a:extLst>
                    <a:ext uri="{FF2B5EF4-FFF2-40B4-BE49-F238E27FC236}">
                      <a16:creationId xmlns:a16="http://schemas.microsoft.com/office/drawing/2014/main" xmlns="" id="{924110C1-57AF-C3EB-1B30-D1A7E65FA974}"/>
                    </a:ext>
                  </a:extLst>
                </p:cNvPr>
                <p:cNvSpPr>
                  <a:spLocks noChangeShapeType="1"/>
                </p:cNvSpPr>
                <p:nvPr/>
              </p:nvSpPr>
              <p:spPr bwMode="auto">
                <a:xfrm flipH="1">
                  <a:off x="3243" y="431"/>
                  <a:ext cx="2268" cy="0"/>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grpSp>
          <p:cxnSp>
            <p:nvCxnSpPr>
              <p:cNvPr id="4" name="直接连接符 3">
                <a:extLst>
                  <a:ext uri="{FF2B5EF4-FFF2-40B4-BE49-F238E27FC236}">
                    <a16:creationId xmlns:a16="http://schemas.microsoft.com/office/drawing/2014/main" xmlns="" id="{A718DCCB-8342-194C-3383-5EB935267127}"/>
                  </a:ext>
                </a:extLst>
              </p:cNvPr>
              <p:cNvCxnSpPr>
                <a:cxnSpLocks/>
                <a:endCxn id="40" idx="1"/>
              </p:cNvCxnSpPr>
              <p:nvPr/>
            </p:nvCxnSpPr>
            <p:spPr>
              <a:xfrm>
                <a:off x="5667371" y="2360196"/>
                <a:ext cx="2596388" cy="15033"/>
              </a:xfrm>
              <a:prstGeom prst="line">
                <a:avLst/>
              </a:prstGeom>
              <a:ln w="19050">
                <a:solidFill>
                  <a:schemeClr val="bg2">
                    <a:lumMod val="75000"/>
                  </a:schemeClr>
                </a:solidFill>
                <a:prstDash val="sysDash"/>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D0E00B09-93D6-BBCE-3EF7-18B9159DA2D5}"/>
                  </a:ext>
                </a:extLst>
              </p:cNvPr>
              <p:cNvCxnSpPr>
                <a:cxnSpLocks/>
                <a:endCxn id="39" idx="2"/>
              </p:cNvCxnSpPr>
              <p:nvPr/>
            </p:nvCxnSpPr>
            <p:spPr>
              <a:xfrm flipH="1" flipV="1">
                <a:off x="5667343" y="5172258"/>
                <a:ext cx="9706" cy="1122204"/>
              </a:xfrm>
              <a:prstGeom prst="line">
                <a:avLst/>
              </a:prstGeom>
              <a:ln w="19050">
                <a:solidFill>
                  <a:schemeClr val="bg2">
                    <a:lumMod val="75000"/>
                  </a:schemeClr>
                </a:solidFill>
                <a:prstDash val="sysDash"/>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xmlns="" id="{41C1F02C-5260-6EBC-D3CA-532A9291CFA2}"/>
                  </a:ext>
                </a:extLst>
              </p:cNvPr>
              <p:cNvSpPr txBox="1"/>
              <p:nvPr/>
            </p:nvSpPr>
            <p:spPr>
              <a:xfrm>
                <a:off x="5205239" y="6208613"/>
                <a:ext cx="1307227" cy="461665"/>
              </a:xfrm>
              <a:prstGeom prst="rect">
                <a:avLst/>
              </a:prstGeom>
              <a:noFill/>
            </p:spPr>
            <p:txBody>
              <a:bodyPr wrap="square" rtlCol="0">
                <a:spAutoFit/>
              </a:bodyPr>
              <a:lstStyle/>
              <a:p>
                <a:r>
                  <a:rPr kumimoji="1" lang="zh-CN" altLang="en-US" sz="2400" dirty="0">
                    <a:solidFill>
                      <a:srgbClr val="000000"/>
                    </a:solidFill>
                    <a:latin typeface="黑体" panose="02010609060101010101" pitchFamily="49" charset="-122"/>
                    <a:ea typeface="黑体" panose="02010609060101010101" pitchFamily="49" charset="-122"/>
                  </a:rPr>
                  <a:t>无机物</a:t>
                </a:r>
              </a:p>
            </p:txBody>
          </p:sp>
          <p:sp>
            <p:nvSpPr>
              <p:cNvPr id="80" name="Line 23">
                <a:extLst>
                  <a:ext uri="{FF2B5EF4-FFF2-40B4-BE49-F238E27FC236}">
                    <a16:creationId xmlns:a16="http://schemas.microsoft.com/office/drawing/2014/main" xmlns="" id="{7A03A85B-B88F-9E41-F30B-FF7F785D72BA}"/>
                  </a:ext>
                </a:extLst>
              </p:cNvPr>
              <p:cNvSpPr>
                <a:spLocks noChangeShapeType="1"/>
              </p:cNvSpPr>
              <p:nvPr/>
            </p:nvSpPr>
            <p:spPr bwMode="auto">
              <a:xfrm flipH="1" flipV="1">
                <a:off x="9161584" y="5620075"/>
                <a:ext cx="11289" cy="674387"/>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sp>
            <p:nvSpPr>
              <p:cNvPr id="81" name="Line 23">
                <a:extLst>
                  <a:ext uri="{FF2B5EF4-FFF2-40B4-BE49-F238E27FC236}">
                    <a16:creationId xmlns:a16="http://schemas.microsoft.com/office/drawing/2014/main" xmlns="" id="{E0578228-5CB4-985C-25EA-6A72F8249399}"/>
                  </a:ext>
                </a:extLst>
              </p:cNvPr>
              <p:cNvSpPr>
                <a:spLocks noChangeShapeType="1"/>
              </p:cNvSpPr>
              <p:nvPr/>
            </p:nvSpPr>
            <p:spPr bwMode="auto">
              <a:xfrm>
                <a:off x="8712364" y="5620076"/>
                <a:ext cx="0" cy="732553"/>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a:p>
            </p:txBody>
          </p:sp>
          <p:cxnSp>
            <p:nvCxnSpPr>
              <p:cNvPr id="82" name="直接连接符 81">
                <a:extLst>
                  <a:ext uri="{FF2B5EF4-FFF2-40B4-BE49-F238E27FC236}">
                    <a16:creationId xmlns:a16="http://schemas.microsoft.com/office/drawing/2014/main" xmlns="" id="{9EEB2BEC-9B5D-F207-BF9C-FCE3C485BFAD}"/>
                  </a:ext>
                </a:extLst>
              </p:cNvPr>
              <p:cNvCxnSpPr>
                <a:cxnSpLocks/>
              </p:cNvCxnSpPr>
              <p:nvPr/>
            </p:nvCxnSpPr>
            <p:spPr>
              <a:xfrm>
                <a:off x="9572732" y="6476495"/>
                <a:ext cx="2697830" cy="0"/>
              </a:xfrm>
              <a:prstGeom prst="line">
                <a:avLst/>
              </a:prstGeom>
              <a:ln w="19050">
                <a:solidFill>
                  <a:schemeClr val="bg2">
                    <a:lumMod val="75000"/>
                  </a:schemeClr>
                </a:solidFill>
                <a:prstDash val="sysDash"/>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xmlns="" id="{4C74E764-131E-CEFA-89C2-B1B4D1FC1FAA}"/>
                  </a:ext>
                </a:extLst>
              </p:cNvPr>
              <p:cNvCxnSpPr>
                <a:cxnSpLocks/>
              </p:cNvCxnSpPr>
              <p:nvPr/>
            </p:nvCxnSpPr>
            <p:spPr>
              <a:xfrm rot="16200000" flipH="1">
                <a:off x="9925949" y="4406030"/>
                <a:ext cx="4040036" cy="31733"/>
              </a:xfrm>
              <a:prstGeom prst="line">
                <a:avLst/>
              </a:prstGeom>
              <a:ln w="19050">
                <a:solidFill>
                  <a:schemeClr val="bg2">
                    <a:lumMod val="75000"/>
                  </a:schemeClr>
                </a:solidFill>
                <a:prstDash val="sysDash"/>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grpSp>
        <p:sp>
          <p:nvSpPr>
            <p:cNvPr id="38" name="Line 37">
              <a:extLst>
                <a:ext uri="{FF2B5EF4-FFF2-40B4-BE49-F238E27FC236}">
                  <a16:creationId xmlns:a16="http://schemas.microsoft.com/office/drawing/2014/main" xmlns="" id="{7AC5DEEE-AA3A-7ADA-71E1-6E8D926AA61E}"/>
                </a:ext>
              </a:extLst>
            </p:cNvPr>
            <p:cNvSpPr>
              <a:spLocks noChangeShapeType="1"/>
            </p:cNvSpPr>
            <p:nvPr/>
          </p:nvSpPr>
          <p:spPr bwMode="auto">
            <a:xfrm flipH="1" flipV="1">
              <a:off x="9178383" y="3040260"/>
              <a:ext cx="3092179" cy="23297"/>
            </a:xfrm>
            <a:prstGeom prst="line">
              <a:avLst/>
            </a:prstGeom>
            <a:noFill/>
            <a:ln w="28575">
              <a:solidFill>
                <a:schemeClr val="bg2">
                  <a:lumMod val="75000"/>
                </a:schemeClr>
              </a:solidFill>
              <a:prstDash val="sysDot"/>
              <a:miter lim="800000"/>
              <a:headEnd/>
              <a:tailEnd type="triangle" w="lg" len="lg"/>
            </a:ln>
            <a:extLst>
              <a:ext uri="{909E8E84-426E-40DD-AFC4-6F175D3DCCD1}">
                <a14:hiddenFill xmlns:a14="http://schemas.microsoft.com/office/drawing/2010/main" xmlns="">
                  <a:noFill/>
                </a14:hiddenFill>
              </a:ext>
            </a:extLst>
          </p:spPr>
          <p:txBody>
            <a:bodyPr wrap="none"/>
            <a:lstStyle/>
            <a:p>
              <a:endParaRPr lang="zh-CN" altLang="en-US" dirty="0"/>
            </a:p>
          </p:txBody>
        </p:sp>
        <p:cxnSp>
          <p:nvCxnSpPr>
            <p:cNvPr id="52" name="直接连接符 51">
              <a:extLst>
                <a:ext uri="{FF2B5EF4-FFF2-40B4-BE49-F238E27FC236}">
                  <a16:creationId xmlns:a16="http://schemas.microsoft.com/office/drawing/2014/main" xmlns="" id="{E2345F49-F287-1AFF-0E89-7C05D8E58988}"/>
                </a:ext>
              </a:extLst>
            </p:cNvPr>
            <p:cNvCxnSpPr>
              <a:cxnSpLocks/>
            </p:cNvCxnSpPr>
            <p:nvPr/>
          </p:nvCxnSpPr>
          <p:spPr>
            <a:xfrm flipV="1">
              <a:off x="12270562" y="3123203"/>
              <a:ext cx="0" cy="3353292"/>
            </a:xfrm>
            <a:prstGeom prst="line">
              <a:avLst/>
            </a:prstGeom>
            <a:ln w="19050">
              <a:solidFill>
                <a:schemeClr val="bg2">
                  <a:lumMod val="75000"/>
                </a:schemeClr>
              </a:solidFill>
              <a:prstDash val="sysDash"/>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8041417"/>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1185" y="6136605"/>
            <a:ext cx="624629" cy="624629"/>
            <a:chOff x="5252030" y="2008764"/>
            <a:chExt cx="809336" cy="809336"/>
          </a:xfrm>
          <a:solidFill>
            <a:schemeClr val="accent1"/>
          </a:solidFill>
        </p:grpSpPr>
        <p:sp>
          <p:nvSpPr>
            <p:cNvPr id="3" name="椭圆 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4" name="椭圆 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508257" y="6438617"/>
            <a:ext cx="624629" cy="624629"/>
            <a:chOff x="5252030" y="2008764"/>
            <a:chExt cx="809336" cy="809336"/>
          </a:xfrm>
          <a:solidFill>
            <a:schemeClr val="accent1"/>
          </a:solidFill>
        </p:grpSpPr>
        <p:sp>
          <p:nvSpPr>
            <p:cNvPr id="6" name="椭圆 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8773406" y="6577345"/>
            <a:ext cx="461852" cy="461851"/>
            <a:chOff x="304800" y="673100"/>
            <a:chExt cx="4000500" cy="4000500"/>
          </a:xfrm>
          <a:solidFill>
            <a:schemeClr val="accent1"/>
          </a:solidFill>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10" name="椭圆 9"/>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11" name="组合 10"/>
          <p:cNvGrpSpPr/>
          <p:nvPr/>
        </p:nvGrpSpPr>
        <p:grpSpPr>
          <a:xfrm>
            <a:off x="9868553" y="6657516"/>
            <a:ext cx="558387" cy="558386"/>
            <a:chOff x="304800" y="673100"/>
            <a:chExt cx="4000500" cy="4000500"/>
          </a:xfrm>
          <a:solidFill>
            <a:schemeClr val="accent1"/>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13" name="椭圆 12"/>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14" name="组合 13"/>
          <p:cNvGrpSpPr/>
          <p:nvPr/>
        </p:nvGrpSpPr>
        <p:grpSpPr>
          <a:xfrm>
            <a:off x="487394" y="6908626"/>
            <a:ext cx="396844" cy="396843"/>
            <a:chOff x="304800" y="673100"/>
            <a:chExt cx="4000500" cy="4000500"/>
          </a:xfrm>
          <a:solidFill>
            <a:schemeClr val="accent1"/>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17" name="组合 16"/>
          <p:cNvGrpSpPr/>
          <p:nvPr/>
        </p:nvGrpSpPr>
        <p:grpSpPr>
          <a:xfrm>
            <a:off x="6679472" y="6701963"/>
            <a:ext cx="483037" cy="483035"/>
            <a:chOff x="304800" y="673100"/>
            <a:chExt cx="4000500" cy="4000500"/>
          </a:xfrm>
          <a:solidFill>
            <a:schemeClr val="accent1"/>
          </a:solid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19" name="椭圆 18"/>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20" name="组合 19"/>
          <p:cNvGrpSpPr/>
          <p:nvPr/>
        </p:nvGrpSpPr>
        <p:grpSpPr>
          <a:xfrm>
            <a:off x="3597846" y="6675987"/>
            <a:ext cx="306939" cy="306938"/>
            <a:chOff x="304800" y="673100"/>
            <a:chExt cx="4000500" cy="4000500"/>
          </a:xfrm>
          <a:solidFill>
            <a:schemeClr val="accent1"/>
          </a:solidFill>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22" name="椭圆 21"/>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23" name="组合 22"/>
          <p:cNvGrpSpPr/>
          <p:nvPr/>
        </p:nvGrpSpPr>
        <p:grpSpPr>
          <a:xfrm>
            <a:off x="5207386" y="6492222"/>
            <a:ext cx="311740" cy="311740"/>
            <a:chOff x="5252030" y="2008764"/>
            <a:chExt cx="809336" cy="809336"/>
          </a:xfrm>
          <a:solidFill>
            <a:schemeClr val="accent1"/>
          </a:solidFill>
        </p:grpSpPr>
        <p:sp>
          <p:nvSpPr>
            <p:cNvPr id="24" name="椭圆 2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25" name="椭圆 2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800909" y="6064362"/>
            <a:ext cx="311740" cy="311740"/>
            <a:chOff x="5252030" y="2008764"/>
            <a:chExt cx="809336" cy="809336"/>
          </a:xfrm>
          <a:solidFill>
            <a:schemeClr val="accent1"/>
          </a:solidFill>
        </p:grpSpPr>
        <p:sp>
          <p:nvSpPr>
            <p:cNvPr id="27" name="椭圆 2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28" name="椭圆 2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5882041" y="6891988"/>
            <a:ext cx="311740" cy="311740"/>
            <a:chOff x="5252030" y="2008764"/>
            <a:chExt cx="809336" cy="809336"/>
          </a:xfrm>
          <a:solidFill>
            <a:schemeClr val="accent1"/>
          </a:solidFill>
        </p:grpSpPr>
        <p:sp>
          <p:nvSpPr>
            <p:cNvPr id="30" name="椭圆 2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1" name="椭圆 3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086163" y="6577669"/>
            <a:ext cx="231768" cy="231768"/>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7496382" y="6864042"/>
            <a:ext cx="452115" cy="452115"/>
            <a:chOff x="5252030" y="2008764"/>
            <a:chExt cx="809336" cy="809336"/>
          </a:xfrm>
          <a:solidFill>
            <a:schemeClr val="accent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1819893" y="6693553"/>
            <a:ext cx="226057" cy="226057"/>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11"/>
          <p:cNvSpPr txBox="1"/>
          <p:nvPr/>
        </p:nvSpPr>
        <p:spPr>
          <a:xfrm>
            <a:off x="6213379" y="2680338"/>
            <a:ext cx="3788218" cy="1477328"/>
          </a:xfrm>
          <a:prstGeom prst="rect">
            <a:avLst/>
          </a:prstGeom>
          <a:noFill/>
        </p:spPr>
        <p:txBody>
          <a:bodyPr wrap="none" rtlCol="0">
            <a:spAutoFit/>
          </a:bodyPr>
          <a:lstStyle/>
          <a:p>
            <a:pPr marL="0" lvl="1">
              <a:lnSpc>
                <a:spcPct val="150000"/>
              </a:lnSpc>
            </a:pPr>
            <a:r>
              <a:rPr lang="zh-CN" altLang="en-US" sz="1969" b="1" dirty="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第三部分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lnSpc>
                <a:spcPct val="150000"/>
              </a:lnSpc>
            </a:pPr>
            <a:r>
              <a:rPr lang="zh-CN" altLang="en-US" sz="3200" dirty="0" smtClean="0">
                <a:solidFill>
                  <a:schemeClr val="accent1"/>
                </a:solidFill>
                <a:latin typeface="微软雅黑" panose="020B0503020204020204" pitchFamily="34" charset="-122"/>
                <a:ea typeface="微软雅黑" panose="020B0503020204020204" pitchFamily="34" charset="-122"/>
              </a:rPr>
              <a:t>      生态系统的结构</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flipV="1">
            <a:off x="6023897" y="2542356"/>
            <a:ext cx="0" cy="199760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3" name="TextBox 13"/>
          <p:cNvSpPr txBox="1"/>
          <p:nvPr/>
        </p:nvSpPr>
        <p:spPr>
          <a:xfrm>
            <a:off x="4260546" y="4193750"/>
            <a:ext cx="1269401" cy="346206"/>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a:t>
            </a:r>
            <a:r>
              <a:rPr lang="en-US" altLang="zh-CN" sz="2250" dirty="0" smtClean="0">
                <a:solidFill>
                  <a:schemeClr val="tx1">
                    <a:lumMod val="65000"/>
                    <a:lumOff val="35000"/>
                  </a:schemeClr>
                </a:solidFill>
                <a:latin typeface="Arial" panose="020B0604020202020204" pitchFamily="34" charset="0"/>
                <a:ea typeface="+mj-ea"/>
                <a:cs typeface="Arial" panose="020B0604020202020204" pitchFamily="34" charset="0"/>
              </a:rPr>
              <a:t>3</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44" name="组合 43"/>
          <p:cNvGrpSpPr/>
          <p:nvPr/>
        </p:nvGrpSpPr>
        <p:grpSpPr>
          <a:xfrm>
            <a:off x="4053120" y="2505566"/>
            <a:ext cx="1476826" cy="1476826"/>
            <a:chOff x="4053120" y="2505566"/>
            <a:chExt cx="1476826" cy="1476826"/>
          </a:xfrm>
        </p:grpSpPr>
        <p:grpSp>
          <p:nvGrpSpPr>
            <p:cNvPr id="45" name="组合 71"/>
            <p:cNvGrpSpPr/>
            <p:nvPr/>
          </p:nvGrpSpPr>
          <p:grpSpPr>
            <a:xfrm>
              <a:off x="4053120" y="2505566"/>
              <a:ext cx="1476826" cy="147682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46" name="TextBox 13"/>
            <p:cNvSpPr txBox="1"/>
            <p:nvPr/>
          </p:nvSpPr>
          <p:spPr>
            <a:xfrm>
              <a:off x="4234903" y="2737486"/>
              <a:ext cx="1269401" cy="1081829"/>
            </a:xfrm>
            <a:prstGeom prst="rect">
              <a:avLst/>
            </a:prstGeom>
            <a:noFill/>
          </p:spPr>
          <p:txBody>
            <a:bodyPr wrap="square" lIns="0" tIns="0" rIns="0" bIns="0" rtlCol="0">
              <a:spAutoFit/>
            </a:bodyPr>
            <a:lstStyle/>
            <a:p>
              <a:r>
                <a:rPr lang="en-US" altLang="zh-CN" sz="7030" b="1" dirty="0" smtClean="0">
                  <a:solidFill>
                    <a:schemeClr val="accent1"/>
                  </a:solidFill>
                  <a:latin typeface="Arial" panose="020B0604020202020204" pitchFamily="34" charset="0"/>
                  <a:ea typeface="+mj-ea"/>
                  <a:cs typeface="Arial" panose="020B0604020202020204" pitchFamily="34" charset="0"/>
                </a:rPr>
                <a:t>03</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2000"/>
                                        <p:tgtEl>
                                          <p:spTgt spid="44"/>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right)">
                                      <p:cBhvr>
                                        <p:cTn id="16" dur="500"/>
                                        <p:tgtEl>
                                          <p:spTgt spid="41"/>
                                        </p:tgtEl>
                                      </p:cBhvr>
                                    </p:animEffect>
                                  </p:childTnLst>
                                </p:cTn>
                              </p:par>
                            </p:childTnLst>
                          </p:cTn>
                        </p:par>
                        <p:par>
                          <p:cTn id="17" fill="hold">
                            <p:stCondLst>
                              <p:cond delay="3000"/>
                            </p:stCondLst>
                            <p:childTnLst>
                              <p:par>
                                <p:cTn id="18" presetID="47"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anim calcmode="lin" valueType="num">
                                      <p:cBhvr>
                                        <p:cTn id="21" dur="500" fill="hold"/>
                                        <p:tgtEl>
                                          <p:spTgt spid="43"/>
                                        </p:tgtEl>
                                        <p:attrNameLst>
                                          <p:attrName>ppt_x</p:attrName>
                                        </p:attrNameLst>
                                      </p:cBhvr>
                                      <p:tavLst>
                                        <p:tav tm="0">
                                          <p:val>
                                            <p:strVal val="#ppt_x"/>
                                          </p:val>
                                        </p:tav>
                                        <p:tav tm="100000">
                                          <p:val>
                                            <p:strVal val="#ppt_x"/>
                                          </p:val>
                                        </p:tav>
                                      </p:tavLst>
                                    </p:anim>
                                    <p:anim calcmode="lin" valueType="num">
                                      <p:cBhvr>
                                        <p:cTn id="22"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071657" y="-8517"/>
            <a:ext cx="8750206" cy="3120786"/>
            <a:chOff x="2071657" y="-8517"/>
            <a:chExt cx="8750206" cy="3120786"/>
          </a:xfrm>
        </p:grpSpPr>
        <p:sp>
          <p:nvSpPr>
            <p:cNvPr id="6" name="Freeform 6"/>
            <p:cNvSpPr>
              <a:spLocks/>
            </p:cNvSpPr>
            <p:nvPr/>
          </p:nvSpPr>
          <p:spPr bwMode="auto">
            <a:xfrm>
              <a:off x="2071657" y="-8517"/>
              <a:ext cx="1790756" cy="3111821"/>
            </a:xfrm>
            <a:custGeom>
              <a:avLst/>
              <a:gdLst>
                <a:gd name="T0" fmla="*/ 0 w 1004"/>
                <a:gd name="T1" fmla="*/ 0 h 2274"/>
                <a:gd name="T2" fmla="*/ 1004 w 1004"/>
                <a:gd name="T3" fmla="*/ 0 h 2274"/>
                <a:gd name="T4" fmla="*/ 1004 w 1004"/>
                <a:gd name="T5" fmla="*/ 1965 h 2274"/>
                <a:gd name="T6" fmla="*/ 938 w 1004"/>
                <a:gd name="T7" fmla="*/ 1971 h 2274"/>
                <a:gd name="T8" fmla="*/ 878 w 1004"/>
                <a:gd name="T9" fmla="*/ 1983 h 2274"/>
                <a:gd name="T10" fmla="*/ 821 w 1004"/>
                <a:gd name="T11" fmla="*/ 2000 h 2274"/>
                <a:gd name="T12" fmla="*/ 770 w 1004"/>
                <a:gd name="T13" fmla="*/ 2021 h 2274"/>
                <a:gd name="T14" fmla="*/ 721 w 1004"/>
                <a:gd name="T15" fmla="*/ 2046 h 2274"/>
                <a:gd name="T16" fmla="*/ 674 w 1004"/>
                <a:gd name="T17" fmla="*/ 2074 h 2274"/>
                <a:gd name="T18" fmla="*/ 630 w 1004"/>
                <a:gd name="T19" fmla="*/ 2102 h 2274"/>
                <a:gd name="T20" fmla="*/ 587 w 1004"/>
                <a:gd name="T21" fmla="*/ 2131 h 2274"/>
                <a:gd name="T22" fmla="*/ 545 w 1004"/>
                <a:gd name="T23" fmla="*/ 2161 h 2274"/>
                <a:gd name="T24" fmla="*/ 501 w 1004"/>
                <a:gd name="T25" fmla="*/ 2189 h 2274"/>
                <a:gd name="T26" fmla="*/ 458 w 1004"/>
                <a:gd name="T27" fmla="*/ 2215 h 2274"/>
                <a:gd name="T28" fmla="*/ 412 w 1004"/>
                <a:gd name="T29" fmla="*/ 2236 h 2274"/>
                <a:gd name="T30" fmla="*/ 365 w 1004"/>
                <a:gd name="T31" fmla="*/ 2255 h 2274"/>
                <a:gd name="T32" fmla="*/ 314 w 1004"/>
                <a:gd name="T33" fmla="*/ 2267 h 2274"/>
                <a:gd name="T34" fmla="*/ 260 w 1004"/>
                <a:gd name="T35" fmla="*/ 2274 h 2274"/>
                <a:gd name="T36" fmla="*/ 203 w 1004"/>
                <a:gd name="T37" fmla="*/ 2274 h 2274"/>
                <a:gd name="T38" fmla="*/ 147 w 1004"/>
                <a:gd name="T39" fmla="*/ 2267 h 2274"/>
                <a:gd name="T40" fmla="*/ 94 w 1004"/>
                <a:gd name="T41" fmla="*/ 2253 h 2274"/>
                <a:gd name="T42" fmla="*/ 46 w 1004"/>
                <a:gd name="T43" fmla="*/ 2234 h 2274"/>
                <a:gd name="T44" fmla="*/ 0 w 1004"/>
                <a:gd name="T45" fmla="*/ 2213 h 2274"/>
                <a:gd name="T46" fmla="*/ 0 w 1004"/>
                <a:gd name="T47"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2274">
                  <a:moveTo>
                    <a:pt x="0" y="0"/>
                  </a:moveTo>
                  <a:lnTo>
                    <a:pt x="1004" y="0"/>
                  </a:lnTo>
                  <a:lnTo>
                    <a:pt x="1004" y="1965"/>
                  </a:lnTo>
                  <a:lnTo>
                    <a:pt x="938" y="1971"/>
                  </a:lnTo>
                  <a:lnTo>
                    <a:pt x="878" y="1983"/>
                  </a:lnTo>
                  <a:lnTo>
                    <a:pt x="821" y="2000"/>
                  </a:lnTo>
                  <a:lnTo>
                    <a:pt x="770" y="2021"/>
                  </a:lnTo>
                  <a:lnTo>
                    <a:pt x="721" y="2046"/>
                  </a:lnTo>
                  <a:lnTo>
                    <a:pt x="674" y="2074"/>
                  </a:lnTo>
                  <a:lnTo>
                    <a:pt x="630" y="2102"/>
                  </a:lnTo>
                  <a:lnTo>
                    <a:pt x="587" y="2131"/>
                  </a:lnTo>
                  <a:lnTo>
                    <a:pt x="545" y="2161"/>
                  </a:lnTo>
                  <a:lnTo>
                    <a:pt x="501" y="2189"/>
                  </a:lnTo>
                  <a:lnTo>
                    <a:pt x="458" y="2215"/>
                  </a:lnTo>
                  <a:lnTo>
                    <a:pt x="412" y="2236"/>
                  </a:lnTo>
                  <a:lnTo>
                    <a:pt x="365" y="2255"/>
                  </a:lnTo>
                  <a:lnTo>
                    <a:pt x="314" y="2267"/>
                  </a:lnTo>
                  <a:lnTo>
                    <a:pt x="260" y="2274"/>
                  </a:lnTo>
                  <a:lnTo>
                    <a:pt x="203" y="2274"/>
                  </a:lnTo>
                  <a:lnTo>
                    <a:pt x="147" y="2267"/>
                  </a:lnTo>
                  <a:lnTo>
                    <a:pt x="94" y="2253"/>
                  </a:lnTo>
                  <a:lnTo>
                    <a:pt x="46" y="2234"/>
                  </a:lnTo>
                  <a:lnTo>
                    <a:pt x="0" y="2213"/>
                  </a:lnTo>
                  <a:lnTo>
                    <a:pt x="0" y="0"/>
                  </a:lnTo>
                  <a:close/>
                </a:path>
              </a:pathLst>
            </a:custGeom>
            <a:blipFill dpi="0" rotWithShape="1">
              <a:blip r:embed="rId3" cstate="email">
                <a:extLst>
                  <a:ext uri="{28A0092B-C50C-407E-A947-70E740481C1C}">
                    <a14:useLocalDpi xmlns:a14="http://schemas.microsoft.com/office/drawing/2010/main" xmlns=""/>
                  </a:ext>
                </a:extLst>
              </a:blip>
              <a:srcRect/>
              <a:stretch>
                <a:fillRect/>
              </a:stretch>
            </a:blipFill>
            <a:ln w="0">
              <a:noFill/>
              <a:prstDash val="solid"/>
              <a:round/>
              <a:headEnd/>
              <a:tailEnd/>
            </a:ln>
            <a:effectLst>
              <a:outerShdw blurRad="50800" dist="38100" dir="2700000" algn="tl" rotWithShape="0">
                <a:prstClr val="black">
                  <a:alpha val="40000"/>
                </a:prstClr>
              </a:outerShdw>
            </a:effectLst>
          </p:spPr>
          <p:txBody>
            <a:bodyPr vert="horz" wrap="square" lIns="128564" tIns="64282" rIns="128564" bIns="64282" numCol="1" anchor="t" anchorCtr="0" compatLnSpc="1">
              <a:prstTxWarp prst="textNoShape">
                <a:avLst/>
              </a:prstTxWarp>
            </a:bodyPr>
            <a:lstStyle/>
            <a:p>
              <a:endParaRPr lang="zh-CN" altLang="en-US" dirty="0"/>
            </a:p>
          </p:txBody>
        </p:sp>
        <p:sp>
          <p:nvSpPr>
            <p:cNvPr id="7" name="Freeform 7"/>
            <p:cNvSpPr>
              <a:spLocks/>
            </p:cNvSpPr>
            <p:nvPr/>
          </p:nvSpPr>
          <p:spPr bwMode="auto">
            <a:xfrm>
              <a:off x="4390731" y="448"/>
              <a:ext cx="1794323" cy="3111821"/>
            </a:xfrm>
            <a:custGeom>
              <a:avLst/>
              <a:gdLst>
                <a:gd name="T0" fmla="*/ 0 w 1006"/>
                <a:gd name="T1" fmla="*/ 0 h 2274"/>
                <a:gd name="T2" fmla="*/ 1006 w 1006"/>
                <a:gd name="T3" fmla="*/ 0 h 2274"/>
                <a:gd name="T4" fmla="*/ 1006 w 1006"/>
                <a:gd name="T5" fmla="*/ 2213 h 2274"/>
                <a:gd name="T6" fmla="*/ 959 w 1006"/>
                <a:gd name="T7" fmla="*/ 2234 h 2274"/>
                <a:gd name="T8" fmla="*/ 910 w 1006"/>
                <a:gd name="T9" fmla="*/ 2253 h 2274"/>
                <a:gd name="T10" fmla="*/ 857 w 1006"/>
                <a:gd name="T11" fmla="*/ 2267 h 2274"/>
                <a:gd name="T12" fmla="*/ 803 w 1006"/>
                <a:gd name="T13" fmla="*/ 2274 h 2274"/>
                <a:gd name="T14" fmla="*/ 746 w 1006"/>
                <a:gd name="T15" fmla="*/ 2274 h 2274"/>
                <a:gd name="T16" fmla="*/ 691 w 1006"/>
                <a:gd name="T17" fmla="*/ 2267 h 2274"/>
                <a:gd name="T18" fmla="*/ 641 w 1006"/>
                <a:gd name="T19" fmla="*/ 2255 h 2274"/>
                <a:gd name="T20" fmla="*/ 592 w 1006"/>
                <a:gd name="T21" fmla="*/ 2236 h 2274"/>
                <a:gd name="T22" fmla="*/ 547 w 1006"/>
                <a:gd name="T23" fmla="*/ 2215 h 2274"/>
                <a:gd name="T24" fmla="*/ 503 w 1006"/>
                <a:gd name="T25" fmla="*/ 2189 h 2274"/>
                <a:gd name="T26" fmla="*/ 461 w 1006"/>
                <a:gd name="T27" fmla="*/ 2161 h 2274"/>
                <a:gd name="T28" fmla="*/ 419 w 1006"/>
                <a:gd name="T29" fmla="*/ 2131 h 2274"/>
                <a:gd name="T30" fmla="*/ 375 w 1006"/>
                <a:gd name="T31" fmla="*/ 2102 h 2274"/>
                <a:gd name="T32" fmla="*/ 332 w 1006"/>
                <a:gd name="T33" fmla="*/ 2074 h 2274"/>
                <a:gd name="T34" fmla="*/ 285 w 1006"/>
                <a:gd name="T35" fmla="*/ 2046 h 2274"/>
                <a:gd name="T36" fmla="*/ 236 w 1006"/>
                <a:gd name="T37" fmla="*/ 2021 h 2274"/>
                <a:gd name="T38" fmla="*/ 183 w 1006"/>
                <a:gd name="T39" fmla="*/ 2000 h 2274"/>
                <a:gd name="T40" fmla="*/ 127 w 1006"/>
                <a:gd name="T41" fmla="*/ 1983 h 2274"/>
                <a:gd name="T42" fmla="*/ 66 w 1006"/>
                <a:gd name="T43" fmla="*/ 1971 h 2274"/>
                <a:gd name="T44" fmla="*/ 0 w 1006"/>
                <a:gd name="T45" fmla="*/ 1965 h 2274"/>
                <a:gd name="T46" fmla="*/ 0 w 1006"/>
                <a:gd name="T47"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6" h="2274">
                  <a:moveTo>
                    <a:pt x="0" y="0"/>
                  </a:moveTo>
                  <a:lnTo>
                    <a:pt x="1006" y="0"/>
                  </a:lnTo>
                  <a:lnTo>
                    <a:pt x="1006" y="2213"/>
                  </a:lnTo>
                  <a:lnTo>
                    <a:pt x="959" y="2234"/>
                  </a:lnTo>
                  <a:lnTo>
                    <a:pt x="910" y="2253"/>
                  </a:lnTo>
                  <a:lnTo>
                    <a:pt x="857" y="2267"/>
                  </a:lnTo>
                  <a:lnTo>
                    <a:pt x="803" y="2274"/>
                  </a:lnTo>
                  <a:lnTo>
                    <a:pt x="746" y="2274"/>
                  </a:lnTo>
                  <a:lnTo>
                    <a:pt x="691" y="2267"/>
                  </a:lnTo>
                  <a:lnTo>
                    <a:pt x="641" y="2255"/>
                  </a:lnTo>
                  <a:lnTo>
                    <a:pt x="592" y="2236"/>
                  </a:lnTo>
                  <a:lnTo>
                    <a:pt x="547" y="2215"/>
                  </a:lnTo>
                  <a:lnTo>
                    <a:pt x="503" y="2189"/>
                  </a:lnTo>
                  <a:lnTo>
                    <a:pt x="461" y="2161"/>
                  </a:lnTo>
                  <a:lnTo>
                    <a:pt x="419" y="2131"/>
                  </a:lnTo>
                  <a:lnTo>
                    <a:pt x="375" y="2102"/>
                  </a:lnTo>
                  <a:lnTo>
                    <a:pt x="332" y="2074"/>
                  </a:lnTo>
                  <a:lnTo>
                    <a:pt x="285" y="2046"/>
                  </a:lnTo>
                  <a:lnTo>
                    <a:pt x="236" y="2021"/>
                  </a:lnTo>
                  <a:lnTo>
                    <a:pt x="183" y="2000"/>
                  </a:lnTo>
                  <a:lnTo>
                    <a:pt x="127" y="1983"/>
                  </a:lnTo>
                  <a:lnTo>
                    <a:pt x="66" y="1971"/>
                  </a:lnTo>
                  <a:lnTo>
                    <a:pt x="0" y="1965"/>
                  </a:lnTo>
                  <a:lnTo>
                    <a:pt x="0" y="0"/>
                  </a:lnTo>
                  <a:close/>
                </a:path>
              </a:pathLst>
            </a:custGeom>
            <a:blipFill dpi="0" rotWithShape="1">
              <a:blip r:embed="rId4" cstate="email">
                <a:extLst>
                  <a:ext uri="{28A0092B-C50C-407E-A947-70E740481C1C}">
                    <a14:useLocalDpi xmlns:a14="http://schemas.microsoft.com/office/drawing/2010/main" xmlns=""/>
                  </a:ext>
                </a:extLst>
              </a:blip>
              <a:srcRect/>
              <a:stretch>
                <a:fillRect/>
              </a:stretch>
            </a:blipFill>
            <a:ln w="0">
              <a:noFill/>
              <a:prstDash val="solid"/>
              <a:round/>
              <a:headEnd/>
              <a:tailEnd/>
            </a:ln>
            <a:effectLst>
              <a:outerShdw blurRad="50800" dist="38100" dir="2700000" algn="tl" rotWithShape="0">
                <a:prstClr val="black">
                  <a:alpha val="40000"/>
                </a:prstClr>
              </a:outerShdw>
            </a:effectLst>
          </p:spPr>
          <p:txBody>
            <a:bodyPr vert="horz" wrap="square" lIns="128564" tIns="64282" rIns="128564" bIns="64282" numCol="1" anchor="t" anchorCtr="0" compatLnSpc="1">
              <a:prstTxWarp prst="textNoShape">
                <a:avLst/>
              </a:prstTxWarp>
            </a:bodyPr>
            <a:lstStyle/>
            <a:p>
              <a:endParaRPr lang="zh-CN" altLang="en-US"/>
            </a:p>
          </p:txBody>
        </p:sp>
        <p:sp>
          <p:nvSpPr>
            <p:cNvPr id="8" name="Freeform 8"/>
            <p:cNvSpPr>
              <a:spLocks/>
            </p:cNvSpPr>
            <p:nvPr/>
          </p:nvSpPr>
          <p:spPr bwMode="auto">
            <a:xfrm>
              <a:off x="6709803" y="448"/>
              <a:ext cx="1794323" cy="3111821"/>
            </a:xfrm>
            <a:custGeom>
              <a:avLst/>
              <a:gdLst>
                <a:gd name="T0" fmla="*/ 0 w 1006"/>
                <a:gd name="T1" fmla="*/ 0 h 2274"/>
                <a:gd name="T2" fmla="*/ 1006 w 1006"/>
                <a:gd name="T3" fmla="*/ 0 h 2274"/>
                <a:gd name="T4" fmla="*/ 1006 w 1006"/>
                <a:gd name="T5" fmla="*/ 1965 h 2274"/>
                <a:gd name="T6" fmla="*/ 939 w 1006"/>
                <a:gd name="T7" fmla="*/ 1971 h 2274"/>
                <a:gd name="T8" fmla="*/ 878 w 1006"/>
                <a:gd name="T9" fmla="*/ 1983 h 2274"/>
                <a:gd name="T10" fmla="*/ 822 w 1006"/>
                <a:gd name="T11" fmla="*/ 2000 h 2274"/>
                <a:gd name="T12" fmla="*/ 770 w 1006"/>
                <a:gd name="T13" fmla="*/ 2021 h 2274"/>
                <a:gd name="T14" fmla="*/ 721 w 1006"/>
                <a:gd name="T15" fmla="*/ 2046 h 2274"/>
                <a:gd name="T16" fmla="*/ 676 w 1006"/>
                <a:gd name="T17" fmla="*/ 2074 h 2274"/>
                <a:gd name="T18" fmla="*/ 630 w 1006"/>
                <a:gd name="T19" fmla="*/ 2102 h 2274"/>
                <a:gd name="T20" fmla="*/ 588 w 1006"/>
                <a:gd name="T21" fmla="*/ 2131 h 2274"/>
                <a:gd name="T22" fmla="*/ 545 w 1006"/>
                <a:gd name="T23" fmla="*/ 2161 h 2274"/>
                <a:gd name="T24" fmla="*/ 503 w 1006"/>
                <a:gd name="T25" fmla="*/ 2189 h 2274"/>
                <a:gd name="T26" fmla="*/ 459 w 1006"/>
                <a:gd name="T27" fmla="*/ 2215 h 2274"/>
                <a:gd name="T28" fmla="*/ 414 w 1006"/>
                <a:gd name="T29" fmla="*/ 2236 h 2274"/>
                <a:gd name="T30" fmla="*/ 365 w 1006"/>
                <a:gd name="T31" fmla="*/ 2255 h 2274"/>
                <a:gd name="T32" fmla="*/ 314 w 1006"/>
                <a:gd name="T33" fmla="*/ 2267 h 2274"/>
                <a:gd name="T34" fmla="*/ 260 w 1006"/>
                <a:gd name="T35" fmla="*/ 2274 h 2274"/>
                <a:gd name="T36" fmla="*/ 202 w 1006"/>
                <a:gd name="T37" fmla="*/ 2274 h 2274"/>
                <a:gd name="T38" fmla="*/ 148 w 1006"/>
                <a:gd name="T39" fmla="*/ 2267 h 2274"/>
                <a:gd name="T40" fmla="*/ 96 w 1006"/>
                <a:gd name="T41" fmla="*/ 2253 h 2274"/>
                <a:gd name="T42" fmla="*/ 47 w 1006"/>
                <a:gd name="T43" fmla="*/ 2234 h 2274"/>
                <a:gd name="T44" fmla="*/ 0 w 1006"/>
                <a:gd name="T45" fmla="*/ 2213 h 2274"/>
                <a:gd name="T46" fmla="*/ 0 w 1006"/>
                <a:gd name="T47"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6" h="2274">
                  <a:moveTo>
                    <a:pt x="0" y="0"/>
                  </a:moveTo>
                  <a:lnTo>
                    <a:pt x="1006" y="0"/>
                  </a:lnTo>
                  <a:lnTo>
                    <a:pt x="1006" y="1965"/>
                  </a:lnTo>
                  <a:lnTo>
                    <a:pt x="939" y="1971"/>
                  </a:lnTo>
                  <a:lnTo>
                    <a:pt x="878" y="1983"/>
                  </a:lnTo>
                  <a:lnTo>
                    <a:pt x="822" y="2000"/>
                  </a:lnTo>
                  <a:lnTo>
                    <a:pt x="770" y="2021"/>
                  </a:lnTo>
                  <a:lnTo>
                    <a:pt x="721" y="2046"/>
                  </a:lnTo>
                  <a:lnTo>
                    <a:pt x="676" y="2074"/>
                  </a:lnTo>
                  <a:lnTo>
                    <a:pt x="630" y="2102"/>
                  </a:lnTo>
                  <a:lnTo>
                    <a:pt x="588" y="2131"/>
                  </a:lnTo>
                  <a:lnTo>
                    <a:pt x="545" y="2161"/>
                  </a:lnTo>
                  <a:lnTo>
                    <a:pt x="503" y="2189"/>
                  </a:lnTo>
                  <a:lnTo>
                    <a:pt x="459" y="2215"/>
                  </a:lnTo>
                  <a:lnTo>
                    <a:pt x="414" y="2236"/>
                  </a:lnTo>
                  <a:lnTo>
                    <a:pt x="365" y="2255"/>
                  </a:lnTo>
                  <a:lnTo>
                    <a:pt x="314" y="2267"/>
                  </a:lnTo>
                  <a:lnTo>
                    <a:pt x="260" y="2274"/>
                  </a:lnTo>
                  <a:lnTo>
                    <a:pt x="202" y="2274"/>
                  </a:lnTo>
                  <a:lnTo>
                    <a:pt x="148" y="2267"/>
                  </a:lnTo>
                  <a:lnTo>
                    <a:pt x="96" y="2253"/>
                  </a:lnTo>
                  <a:lnTo>
                    <a:pt x="47" y="2234"/>
                  </a:lnTo>
                  <a:lnTo>
                    <a:pt x="0" y="2213"/>
                  </a:lnTo>
                  <a:lnTo>
                    <a:pt x="0" y="0"/>
                  </a:lnTo>
                  <a:close/>
                </a:path>
              </a:pathLst>
            </a:custGeom>
            <a:blipFill dpi="0" rotWithShape="1">
              <a:blip r:embed="rId5" cstate="email">
                <a:extLst>
                  <a:ext uri="{28A0092B-C50C-407E-A947-70E740481C1C}">
                    <a14:useLocalDpi xmlns:a14="http://schemas.microsoft.com/office/drawing/2010/main" xmlns=""/>
                  </a:ext>
                </a:extLst>
              </a:blip>
              <a:srcRect/>
              <a:stretch>
                <a:fillRect/>
              </a:stretch>
            </a:blipFill>
            <a:ln w="0">
              <a:noFill/>
              <a:prstDash val="solid"/>
              <a:round/>
              <a:headEnd/>
              <a:tailEnd/>
            </a:ln>
            <a:effectLst>
              <a:outerShdw blurRad="50800" dist="38100" dir="2700000" algn="tl" rotWithShape="0">
                <a:prstClr val="black">
                  <a:alpha val="40000"/>
                </a:prstClr>
              </a:outerShdw>
            </a:effectLst>
          </p:spPr>
          <p:txBody>
            <a:bodyPr vert="horz" wrap="square" lIns="128564" tIns="64282" rIns="128564" bIns="64282" numCol="1" anchor="t" anchorCtr="0" compatLnSpc="1">
              <a:prstTxWarp prst="textNoShape">
                <a:avLst/>
              </a:prstTxWarp>
            </a:bodyPr>
            <a:lstStyle/>
            <a:p>
              <a:endParaRPr lang="zh-CN" altLang="en-US"/>
            </a:p>
          </p:txBody>
        </p:sp>
        <p:sp>
          <p:nvSpPr>
            <p:cNvPr id="9" name="Freeform 9"/>
            <p:cNvSpPr>
              <a:spLocks/>
            </p:cNvSpPr>
            <p:nvPr/>
          </p:nvSpPr>
          <p:spPr bwMode="auto">
            <a:xfrm>
              <a:off x="9031107" y="448"/>
              <a:ext cx="1790756" cy="3111821"/>
            </a:xfrm>
            <a:custGeom>
              <a:avLst/>
              <a:gdLst>
                <a:gd name="T0" fmla="*/ 0 w 1004"/>
                <a:gd name="T1" fmla="*/ 0 h 2274"/>
                <a:gd name="T2" fmla="*/ 1004 w 1004"/>
                <a:gd name="T3" fmla="*/ 0 h 2274"/>
                <a:gd name="T4" fmla="*/ 1004 w 1004"/>
                <a:gd name="T5" fmla="*/ 2213 h 2274"/>
                <a:gd name="T6" fmla="*/ 959 w 1004"/>
                <a:gd name="T7" fmla="*/ 2234 h 2274"/>
                <a:gd name="T8" fmla="*/ 910 w 1004"/>
                <a:gd name="T9" fmla="*/ 2253 h 2274"/>
                <a:gd name="T10" fmla="*/ 858 w 1004"/>
                <a:gd name="T11" fmla="*/ 2267 h 2274"/>
                <a:gd name="T12" fmla="*/ 802 w 1004"/>
                <a:gd name="T13" fmla="*/ 2274 h 2274"/>
                <a:gd name="T14" fmla="*/ 744 w 1004"/>
                <a:gd name="T15" fmla="*/ 2274 h 2274"/>
                <a:gd name="T16" fmla="*/ 690 w 1004"/>
                <a:gd name="T17" fmla="*/ 2267 h 2274"/>
                <a:gd name="T18" fmla="*/ 640 w 1004"/>
                <a:gd name="T19" fmla="*/ 2255 h 2274"/>
                <a:gd name="T20" fmla="*/ 592 w 1004"/>
                <a:gd name="T21" fmla="*/ 2236 h 2274"/>
                <a:gd name="T22" fmla="*/ 547 w 1004"/>
                <a:gd name="T23" fmla="*/ 2215 h 2274"/>
                <a:gd name="T24" fmla="*/ 503 w 1004"/>
                <a:gd name="T25" fmla="*/ 2189 h 2274"/>
                <a:gd name="T26" fmla="*/ 460 w 1004"/>
                <a:gd name="T27" fmla="*/ 2161 h 2274"/>
                <a:gd name="T28" fmla="*/ 418 w 1004"/>
                <a:gd name="T29" fmla="*/ 2131 h 2274"/>
                <a:gd name="T30" fmla="*/ 374 w 1004"/>
                <a:gd name="T31" fmla="*/ 2102 h 2274"/>
                <a:gd name="T32" fmla="*/ 330 w 1004"/>
                <a:gd name="T33" fmla="*/ 2074 h 2274"/>
                <a:gd name="T34" fmla="*/ 285 w 1004"/>
                <a:gd name="T35" fmla="*/ 2046 h 2274"/>
                <a:gd name="T36" fmla="*/ 236 w 1004"/>
                <a:gd name="T37" fmla="*/ 2021 h 2274"/>
                <a:gd name="T38" fmla="*/ 184 w 1004"/>
                <a:gd name="T39" fmla="*/ 2000 h 2274"/>
                <a:gd name="T40" fmla="*/ 128 w 1004"/>
                <a:gd name="T41" fmla="*/ 1983 h 2274"/>
                <a:gd name="T42" fmla="*/ 67 w 1004"/>
                <a:gd name="T43" fmla="*/ 1971 h 2274"/>
                <a:gd name="T44" fmla="*/ 0 w 1004"/>
                <a:gd name="T45" fmla="*/ 1965 h 2274"/>
                <a:gd name="T46" fmla="*/ 0 w 1004"/>
                <a:gd name="T47"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2274">
                  <a:moveTo>
                    <a:pt x="0" y="0"/>
                  </a:moveTo>
                  <a:lnTo>
                    <a:pt x="1004" y="0"/>
                  </a:lnTo>
                  <a:lnTo>
                    <a:pt x="1004" y="2213"/>
                  </a:lnTo>
                  <a:lnTo>
                    <a:pt x="959" y="2234"/>
                  </a:lnTo>
                  <a:lnTo>
                    <a:pt x="910" y="2253"/>
                  </a:lnTo>
                  <a:lnTo>
                    <a:pt x="858" y="2267"/>
                  </a:lnTo>
                  <a:lnTo>
                    <a:pt x="802" y="2274"/>
                  </a:lnTo>
                  <a:lnTo>
                    <a:pt x="744" y="2274"/>
                  </a:lnTo>
                  <a:lnTo>
                    <a:pt x="690" y="2267"/>
                  </a:lnTo>
                  <a:lnTo>
                    <a:pt x="640" y="2255"/>
                  </a:lnTo>
                  <a:lnTo>
                    <a:pt x="592" y="2236"/>
                  </a:lnTo>
                  <a:lnTo>
                    <a:pt x="547" y="2215"/>
                  </a:lnTo>
                  <a:lnTo>
                    <a:pt x="503" y="2189"/>
                  </a:lnTo>
                  <a:lnTo>
                    <a:pt x="460" y="2161"/>
                  </a:lnTo>
                  <a:lnTo>
                    <a:pt x="418" y="2131"/>
                  </a:lnTo>
                  <a:lnTo>
                    <a:pt x="374" y="2102"/>
                  </a:lnTo>
                  <a:lnTo>
                    <a:pt x="330" y="2074"/>
                  </a:lnTo>
                  <a:lnTo>
                    <a:pt x="285" y="2046"/>
                  </a:lnTo>
                  <a:lnTo>
                    <a:pt x="236" y="2021"/>
                  </a:lnTo>
                  <a:lnTo>
                    <a:pt x="184" y="2000"/>
                  </a:lnTo>
                  <a:lnTo>
                    <a:pt x="128" y="1983"/>
                  </a:lnTo>
                  <a:lnTo>
                    <a:pt x="67" y="1971"/>
                  </a:lnTo>
                  <a:lnTo>
                    <a:pt x="0" y="1965"/>
                  </a:lnTo>
                  <a:lnTo>
                    <a:pt x="0" y="0"/>
                  </a:lnTo>
                  <a:close/>
                </a:path>
              </a:pathLst>
            </a:custGeom>
            <a:blipFill dpi="0" rotWithShape="1">
              <a:blip r:embed="rId6" cstate="email">
                <a:extLst>
                  <a:ext uri="{28A0092B-C50C-407E-A947-70E740481C1C}">
                    <a14:useLocalDpi xmlns:a14="http://schemas.microsoft.com/office/drawing/2010/main" xmlns=""/>
                  </a:ext>
                </a:extLst>
              </a:blip>
              <a:srcRect/>
              <a:stretch>
                <a:fillRect/>
              </a:stretch>
            </a:blipFill>
            <a:ln w="0">
              <a:noFill/>
              <a:prstDash val="solid"/>
              <a:round/>
              <a:headEnd/>
              <a:tailEnd/>
            </a:ln>
            <a:effectLst>
              <a:outerShdw blurRad="50800" dist="38100" dir="2700000" algn="tl" rotWithShape="0">
                <a:prstClr val="black">
                  <a:alpha val="40000"/>
                </a:prstClr>
              </a:outerShdw>
            </a:effectLst>
          </p:spPr>
          <p:txBody>
            <a:bodyPr vert="horz" wrap="square" lIns="128564" tIns="64282" rIns="128564" bIns="64282" numCol="1" anchor="t" anchorCtr="0" compatLnSpc="1">
              <a:prstTxWarp prst="textNoShape">
                <a:avLst/>
              </a:prstTxWarp>
            </a:bodyPr>
            <a:lstStyle/>
            <a:p>
              <a:endParaRPr lang="zh-CN" altLang="en-US"/>
            </a:p>
          </p:txBody>
        </p:sp>
      </p:grpSp>
      <p:sp>
        <p:nvSpPr>
          <p:cNvPr id="10" name="矩形 259"/>
          <p:cNvSpPr>
            <a:spLocks noChangeArrowheads="1"/>
          </p:cNvSpPr>
          <p:nvPr/>
        </p:nvSpPr>
        <p:spPr bwMode="auto">
          <a:xfrm>
            <a:off x="2618088" y="4120381"/>
            <a:ext cx="762257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rPr>
              <a:t>生态系统及其结构</a:t>
            </a:r>
          </a:p>
        </p:txBody>
      </p:sp>
      <p:sp>
        <p:nvSpPr>
          <p:cNvPr id="11" name="矩形 259"/>
          <p:cNvSpPr>
            <a:spLocks noChangeArrowheads="1"/>
          </p:cNvSpPr>
          <p:nvPr/>
        </p:nvSpPr>
        <p:spPr bwMode="auto">
          <a:xfrm>
            <a:off x="3261413" y="5282259"/>
            <a:ext cx="6335922"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50" spc="300"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rPr>
              <a:t>Take good care of the environment Starts from me</a:t>
            </a:r>
            <a:endParaRPr lang="zh-CN" altLang="en-US" sz="1050" spc="300"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grpSp>
        <p:nvGrpSpPr>
          <p:cNvPr id="15" name="组合 14"/>
          <p:cNvGrpSpPr/>
          <p:nvPr/>
        </p:nvGrpSpPr>
        <p:grpSpPr>
          <a:xfrm>
            <a:off x="2357409" y="6045217"/>
            <a:ext cx="7953804" cy="338554"/>
            <a:chOff x="2357409" y="6045217"/>
            <a:chExt cx="7953804" cy="338554"/>
          </a:xfrm>
        </p:grpSpPr>
        <p:sp>
          <p:nvSpPr>
            <p:cNvPr id="12" name="矩形 259">
              <a:extLst>
                <a:ext uri="{FF2B5EF4-FFF2-40B4-BE49-F238E27FC236}">
                  <a16:creationId xmlns:a16="http://schemas.microsoft.com/office/drawing/2014/main" xmlns="" id="{56F25C53-7046-14B6-7216-922012609E29}"/>
                </a:ext>
              </a:extLst>
            </p:cNvPr>
            <p:cNvSpPr>
              <a:spLocks noChangeArrowheads="1"/>
            </p:cNvSpPr>
            <p:nvPr/>
          </p:nvSpPr>
          <p:spPr bwMode="auto">
            <a:xfrm>
              <a:off x="2357409" y="6045217"/>
              <a:ext cx="266739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spc="300"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rPr>
                <a:t>2022.05.15</a:t>
              </a:r>
              <a:endParaRPr lang="zh-CN" altLang="en-US" sz="1600" spc="300"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endParaRPr>
            </a:p>
          </p:txBody>
        </p:sp>
        <p:sp>
          <p:nvSpPr>
            <p:cNvPr id="13" name="矩形 259">
              <a:extLst>
                <a:ext uri="{FF2B5EF4-FFF2-40B4-BE49-F238E27FC236}">
                  <a16:creationId xmlns:a16="http://schemas.microsoft.com/office/drawing/2014/main" xmlns="" id="{6E9A32B7-7515-F616-41A8-A7DF30DA5E6B}"/>
                </a:ext>
              </a:extLst>
            </p:cNvPr>
            <p:cNvSpPr>
              <a:spLocks noChangeArrowheads="1"/>
            </p:cNvSpPr>
            <p:nvPr/>
          </p:nvSpPr>
          <p:spPr bwMode="auto">
            <a:xfrm>
              <a:off x="7643821" y="6045217"/>
              <a:ext cx="266739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spc="300" dirty="0">
                  <a:solidFill>
                    <a:schemeClr val="accent1"/>
                  </a:solidFill>
                  <a:latin typeface="方正正大黑简体" panose="02000000000000000000" pitchFamily="2" charset="-122"/>
                  <a:ea typeface="方正正大黑简体" panose="02000000000000000000" pitchFamily="2" charset="-122"/>
                  <a:cs typeface="Arial" panose="020B0604020202020204" pitchFamily="34" charset="0"/>
                </a:rPr>
                <a:t>授课人：李婷</a:t>
              </a:r>
            </a:p>
          </p:txBody>
        </p:sp>
      </p:grpSp>
    </p:spTree>
    <p:extLst>
      <p:ext uri="{BB962C8B-B14F-4D97-AF65-F5344CB8AC3E}">
        <p14:creationId xmlns:p14="http://schemas.microsoft.com/office/powerpoint/2010/main" xmlns="" val="3090911784"/>
      </p:ext>
    </p:extLst>
  </p:cSld>
  <p:clrMapOvr>
    <a:masterClrMapping/>
  </p:clrMapOvr>
  <mc:AlternateContent xmlns:mc="http://schemas.openxmlformats.org/markup-compatibility/2006">
    <mc:Choice xmlns:p14="http://schemas.microsoft.com/office/powerpoint/2010/main" xmlns=""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3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childTnLst>
                          </p:cTn>
                        </p:par>
                        <p:par>
                          <p:cTn id="26" fill="hold">
                            <p:stCondLst>
                              <p:cond delay="3800"/>
                            </p:stCondLst>
                            <p:childTnLst>
                              <p:par>
                                <p:cTn id="27" presetID="1"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691185" y="6136605"/>
            <a:ext cx="624629" cy="624629"/>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0508257" y="6438617"/>
            <a:ext cx="624629" cy="624629"/>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8773406" y="6577345"/>
            <a:ext cx="461852" cy="461851"/>
            <a:chOff x="304800" y="673100"/>
            <a:chExt cx="4000500" cy="4000500"/>
          </a:xfrm>
          <a:solidFill>
            <a:schemeClr val="accent1"/>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55" name="组合 54"/>
          <p:cNvGrpSpPr/>
          <p:nvPr/>
        </p:nvGrpSpPr>
        <p:grpSpPr>
          <a:xfrm>
            <a:off x="9868553" y="6657516"/>
            <a:ext cx="558387" cy="558386"/>
            <a:chOff x="304800" y="673100"/>
            <a:chExt cx="4000500" cy="4000500"/>
          </a:xfrm>
          <a:solidFill>
            <a:schemeClr val="accent1"/>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64" name="组合 63"/>
          <p:cNvGrpSpPr/>
          <p:nvPr/>
        </p:nvGrpSpPr>
        <p:grpSpPr>
          <a:xfrm>
            <a:off x="487394" y="6908626"/>
            <a:ext cx="396844" cy="396843"/>
            <a:chOff x="304800" y="673100"/>
            <a:chExt cx="4000500" cy="4000500"/>
          </a:xfrm>
          <a:solidFill>
            <a:schemeClr val="accent1"/>
          </a:soli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4" name="组合 73"/>
          <p:cNvGrpSpPr/>
          <p:nvPr/>
        </p:nvGrpSpPr>
        <p:grpSpPr>
          <a:xfrm>
            <a:off x="6679472" y="6701963"/>
            <a:ext cx="483037" cy="483035"/>
            <a:chOff x="304800" y="673100"/>
            <a:chExt cx="4000500" cy="4000500"/>
          </a:xfrm>
          <a:solidFill>
            <a:schemeClr val="accent1"/>
          </a:solidFill>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6" name="椭圆 7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8" name="组合 77"/>
          <p:cNvGrpSpPr/>
          <p:nvPr/>
        </p:nvGrpSpPr>
        <p:grpSpPr>
          <a:xfrm>
            <a:off x="3597846" y="6675987"/>
            <a:ext cx="306939" cy="306938"/>
            <a:chOff x="304800" y="673100"/>
            <a:chExt cx="4000500" cy="4000500"/>
          </a:xfrm>
          <a:solidFill>
            <a:schemeClr val="accent1"/>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80" name="椭圆 79"/>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81" name="组合 80"/>
          <p:cNvGrpSpPr/>
          <p:nvPr/>
        </p:nvGrpSpPr>
        <p:grpSpPr>
          <a:xfrm>
            <a:off x="5207386" y="6760969"/>
            <a:ext cx="311740" cy="311740"/>
            <a:chOff x="5252030" y="2008764"/>
            <a:chExt cx="809336" cy="809336"/>
          </a:xfrm>
          <a:solidFill>
            <a:schemeClr val="accent1"/>
          </a:solidFill>
        </p:grpSpPr>
        <p:sp>
          <p:nvSpPr>
            <p:cNvPr id="82" name="椭圆 8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3" name="椭圆 8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1800909" y="6064362"/>
            <a:ext cx="311740" cy="311740"/>
            <a:chOff x="5252030" y="2008764"/>
            <a:chExt cx="809336" cy="809336"/>
          </a:xfrm>
          <a:solidFill>
            <a:schemeClr val="accent1"/>
          </a:solidFill>
        </p:grpSpPr>
        <p:sp>
          <p:nvSpPr>
            <p:cNvPr id="85" name="椭圆 8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6" name="椭圆 8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5882041" y="6891988"/>
            <a:ext cx="311740" cy="311740"/>
            <a:chOff x="5252030" y="2008764"/>
            <a:chExt cx="809336" cy="809336"/>
          </a:xfrm>
          <a:solidFill>
            <a:schemeClr val="accent1"/>
          </a:solidFill>
        </p:grpSpPr>
        <p:sp>
          <p:nvSpPr>
            <p:cNvPr id="88" name="椭圆 8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9" name="椭圆 8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4086163" y="6577669"/>
            <a:ext cx="231768" cy="231768"/>
            <a:chOff x="5252030" y="2008764"/>
            <a:chExt cx="809336" cy="809336"/>
          </a:xfrm>
          <a:solidFill>
            <a:schemeClr val="accent1"/>
          </a:solidFill>
        </p:grpSpPr>
        <p:sp>
          <p:nvSpPr>
            <p:cNvPr id="91" name="椭圆 9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2" name="椭圆 9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7496382" y="6864042"/>
            <a:ext cx="452115" cy="452115"/>
            <a:chOff x="5252030" y="2008764"/>
            <a:chExt cx="809336" cy="809336"/>
          </a:xfrm>
          <a:solidFill>
            <a:schemeClr val="accent1"/>
          </a:solidFill>
        </p:grpSpPr>
        <p:sp>
          <p:nvSpPr>
            <p:cNvPr id="94" name="椭圆 9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5" name="椭圆 9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11819893" y="6693553"/>
            <a:ext cx="226057" cy="226057"/>
            <a:chOff x="5252030" y="2008764"/>
            <a:chExt cx="809336" cy="809336"/>
          </a:xfrm>
          <a:solidFill>
            <a:schemeClr val="accent1"/>
          </a:solidFill>
        </p:grpSpPr>
        <p:sp>
          <p:nvSpPr>
            <p:cNvPr id="97" name="椭圆 9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8" name="椭圆 9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749434" y="2447507"/>
            <a:ext cx="2418293" cy="2418293"/>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endParaRPr>
          </a:p>
        </p:txBody>
      </p:sp>
      <p:grpSp>
        <p:nvGrpSpPr>
          <p:cNvPr id="108" name="组合 107"/>
          <p:cNvGrpSpPr/>
          <p:nvPr/>
        </p:nvGrpSpPr>
        <p:grpSpPr>
          <a:xfrm>
            <a:off x="6008764" y="2153656"/>
            <a:ext cx="841222" cy="841222"/>
            <a:chOff x="3529981" y="507683"/>
            <a:chExt cx="598350" cy="598350"/>
          </a:xfrm>
        </p:grpSpPr>
        <p:sp>
          <p:nvSpPr>
            <p:cNvPr id="109" name="椭圆 108"/>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110"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rPr>
                <a:t>01</a:t>
              </a:r>
              <a:endParaRPr lang="zh-CN" altLang="en-US"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endParaRPr>
            </a:p>
          </p:txBody>
        </p:sp>
      </p:grpSp>
      <p:grpSp>
        <p:nvGrpSpPr>
          <p:cNvPr id="111" name="组合 110"/>
          <p:cNvGrpSpPr/>
          <p:nvPr/>
        </p:nvGrpSpPr>
        <p:grpSpPr>
          <a:xfrm>
            <a:off x="2144899" y="2888877"/>
            <a:ext cx="1627369" cy="1548969"/>
            <a:chOff x="1369560" y="1867224"/>
            <a:chExt cx="1157526" cy="1101761"/>
          </a:xfrm>
        </p:grpSpPr>
        <p:sp>
          <p:nvSpPr>
            <p:cNvPr id="112" name="TextBox 34"/>
            <p:cNvSpPr txBox="1"/>
            <p:nvPr/>
          </p:nvSpPr>
          <p:spPr>
            <a:xfrm>
              <a:off x="1369560" y="1867224"/>
              <a:ext cx="1157526" cy="880367"/>
            </a:xfrm>
            <a:prstGeom prst="rect">
              <a:avLst/>
            </a:prstGeom>
            <a:noFill/>
          </p:spPr>
          <p:txBody>
            <a:bodyPr wrap="none" rtlCol="0" anchor="ctr">
              <a:spAutoFit/>
            </a:bodyPr>
            <a:lstStyle/>
            <a:p>
              <a:pPr algn="ctr">
                <a:lnSpc>
                  <a:spcPct val="150000"/>
                </a:lnSpc>
              </a:pPr>
              <a:r>
                <a:rPr lang="zh-CN" altLang="en-US" sz="8436" baseline="12000" dirty="0">
                  <a:solidFill>
                    <a:schemeClr val="accent1"/>
                  </a:solidFill>
                  <a:effectLst>
                    <a:innerShdw blurRad="63500" dist="50800" dir="18900000">
                      <a:prstClr val="black">
                        <a:alpha val="30000"/>
                      </a:prstClr>
                    </a:innerShdw>
                  </a:effectLst>
                  <a:latin typeface="微软雅黑" pitchFamily="34" charset="-122"/>
                  <a:ea typeface="微软雅黑" pitchFamily="34" charset="-122"/>
                </a:rPr>
                <a:t>目录</a:t>
              </a:r>
            </a:p>
          </p:txBody>
        </p:sp>
        <p:sp>
          <p:nvSpPr>
            <p:cNvPr id="116" name="TextBox 24"/>
            <p:cNvSpPr txBox="1"/>
            <p:nvPr/>
          </p:nvSpPr>
          <p:spPr>
            <a:xfrm>
              <a:off x="1398632" y="2524993"/>
              <a:ext cx="1099376" cy="443992"/>
            </a:xfrm>
            <a:prstGeom prst="rect">
              <a:avLst/>
            </a:prstGeom>
            <a:noFill/>
          </p:spPr>
          <p:txBody>
            <a:bodyPr wrap="none" rtlCol="0" anchor="ctr">
              <a:spAutoFit/>
            </a:bodyPr>
            <a:lstStyle/>
            <a:p>
              <a:pPr algn="ctr">
                <a:lnSpc>
                  <a:spcPct val="150000"/>
                </a:lnSpc>
              </a:pPr>
              <a:r>
                <a:rPr lang="en-US" altLang="zh-CN" sz="3937" baseline="12000" dirty="0">
                  <a:solidFill>
                    <a:schemeClr val="accent1"/>
                  </a:solidFill>
                  <a:effectLst>
                    <a:innerShdw blurRad="63500" dist="50800" dir="18900000">
                      <a:prstClr val="black">
                        <a:alpha val="30000"/>
                      </a:prstClr>
                    </a:innerShdw>
                  </a:effectLst>
                  <a:latin typeface="Franklin Gothic Book" panose="020B0503020102020204" pitchFamily="34" charset="0"/>
                  <a:ea typeface="微软雅黑" pitchFamily="34" charset="-122"/>
                </a:rPr>
                <a:t>CONTENT</a:t>
              </a:r>
              <a:endParaRPr lang="zh-CN" altLang="en-US" sz="3937" baseline="12000" dirty="0">
                <a:solidFill>
                  <a:schemeClr val="accent1"/>
                </a:solidFill>
                <a:effectLst>
                  <a:innerShdw blurRad="63500" dist="50800" dir="18900000">
                    <a:prstClr val="black">
                      <a:alpha val="30000"/>
                    </a:prstClr>
                  </a:innerShdw>
                </a:effectLst>
                <a:latin typeface="Franklin Gothic Book" panose="020B0503020102020204" pitchFamily="34" charset="0"/>
                <a:ea typeface="微软雅黑" pitchFamily="34" charset="-122"/>
              </a:endParaRPr>
            </a:p>
          </p:txBody>
        </p:sp>
      </p:grpSp>
      <p:sp>
        <p:nvSpPr>
          <p:cNvPr id="117" name="矩形 116"/>
          <p:cNvSpPr/>
          <p:nvPr/>
        </p:nvSpPr>
        <p:spPr>
          <a:xfrm>
            <a:off x="7354433" y="2301093"/>
            <a:ext cx="2339102" cy="461665"/>
          </a:xfrm>
          <a:prstGeom prst="rect">
            <a:avLst/>
          </a:prstGeom>
        </p:spPr>
        <p:txBody>
          <a:bodyPr wrap="none">
            <a:spAutoFit/>
          </a:bodyPr>
          <a:lstStyle/>
          <a:p>
            <a:r>
              <a:rPr lang="zh-CN" altLang="en-US" sz="2400" dirty="0">
                <a:solidFill>
                  <a:schemeClr val="accent1"/>
                </a:solidFill>
                <a:latin typeface="微软雅黑" pitchFamily="34" charset="-122"/>
                <a:ea typeface="微软雅黑" pitchFamily="34" charset="-122"/>
              </a:rPr>
              <a:t>生态系统的概念</a:t>
            </a:r>
          </a:p>
        </p:txBody>
      </p:sp>
      <p:sp>
        <p:nvSpPr>
          <p:cNvPr id="118" name="矩形 117"/>
          <p:cNvSpPr/>
          <p:nvPr/>
        </p:nvSpPr>
        <p:spPr>
          <a:xfrm>
            <a:off x="7354433" y="3360150"/>
            <a:ext cx="2339102" cy="461665"/>
          </a:xfrm>
          <a:prstGeom prst="rect">
            <a:avLst/>
          </a:prstGeom>
        </p:spPr>
        <p:txBody>
          <a:bodyPr wrap="none">
            <a:spAutoFit/>
          </a:bodyPr>
          <a:lstStyle/>
          <a:p>
            <a:r>
              <a:rPr lang="zh-CN" altLang="en-US" sz="2400" dirty="0">
                <a:solidFill>
                  <a:schemeClr val="accent1"/>
                </a:solidFill>
                <a:latin typeface="微软雅黑" pitchFamily="34" charset="-122"/>
                <a:ea typeface="微软雅黑" pitchFamily="34" charset="-122"/>
              </a:rPr>
              <a:t>生态系统的组成</a:t>
            </a:r>
          </a:p>
        </p:txBody>
      </p:sp>
      <p:grpSp>
        <p:nvGrpSpPr>
          <p:cNvPr id="120" name="组合 119"/>
          <p:cNvGrpSpPr/>
          <p:nvPr/>
        </p:nvGrpSpPr>
        <p:grpSpPr>
          <a:xfrm>
            <a:off x="6056931" y="3262666"/>
            <a:ext cx="841222" cy="841222"/>
            <a:chOff x="3529981" y="507683"/>
            <a:chExt cx="598350" cy="598350"/>
          </a:xfrm>
        </p:grpSpPr>
        <p:sp>
          <p:nvSpPr>
            <p:cNvPr id="121" name="椭圆 1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122" name="TextBox 48"/>
            <p:cNvSpPr txBox="1"/>
            <p:nvPr/>
          </p:nvSpPr>
          <p:spPr>
            <a:xfrm>
              <a:off x="3567571" y="598214"/>
              <a:ext cx="530353" cy="496562"/>
            </a:xfrm>
            <a:prstGeom prst="rect">
              <a:avLst/>
            </a:prstGeom>
            <a:noFill/>
          </p:spPr>
          <p:txBody>
            <a:bodyPr wrap="none" rtlCol="0" anchor="ctr">
              <a:spAutoFit/>
            </a:bodyPr>
            <a:lstStyle/>
            <a:p>
              <a:pPr algn="ctr"/>
              <a:r>
                <a:rPr lang="en-US" altLang="zh-CN"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rPr>
                <a:t>02</a:t>
              </a:r>
              <a:endParaRPr lang="zh-CN" altLang="en-US"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endParaRPr>
            </a:p>
          </p:txBody>
        </p:sp>
      </p:grpSp>
      <p:grpSp>
        <p:nvGrpSpPr>
          <p:cNvPr id="2" name="组合 1">
            <a:extLst>
              <a:ext uri="{FF2B5EF4-FFF2-40B4-BE49-F238E27FC236}">
                <a16:creationId xmlns:a16="http://schemas.microsoft.com/office/drawing/2014/main" xmlns="" id="{809561F1-A231-7AE8-7388-56FA6AFAD88E}"/>
              </a:ext>
            </a:extLst>
          </p:cNvPr>
          <p:cNvGrpSpPr/>
          <p:nvPr/>
        </p:nvGrpSpPr>
        <p:grpSpPr>
          <a:xfrm>
            <a:off x="5901080" y="2098022"/>
            <a:ext cx="1056595" cy="3206674"/>
            <a:chOff x="5901080" y="2098022"/>
            <a:chExt cx="1056595" cy="3206674"/>
          </a:xfrm>
        </p:grpSpPr>
        <p:sp>
          <p:nvSpPr>
            <p:cNvPr id="127" name="弧形 126"/>
            <p:cNvSpPr/>
            <p:nvPr/>
          </p:nvSpPr>
          <p:spPr>
            <a:xfrm>
              <a:off x="5901080" y="4236052"/>
              <a:ext cx="1056594" cy="1068644"/>
            </a:xfrm>
            <a:prstGeom prst="arc">
              <a:avLst>
                <a:gd name="adj1" fmla="val 16072548"/>
                <a:gd name="adj2" fmla="val 5356559"/>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solidFill>
                <a:latin typeface="微软雅黑" pitchFamily="34" charset="-122"/>
                <a:ea typeface="微软雅黑" pitchFamily="34" charset="-122"/>
              </a:endParaRPr>
            </a:p>
          </p:txBody>
        </p:sp>
        <p:sp>
          <p:nvSpPr>
            <p:cNvPr id="128" name="弧形 127"/>
            <p:cNvSpPr/>
            <p:nvPr/>
          </p:nvSpPr>
          <p:spPr>
            <a:xfrm>
              <a:off x="5901080" y="2098022"/>
              <a:ext cx="1056594" cy="1068644"/>
            </a:xfrm>
            <a:prstGeom prst="arc">
              <a:avLst>
                <a:gd name="adj1" fmla="val 16200000"/>
                <a:gd name="adj2" fmla="val 5356559"/>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solidFill>
                <a:latin typeface="微软雅黑" pitchFamily="34" charset="-122"/>
                <a:ea typeface="微软雅黑" pitchFamily="34" charset="-122"/>
              </a:endParaRPr>
            </a:p>
          </p:txBody>
        </p:sp>
        <p:sp>
          <p:nvSpPr>
            <p:cNvPr id="129" name="弧形 128"/>
            <p:cNvSpPr/>
            <p:nvPr/>
          </p:nvSpPr>
          <p:spPr>
            <a:xfrm flipH="1">
              <a:off x="5901081" y="3167038"/>
              <a:ext cx="1056594" cy="1068644"/>
            </a:xfrm>
            <a:prstGeom prst="arc">
              <a:avLst>
                <a:gd name="adj1" fmla="val 16169364"/>
                <a:gd name="adj2" fmla="val 5281886"/>
              </a:avLst>
            </a:prstGeom>
            <a:noFill/>
            <a:ln w="9525">
              <a:solidFill>
                <a:schemeClr val="accent1"/>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1"/>
                </a:solidFill>
                <a:latin typeface="微软雅黑" pitchFamily="34" charset="-122"/>
                <a:ea typeface="微软雅黑" pitchFamily="34" charset="-122"/>
              </a:endParaRPr>
            </a:p>
          </p:txBody>
        </p:sp>
      </p:grpSp>
      <p:grpSp>
        <p:nvGrpSpPr>
          <p:cNvPr id="131" name="组合 130"/>
          <p:cNvGrpSpPr/>
          <p:nvPr/>
        </p:nvGrpSpPr>
        <p:grpSpPr>
          <a:xfrm>
            <a:off x="6053833" y="4319624"/>
            <a:ext cx="841222" cy="841222"/>
            <a:chOff x="3529981" y="507683"/>
            <a:chExt cx="598350" cy="598350"/>
          </a:xfrm>
        </p:grpSpPr>
        <p:sp>
          <p:nvSpPr>
            <p:cNvPr id="132" name="椭圆 131"/>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1"/>
                </a:solidFill>
                <a:latin typeface="Arial" panose="020B0604020202020204" pitchFamily="34" charset="0"/>
                <a:ea typeface="微软雅黑" pitchFamily="34" charset="-122"/>
                <a:cs typeface="Arial" panose="020B0604020202020204" pitchFamily="34" charset="0"/>
              </a:endParaRPr>
            </a:p>
          </p:txBody>
        </p:sp>
        <p:sp>
          <p:nvSpPr>
            <p:cNvPr id="133"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rPr>
                <a:t>03</a:t>
              </a:r>
              <a:endParaRPr lang="zh-CN" altLang="en-US" sz="3937" dirty="0">
                <a:solidFill>
                  <a:schemeClr val="accent1"/>
                </a:solidFill>
                <a:effectLst>
                  <a:innerShdw blurRad="63500" dist="50800" dir="18900000">
                    <a:prstClr val="black">
                      <a:alpha val="30000"/>
                    </a:prstClr>
                  </a:innerShdw>
                </a:effectLst>
                <a:latin typeface="Arial" panose="020B0604020202020204" pitchFamily="34" charset="0"/>
                <a:ea typeface="微软雅黑" pitchFamily="34" charset="-122"/>
                <a:cs typeface="Arial" panose="020B0604020202020204" pitchFamily="34" charset="0"/>
              </a:endParaRPr>
            </a:p>
          </p:txBody>
        </p:sp>
      </p:grpSp>
      <p:sp>
        <p:nvSpPr>
          <p:cNvPr id="134" name="矩形 133"/>
          <p:cNvSpPr/>
          <p:nvPr/>
        </p:nvSpPr>
        <p:spPr>
          <a:xfrm>
            <a:off x="7312688" y="4419208"/>
            <a:ext cx="2339102" cy="461665"/>
          </a:xfrm>
          <a:prstGeom prst="rect">
            <a:avLst/>
          </a:prstGeom>
        </p:spPr>
        <p:txBody>
          <a:bodyPr wrap="none">
            <a:spAutoFit/>
          </a:bodyPr>
          <a:lstStyle/>
          <a:p>
            <a:r>
              <a:rPr lang="zh-CN" altLang="en-US" sz="2400" dirty="0">
                <a:solidFill>
                  <a:schemeClr val="accent1"/>
                </a:solidFill>
                <a:latin typeface="微软雅黑" pitchFamily="34" charset="-122"/>
                <a:ea typeface="微软雅黑" pitchFamily="34" charset="-122"/>
              </a:rPr>
              <a:t>生态系统的结构</a:t>
            </a:r>
          </a:p>
        </p:txBody>
      </p:sp>
    </p:spTree>
    <p:extLst>
      <p:ext uri="{BB962C8B-B14F-4D97-AF65-F5344CB8AC3E}">
        <p14:creationId xmlns:p14="http://schemas.microsoft.com/office/powerpoint/2010/main" xmlns="" val="60732798"/>
      </p:ext>
    </p:extLst>
  </p:cSld>
  <p:clrMapOvr>
    <a:masterClrMapping/>
  </p:clrMapOvr>
  <mc:AlternateContent xmlns:mc="http://schemas.openxmlformats.org/markup-compatibility/2006">
    <mc:Choice xmlns:p14="http://schemas.microsoft.com/office/powerpoint/2010/main" xmlns="" Requires="p14">
      <p:transition spd="slow" p14:dur="1200" advTm="6474">
        <p14:prism/>
      </p:transition>
    </mc:Choice>
    <mc:Fallback>
      <p:transition spd="slow" advTm="64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750"/>
                                        <p:tgtEl>
                                          <p:spTgt spid="11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75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691185" y="6136605"/>
            <a:ext cx="624629" cy="624629"/>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0508257" y="6438617"/>
            <a:ext cx="624629" cy="624629"/>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8773406" y="6577345"/>
            <a:ext cx="461852" cy="461851"/>
            <a:chOff x="304800" y="673100"/>
            <a:chExt cx="4000500" cy="4000500"/>
          </a:xfrm>
          <a:solidFill>
            <a:schemeClr val="accent1"/>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55" name="组合 54"/>
          <p:cNvGrpSpPr/>
          <p:nvPr/>
        </p:nvGrpSpPr>
        <p:grpSpPr>
          <a:xfrm>
            <a:off x="9868553" y="6657516"/>
            <a:ext cx="558387" cy="558386"/>
            <a:chOff x="304800" y="673100"/>
            <a:chExt cx="4000500" cy="4000500"/>
          </a:xfrm>
          <a:solidFill>
            <a:schemeClr val="accent1"/>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64" name="组合 63"/>
          <p:cNvGrpSpPr/>
          <p:nvPr/>
        </p:nvGrpSpPr>
        <p:grpSpPr>
          <a:xfrm>
            <a:off x="487394" y="6908626"/>
            <a:ext cx="396844" cy="396843"/>
            <a:chOff x="304800" y="673100"/>
            <a:chExt cx="4000500" cy="4000500"/>
          </a:xfrm>
          <a:solidFill>
            <a:schemeClr val="accent1"/>
          </a:soli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4" name="组合 73"/>
          <p:cNvGrpSpPr/>
          <p:nvPr/>
        </p:nvGrpSpPr>
        <p:grpSpPr>
          <a:xfrm>
            <a:off x="6679472" y="6701963"/>
            <a:ext cx="483037" cy="483035"/>
            <a:chOff x="304800" y="673100"/>
            <a:chExt cx="4000500" cy="4000500"/>
          </a:xfrm>
          <a:solidFill>
            <a:schemeClr val="accent1"/>
          </a:solidFill>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6" name="椭圆 7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8" name="组合 77"/>
          <p:cNvGrpSpPr/>
          <p:nvPr/>
        </p:nvGrpSpPr>
        <p:grpSpPr>
          <a:xfrm>
            <a:off x="3597846" y="6675987"/>
            <a:ext cx="306939" cy="306938"/>
            <a:chOff x="304800" y="673100"/>
            <a:chExt cx="4000500" cy="4000500"/>
          </a:xfrm>
          <a:solidFill>
            <a:schemeClr val="accent1"/>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80" name="椭圆 79"/>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81" name="组合 80"/>
          <p:cNvGrpSpPr/>
          <p:nvPr/>
        </p:nvGrpSpPr>
        <p:grpSpPr>
          <a:xfrm>
            <a:off x="5207386" y="6492222"/>
            <a:ext cx="311740" cy="311740"/>
            <a:chOff x="5252030" y="2008764"/>
            <a:chExt cx="809336" cy="809336"/>
          </a:xfrm>
          <a:solidFill>
            <a:schemeClr val="accent1"/>
          </a:solidFill>
        </p:grpSpPr>
        <p:sp>
          <p:nvSpPr>
            <p:cNvPr id="82" name="椭圆 8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3" name="椭圆 8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1800909" y="6064362"/>
            <a:ext cx="311740" cy="311740"/>
            <a:chOff x="5252030" y="2008764"/>
            <a:chExt cx="809336" cy="809336"/>
          </a:xfrm>
          <a:solidFill>
            <a:schemeClr val="accent1"/>
          </a:solidFill>
        </p:grpSpPr>
        <p:sp>
          <p:nvSpPr>
            <p:cNvPr id="85" name="椭圆 8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6" name="椭圆 8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5882041" y="6891988"/>
            <a:ext cx="311740" cy="311740"/>
            <a:chOff x="5252030" y="2008764"/>
            <a:chExt cx="809336" cy="809336"/>
          </a:xfrm>
          <a:solidFill>
            <a:schemeClr val="accent1"/>
          </a:solidFill>
        </p:grpSpPr>
        <p:sp>
          <p:nvSpPr>
            <p:cNvPr id="88" name="椭圆 8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9" name="椭圆 8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4086163" y="6577669"/>
            <a:ext cx="231768" cy="231768"/>
            <a:chOff x="5252030" y="2008764"/>
            <a:chExt cx="809336" cy="809336"/>
          </a:xfrm>
          <a:solidFill>
            <a:schemeClr val="accent1"/>
          </a:solidFill>
        </p:grpSpPr>
        <p:sp>
          <p:nvSpPr>
            <p:cNvPr id="91" name="椭圆 9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2" name="椭圆 9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7496382" y="6864042"/>
            <a:ext cx="452115" cy="452115"/>
            <a:chOff x="5252030" y="2008764"/>
            <a:chExt cx="809336" cy="809336"/>
          </a:xfrm>
          <a:solidFill>
            <a:schemeClr val="accent1"/>
          </a:solidFill>
        </p:grpSpPr>
        <p:sp>
          <p:nvSpPr>
            <p:cNvPr id="94" name="椭圆 9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5" name="椭圆 9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11819893" y="6693553"/>
            <a:ext cx="226057" cy="226057"/>
            <a:chOff x="5252030" y="2008764"/>
            <a:chExt cx="809336" cy="809336"/>
          </a:xfrm>
          <a:solidFill>
            <a:schemeClr val="accent1"/>
          </a:solidFill>
        </p:grpSpPr>
        <p:sp>
          <p:nvSpPr>
            <p:cNvPr id="97" name="椭圆 9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8" name="椭圆 9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11"/>
          <p:cNvSpPr txBox="1"/>
          <p:nvPr/>
        </p:nvSpPr>
        <p:spPr>
          <a:xfrm>
            <a:off x="6213379" y="2680338"/>
            <a:ext cx="3788218" cy="1477328"/>
          </a:xfrm>
          <a:prstGeom prst="rect">
            <a:avLst/>
          </a:prstGeom>
          <a:noFill/>
        </p:spPr>
        <p:txBody>
          <a:bodyPr wrap="none" rtlCol="0">
            <a:spAutoFit/>
          </a:bodyPr>
          <a:lstStyle/>
          <a:p>
            <a:pPr marL="0" lvl="1">
              <a:lnSpc>
                <a:spcPct val="150000"/>
              </a:lnSpc>
            </a:pPr>
            <a:r>
              <a:rPr lang="zh-CN" altLang="en-US" sz="1969"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第一部分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lnSpc>
                <a:spcPct val="150000"/>
              </a:lnSpc>
            </a:pPr>
            <a:r>
              <a:rPr lang="zh-CN" altLang="en-US" sz="3200" dirty="0" smtClean="0">
                <a:solidFill>
                  <a:schemeClr val="accent1"/>
                </a:solidFill>
                <a:latin typeface="微软雅黑" panose="020B0503020204020204" pitchFamily="34" charset="-122"/>
                <a:ea typeface="微软雅黑" panose="020B0503020204020204" pitchFamily="34" charset="-122"/>
              </a:rPr>
              <a:t>      生态系统</a:t>
            </a:r>
            <a:r>
              <a:rPr lang="zh-CN" altLang="en-US" sz="3200" dirty="0">
                <a:solidFill>
                  <a:schemeClr val="accent1"/>
                </a:solidFill>
                <a:latin typeface="微软雅黑" panose="020B0503020204020204" pitchFamily="34" charset="-122"/>
                <a:ea typeface="微软雅黑" panose="020B0503020204020204" pitchFamily="34" charset="-122"/>
              </a:rPr>
              <a:t>的概念</a:t>
            </a:r>
          </a:p>
        </p:txBody>
      </p:sp>
      <p:cxnSp>
        <p:nvCxnSpPr>
          <p:cNvPr id="70" name="直接连接符 69"/>
          <p:cNvCxnSpPr/>
          <p:nvPr/>
        </p:nvCxnSpPr>
        <p:spPr>
          <a:xfrm flipV="1">
            <a:off x="6023897" y="2542356"/>
            <a:ext cx="0" cy="199760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1" name="TextBox 13"/>
          <p:cNvSpPr txBox="1"/>
          <p:nvPr/>
        </p:nvSpPr>
        <p:spPr>
          <a:xfrm>
            <a:off x="4260546" y="4193750"/>
            <a:ext cx="1269401" cy="346206"/>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49" name="组合 48"/>
          <p:cNvGrpSpPr/>
          <p:nvPr/>
        </p:nvGrpSpPr>
        <p:grpSpPr>
          <a:xfrm>
            <a:off x="4053120" y="2505566"/>
            <a:ext cx="1476826" cy="1476826"/>
            <a:chOff x="4053120" y="2505566"/>
            <a:chExt cx="1476826" cy="1476826"/>
          </a:xfrm>
        </p:grpSpPr>
        <p:grpSp>
          <p:nvGrpSpPr>
            <p:cNvPr id="72" name="组合 71"/>
            <p:cNvGrpSpPr/>
            <p:nvPr/>
          </p:nvGrpSpPr>
          <p:grpSpPr>
            <a:xfrm>
              <a:off x="4053120" y="2505566"/>
              <a:ext cx="1476826" cy="1476826"/>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04" name="TextBox 13"/>
            <p:cNvSpPr txBox="1"/>
            <p:nvPr/>
          </p:nvSpPr>
          <p:spPr>
            <a:xfrm>
              <a:off x="4234903" y="2737486"/>
              <a:ext cx="1269401" cy="1081829"/>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01</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xmlns="" val="975304244"/>
      </p:ext>
    </p:extLst>
  </p:cSld>
  <p:clrMapOvr>
    <a:masterClrMapping/>
  </p:clrMapOvr>
  <mc:AlternateContent xmlns:mc="http://schemas.openxmlformats.org/markup-compatibility/2006">
    <mc:Choice xmlns:p14="http://schemas.microsoft.com/office/powerpoint/2010/main" xmlns="" Requires="p14">
      <p:transition spd="slow" p14:dur="1200" advTm="6474">
        <p14:prism/>
      </p:transition>
    </mc:Choice>
    <mc:Fallback>
      <p:transition spd="slow" advTm="64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000"/>
                                        <p:tgtEl>
                                          <p:spTgt spid="49"/>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p:tgtEl>
                                          <p:spTgt spid="69"/>
                                        </p:tgtEl>
                                        <p:attrNameLst>
                                          <p:attrName>ppt_x</p:attrName>
                                        </p:attrNameLst>
                                      </p:cBhvr>
                                      <p:tavLst>
                                        <p:tav tm="0">
                                          <p:val>
                                            <p:strVal val="#ppt_x-#ppt_w*1.125000"/>
                                          </p:val>
                                        </p:tav>
                                        <p:tav tm="100000">
                                          <p:val>
                                            <p:strVal val="#ppt_x"/>
                                          </p:val>
                                        </p:tav>
                                      </p:tavLst>
                                    </p:anim>
                                    <p:animEffect transition="in" filter="wipe(right)">
                                      <p:cBhvr>
                                        <p:cTn id="16" dur="500"/>
                                        <p:tgtEl>
                                          <p:spTgt spid="69"/>
                                        </p:tgtEl>
                                      </p:cBhvr>
                                    </p:animEffect>
                                  </p:childTnLst>
                                </p:cTn>
                              </p:par>
                            </p:childTnLst>
                          </p:cTn>
                        </p:par>
                        <p:par>
                          <p:cTn id="17" fill="hold">
                            <p:stCondLst>
                              <p:cond delay="3000"/>
                            </p:stCondLst>
                            <p:childTnLst>
                              <p:par>
                                <p:cTn id="18" presetID="47"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880973" y="267892"/>
            <a:ext cx="718145" cy="430887"/>
          </a:xfrm>
          <a:prstGeom prst="rect">
            <a:avLst/>
          </a:prstGeom>
          <a:noFill/>
        </p:spPr>
        <p:txBody>
          <a:bodyPr wrap="none" lIns="0" tIns="0" rIns="0" bIns="0" rtlCol="0">
            <a:spAutoFit/>
          </a:bodyPr>
          <a:lstStyle/>
          <a:p>
            <a:pPr defTabSz="964278"/>
            <a:r>
              <a:rPr lang="zh-CN" altLang="en-US" sz="2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概念</a:t>
            </a:r>
          </a:p>
        </p:txBody>
      </p:sp>
      <p:sp>
        <p:nvSpPr>
          <p:cNvPr id="38913" name="Rectangle 1"/>
          <p:cNvSpPr>
            <a:spLocks noChangeArrowheads="1"/>
          </p:cNvSpPr>
          <p:nvPr/>
        </p:nvSpPr>
        <p:spPr bwMode="auto">
          <a:xfrm>
            <a:off x="857211" y="888978"/>
            <a:ext cx="9858444"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5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生态系统</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是</a:t>
            </a:r>
            <a:r>
              <a:rPr kumimoji="0" lang="zh-CN"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包括特定空间范围内的所有生物成分和非生物成分、具有特定结构和功能的综合性整体，是通过物质循环和能量流动的相互作用、相互依存而构成的一个生态学功能单位。</a:t>
            </a:r>
            <a:endParaRPr kumimoji="0" lang="zh-CN"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pic>
        <p:nvPicPr>
          <p:cNvPr id="38915" name="Picture 3" descr="http://oss.ouchn.cn/zyzx/video/nerc_ecology/img/p1-1-1.jpg"/>
          <p:cNvPicPr>
            <a:picLocks noChangeAspect="1" noChangeArrowheads="1"/>
          </p:cNvPicPr>
          <p:nvPr/>
        </p:nvPicPr>
        <p:blipFill>
          <a:blip r:embed="rId3" cstate="email"/>
          <a:srcRect/>
          <a:stretch>
            <a:fillRect/>
          </a:stretch>
        </p:blipFill>
        <p:spPr bwMode="auto">
          <a:xfrm>
            <a:off x="3071789" y="2473317"/>
            <a:ext cx="5591175" cy="1400175"/>
          </a:xfrm>
          <a:prstGeom prst="rect">
            <a:avLst/>
          </a:prstGeom>
          <a:noFill/>
        </p:spPr>
      </p:pic>
      <p:pic>
        <p:nvPicPr>
          <p:cNvPr id="38920" name="Picture 8"/>
          <p:cNvPicPr>
            <a:picLocks noChangeAspect="1" noChangeArrowheads="1"/>
          </p:cNvPicPr>
          <p:nvPr/>
        </p:nvPicPr>
        <p:blipFill>
          <a:blip r:embed="rId4" cstate="email"/>
          <a:srcRect/>
          <a:stretch>
            <a:fillRect/>
          </a:stretch>
        </p:blipFill>
        <p:spPr bwMode="auto">
          <a:xfrm>
            <a:off x="1388815" y="5357870"/>
            <a:ext cx="1728779" cy="1728779"/>
          </a:xfrm>
          <a:prstGeom prst="rect">
            <a:avLst/>
          </a:prstGeom>
          <a:noFill/>
          <a:ln w="9525">
            <a:noFill/>
            <a:miter lim="800000"/>
            <a:headEnd/>
            <a:tailEnd/>
          </a:ln>
          <a:effectLst/>
        </p:spPr>
      </p:pic>
      <p:sp>
        <p:nvSpPr>
          <p:cNvPr id="8" name="文本框 7">
            <a:extLst>
              <a:ext uri="{FF2B5EF4-FFF2-40B4-BE49-F238E27FC236}">
                <a16:creationId xmlns:a16="http://schemas.microsoft.com/office/drawing/2014/main" xmlns="" id="{ABD87849-8C9B-B7DE-57BA-4DDD701EE7CB}"/>
              </a:ext>
            </a:extLst>
          </p:cNvPr>
          <p:cNvSpPr txBox="1"/>
          <p:nvPr/>
        </p:nvSpPr>
        <p:spPr>
          <a:xfrm>
            <a:off x="956767" y="4192389"/>
            <a:ext cx="9865096" cy="1061829"/>
          </a:xfrm>
          <a:prstGeom prst="rect">
            <a:avLst/>
          </a:prstGeom>
          <a:noFill/>
        </p:spPr>
        <p:txBody>
          <a:bodyPr wrap="square">
            <a:spAutoFit/>
          </a:bodyPr>
          <a:lstStyle/>
          <a:p>
            <a:pPr>
              <a:lnSpc>
                <a:spcPct val="150000"/>
              </a:lnSpc>
            </a:pP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rPr>
              <a:t>生态系统是一个</a:t>
            </a:r>
            <a:r>
              <a:rPr lang="zh-CN" altLang="zh-CN"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广泛的概念</a:t>
            </a:r>
            <a:r>
              <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rPr>
              <a:t>，它泛指一切有生物及其生存环境组成的具有一定结构与功能的综合性的整体。</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生态系统有大有</a:t>
            </a:r>
            <a:r>
              <a:rPr lang="zh-CN" altLang="zh-CN"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小</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，根据</a:t>
            </a:r>
            <a:r>
              <a:rPr lang="zh-CN" altLang="en-US" sz="2400" kern="100" dirty="0" smtClean="0">
                <a:effectLst/>
                <a:latin typeface="Times New Roman" panose="02020603050405020304" pitchFamily="18" charset="0"/>
                <a:ea typeface="宋体" panose="02010600030101010101" pitchFamily="2" charset="-122"/>
                <a:cs typeface="Times New Roman" panose="02020603050405020304" pitchFamily="18" charset="0"/>
              </a:rPr>
              <a:t>人的认识</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en-US" sz="2400" kern="100" dirty="0" smtClean="0">
                <a:effectLst/>
                <a:latin typeface="Times New Roman" panose="02020603050405020304" pitchFamily="18" charset="0"/>
                <a:ea typeface="宋体" panose="02010600030101010101" pitchFamily="2" charset="-122"/>
                <a:cs typeface="Times New Roman" panose="02020603050405020304" pitchFamily="18" charset="0"/>
              </a:rPr>
              <a:t>研究的需要</a:t>
            </a:r>
            <a:r>
              <a:rPr lang="zh-CN" altLang="en-US" sz="1800" kern="100" dirty="0" smtClean="0">
                <a:effectLst/>
                <a:latin typeface="Times New Roman" panose="02020603050405020304" pitchFamily="18" charset="0"/>
                <a:ea typeface="宋体" panose="02010600030101010101" pitchFamily="2" charset="-122"/>
                <a:cs typeface="Times New Roman" panose="02020603050405020304" pitchFamily="18" charset="0"/>
              </a:rPr>
              <a:t>确定</a:t>
            </a:r>
            <a:endParaRPr lang="zh-CN" altLang="en-US" dirty="0"/>
          </a:p>
        </p:txBody>
      </p:sp>
      <p:sp>
        <p:nvSpPr>
          <p:cNvPr id="12" name="文本框 11">
            <a:extLst>
              <a:ext uri="{FF2B5EF4-FFF2-40B4-BE49-F238E27FC236}">
                <a16:creationId xmlns:a16="http://schemas.microsoft.com/office/drawing/2014/main" xmlns="" id="{DA2480B0-8DE2-C7DC-CDF8-D3C91F19B58C}"/>
              </a:ext>
            </a:extLst>
          </p:cNvPr>
          <p:cNvSpPr txBox="1"/>
          <p:nvPr/>
        </p:nvSpPr>
        <p:spPr>
          <a:xfrm>
            <a:off x="4341143" y="5560541"/>
            <a:ext cx="6430432" cy="1892826"/>
          </a:xfrm>
          <a:prstGeom prst="rect">
            <a:avLst/>
          </a:prstGeom>
          <a:noFill/>
        </p:spPr>
        <p:txBody>
          <a:bodyPr wrap="square">
            <a:spAutoFit/>
          </a:bodyPr>
          <a:lstStyle/>
          <a:p>
            <a:pPr algn="l">
              <a:lnSpc>
                <a:spcPct val="150000"/>
              </a:lnSpc>
            </a:pPr>
            <a:r>
              <a:rPr lang="zh-CN" altLang="en-US" kern="100" dirty="0">
                <a:latin typeface="Times New Roman" panose="02020603050405020304" pitchFamily="18" charset="0"/>
                <a:cs typeface="Times New Roman" panose="02020603050405020304" pitchFamily="18" charset="0"/>
              </a:rPr>
              <a:t>地球上，形形色色、丰富多彩的生态系统合成为生物圈。生物圈可称为</a:t>
            </a:r>
            <a:r>
              <a:rPr lang="zh-CN" altLang="en-US" kern="100" dirty="0">
                <a:solidFill>
                  <a:srgbClr val="1A8CE1"/>
                </a:solidFill>
                <a:latin typeface="Times New Roman" panose="02020603050405020304" pitchFamily="18" charset="0"/>
                <a:cs typeface="Times New Roman" panose="02020603050405020304" pitchFamily="18" charset="0"/>
              </a:rPr>
              <a:t>地球生态系统</a:t>
            </a:r>
            <a:r>
              <a:rPr lang="zh-CN" altLang="en-US" kern="100" dirty="0">
                <a:latin typeface="Times New Roman" panose="02020603050405020304" pitchFamily="18" charset="0"/>
                <a:cs typeface="Times New Roman" panose="02020603050405020304" pitchFamily="18" charset="0"/>
              </a:rPr>
              <a:t>。它是地球上包括人在内的所有生物和它们生存环境的总体。</a:t>
            </a:r>
          </a:p>
          <a:p>
            <a:r>
              <a:rPr lang="zh-CN" altLang="en-US" dirty="0"/>
              <a:t/>
            </a:r>
            <a:br>
              <a:rPr lang="zh-CN" altLang="en-US" dirty="0"/>
            </a:br>
            <a:endParaRPr lang="zh-CN" altLang="en-US" dirty="0"/>
          </a:p>
        </p:txBody>
      </p:sp>
    </p:spTree>
    <p:extLst>
      <p:ext uri="{BB962C8B-B14F-4D97-AF65-F5344CB8AC3E}">
        <p14:creationId xmlns:p14="http://schemas.microsoft.com/office/powerpoint/2010/main" xmlns="" val="132586951"/>
      </p:ext>
    </p:extLst>
  </p:cSld>
  <p:clrMapOvr>
    <a:masterClrMapping/>
  </p:clrMapOvr>
  <p:transition spd="slow" advTm="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571591" y="544491"/>
            <a:ext cx="1538883" cy="307777"/>
          </a:xfrm>
          <a:prstGeom prst="rect">
            <a:avLst/>
          </a:prstGeom>
          <a:noFill/>
        </p:spPr>
        <p:txBody>
          <a:bodyPr wrap="none" lIns="0" tIns="0" rIns="0" bIns="0" rtlCol="0">
            <a:spAutoFit/>
          </a:bodyPr>
          <a:lstStyle/>
          <a:p>
            <a:pPr defTabSz="964278"/>
            <a:r>
              <a:rPr lang="zh-CN" altLang="en-US" sz="2000" dirty="0" smtClean="0">
                <a:latin typeface="Arial" panose="020B0604020202020204" pitchFamily="34" charset="0"/>
                <a:ea typeface="微软雅黑" panose="020B0503020204020204" pitchFamily="34" charset="-122"/>
                <a:cs typeface="+mn-ea"/>
                <a:sym typeface="Arial" panose="020B0604020202020204" pitchFamily="34" charset="0"/>
              </a:rPr>
              <a:t>水域生态系统</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6" name="Picture 2" descr="Shenwu_Fish_01_010">
            <a:extLst>
              <a:ext uri="{FF2B5EF4-FFF2-40B4-BE49-F238E27FC236}">
                <a16:creationId xmlns:a16="http://schemas.microsoft.com/office/drawing/2014/main" xmlns="" id="{FACE95E5-981B-A5D8-48C3-CFA8E3FDDCFB}"/>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3850" y="1052513"/>
            <a:ext cx="4392613" cy="3294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17" name="组合 16"/>
          <p:cNvGrpSpPr/>
          <p:nvPr/>
        </p:nvGrpSpPr>
        <p:grpSpPr>
          <a:xfrm>
            <a:off x="5853311" y="375964"/>
            <a:ext cx="4505154" cy="3697025"/>
            <a:chOff x="5853311" y="375964"/>
            <a:chExt cx="4505154" cy="3697025"/>
          </a:xfrm>
        </p:grpSpPr>
        <p:pic>
          <p:nvPicPr>
            <p:cNvPr id="48" name="Picture 4" descr="农业生态系统">
              <a:extLst>
                <a:ext uri="{FF2B5EF4-FFF2-40B4-BE49-F238E27FC236}">
                  <a16:creationId xmlns:a16="http://schemas.microsoft.com/office/drawing/2014/main" xmlns="" id="{93117D37-C6AF-D934-D489-2FFDDBB31B76}"/>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53311" y="1044557"/>
              <a:ext cx="4505154" cy="302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文本框 49">
              <a:extLst>
                <a:ext uri="{FF2B5EF4-FFF2-40B4-BE49-F238E27FC236}">
                  <a16:creationId xmlns:a16="http://schemas.microsoft.com/office/drawing/2014/main" xmlns="" id="{51D0D85C-F303-5863-F75D-2915E4FE7E07}"/>
                </a:ext>
              </a:extLst>
            </p:cNvPr>
            <p:cNvSpPr txBox="1"/>
            <p:nvPr/>
          </p:nvSpPr>
          <p:spPr>
            <a:xfrm>
              <a:off x="7099994" y="375964"/>
              <a:ext cx="1538883" cy="307777"/>
            </a:xfrm>
            <a:prstGeom prst="rect">
              <a:avLst/>
            </a:prstGeom>
            <a:noFill/>
          </p:spPr>
          <p:txBody>
            <a:bodyPr wrap="none" lIns="0" tIns="0" rIns="0" bIns="0" rtlCol="0">
              <a:spAutoFit/>
            </a:bodyPr>
            <a:lstStyle/>
            <a:p>
              <a:pPr defTabSz="964278"/>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农田生态系统</a:t>
              </a:r>
            </a:p>
          </p:txBody>
        </p:sp>
      </p:grpSp>
      <p:grpSp>
        <p:nvGrpSpPr>
          <p:cNvPr id="16" name="组合 15"/>
          <p:cNvGrpSpPr/>
          <p:nvPr/>
        </p:nvGrpSpPr>
        <p:grpSpPr>
          <a:xfrm>
            <a:off x="214269" y="3402011"/>
            <a:ext cx="6389704" cy="3100391"/>
            <a:chOff x="428583" y="3402011"/>
            <a:chExt cx="6389704" cy="3100391"/>
          </a:xfrm>
        </p:grpSpPr>
        <p:pic>
          <p:nvPicPr>
            <p:cNvPr id="47" name="Picture 5" descr="m2-14">
              <a:extLst>
                <a:ext uri="{FF2B5EF4-FFF2-40B4-BE49-F238E27FC236}">
                  <a16:creationId xmlns:a16="http://schemas.microsoft.com/office/drawing/2014/main" xmlns="" id="{EA404A74-3DDD-310B-A698-27CDB78A4506}"/>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139148" y="3402011"/>
              <a:ext cx="4679139" cy="3100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 name="文本框 50">
              <a:extLst>
                <a:ext uri="{FF2B5EF4-FFF2-40B4-BE49-F238E27FC236}">
                  <a16:creationId xmlns:a16="http://schemas.microsoft.com/office/drawing/2014/main" xmlns="" id="{D532B83A-83EB-4909-DDC2-51B86522EF19}"/>
                </a:ext>
              </a:extLst>
            </p:cNvPr>
            <p:cNvSpPr txBox="1"/>
            <p:nvPr/>
          </p:nvSpPr>
          <p:spPr>
            <a:xfrm>
              <a:off x="428583" y="5116523"/>
              <a:ext cx="1538883" cy="307777"/>
            </a:xfrm>
            <a:prstGeom prst="rect">
              <a:avLst/>
            </a:prstGeom>
            <a:noFill/>
          </p:spPr>
          <p:txBody>
            <a:bodyPr wrap="none" lIns="0" tIns="0" rIns="0" bIns="0" rtlCol="0">
              <a:spAutoFit/>
            </a:bodyPr>
            <a:lstStyle/>
            <a:p>
              <a:pPr defTabSz="964278"/>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森林生态系统</a:t>
              </a:r>
            </a:p>
          </p:txBody>
        </p:sp>
      </p:grpSp>
      <p:grpSp>
        <p:nvGrpSpPr>
          <p:cNvPr id="18" name="组合 17"/>
          <p:cNvGrpSpPr/>
          <p:nvPr/>
        </p:nvGrpSpPr>
        <p:grpSpPr>
          <a:xfrm>
            <a:off x="6715127" y="3473449"/>
            <a:ext cx="5917826" cy="3143272"/>
            <a:chOff x="6715127" y="3473449"/>
            <a:chExt cx="5917826" cy="3143272"/>
          </a:xfrm>
        </p:grpSpPr>
        <p:pic>
          <p:nvPicPr>
            <p:cNvPr id="49" name="Picture 4" descr="rdcy">
              <a:extLst>
                <a:ext uri="{FF2B5EF4-FFF2-40B4-BE49-F238E27FC236}">
                  <a16:creationId xmlns:a16="http://schemas.microsoft.com/office/drawing/2014/main" xmlns="" id="{1EF813EA-F8CE-1700-222B-D76FCB1555F6}"/>
                </a:ext>
              </a:extLst>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8286763" y="3473449"/>
              <a:ext cx="4346190" cy="3143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文本框 51">
              <a:extLst>
                <a:ext uri="{FF2B5EF4-FFF2-40B4-BE49-F238E27FC236}">
                  <a16:creationId xmlns:a16="http://schemas.microsoft.com/office/drawing/2014/main" xmlns="" id="{DEEAEF92-6003-3BA7-3C24-92D2B795BF2C}"/>
                </a:ext>
              </a:extLst>
            </p:cNvPr>
            <p:cNvSpPr txBox="1"/>
            <p:nvPr/>
          </p:nvSpPr>
          <p:spPr>
            <a:xfrm>
              <a:off x="6715127" y="5545151"/>
              <a:ext cx="1538883" cy="307777"/>
            </a:xfrm>
            <a:prstGeom prst="rect">
              <a:avLst/>
            </a:prstGeom>
            <a:noFill/>
          </p:spPr>
          <p:txBody>
            <a:bodyPr wrap="none" lIns="0" tIns="0" rIns="0" bIns="0" rtlCol="0">
              <a:spAutoFit/>
            </a:bodyPr>
            <a:lstStyle/>
            <a:p>
              <a:pPr defTabSz="964278"/>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草原生态系统</a:t>
              </a:r>
            </a:p>
          </p:txBody>
        </p:sp>
      </p:grpSp>
      <p:pic>
        <p:nvPicPr>
          <p:cNvPr id="15" name="Picture 4" descr="058"/>
          <p:cNvPicPr>
            <a:picLocks noChangeAspect="1" noChangeArrowheads="1"/>
          </p:cNvPicPr>
          <p:nvPr/>
        </p:nvPicPr>
        <p:blipFill>
          <a:blip r:embed="rId7" cstate="email"/>
          <a:srcRect/>
          <a:stretch>
            <a:fillRect/>
          </a:stretch>
        </p:blipFill>
        <p:spPr bwMode="auto">
          <a:xfrm>
            <a:off x="1928781" y="1044557"/>
            <a:ext cx="8429684" cy="5554912"/>
          </a:xfrm>
          <a:prstGeom prst="rect">
            <a:avLst/>
          </a:prstGeom>
          <a:ln>
            <a:noFill/>
          </a:ln>
          <a:effectLst>
            <a:outerShdw blurRad="292100" dist="139700" dir="2700000" algn="tl" rotWithShape="0">
              <a:srgbClr val="333333">
                <a:alpha val="65000"/>
              </a:srgbClr>
            </a:outerShdw>
          </a:effectLst>
        </p:spPr>
      </p:pic>
      <p:grpSp>
        <p:nvGrpSpPr>
          <p:cNvPr id="6" name="组合 5">
            <a:extLst>
              <a:ext uri="{FF2B5EF4-FFF2-40B4-BE49-F238E27FC236}">
                <a16:creationId xmlns:a16="http://schemas.microsoft.com/office/drawing/2014/main" xmlns="" id="{C993C872-C511-C5C3-C6C3-75A10E5AB550}"/>
              </a:ext>
            </a:extLst>
          </p:cNvPr>
          <p:cNvGrpSpPr/>
          <p:nvPr/>
        </p:nvGrpSpPr>
        <p:grpSpPr>
          <a:xfrm>
            <a:off x="1714467" y="1044557"/>
            <a:ext cx="10001320" cy="5500726"/>
            <a:chOff x="6345263" y="1766441"/>
            <a:chExt cx="6426200" cy="3985831"/>
          </a:xfrm>
        </p:grpSpPr>
        <p:pic>
          <p:nvPicPr>
            <p:cNvPr id="5" name="图片 4">
              <a:extLst>
                <a:ext uri="{FF2B5EF4-FFF2-40B4-BE49-F238E27FC236}">
                  <a16:creationId xmlns:a16="http://schemas.microsoft.com/office/drawing/2014/main" xmlns="" id="{223BC3AA-DEFD-B77A-7270-8136C93C5D30}"/>
                </a:ext>
              </a:extLst>
            </p:cNvPr>
            <p:cNvPicPr>
              <a:picLocks noChangeAspect="1"/>
            </p:cNvPicPr>
            <p:nvPr/>
          </p:nvPicPr>
          <p:blipFill>
            <a:blip r:embed="rId8" cstate="email"/>
            <a:stretch>
              <a:fillRect/>
            </a:stretch>
          </p:blipFill>
          <p:spPr>
            <a:xfrm>
              <a:off x="6482967" y="1766441"/>
              <a:ext cx="5409024" cy="3985831"/>
            </a:xfrm>
            <a:prstGeom prst="rect">
              <a:avLst/>
            </a:prstGeom>
          </p:spPr>
        </p:pic>
        <p:grpSp>
          <p:nvGrpSpPr>
            <p:cNvPr id="4" name="组合 3">
              <a:extLst>
                <a:ext uri="{FF2B5EF4-FFF2-40B4-BE49-F238E27FC236}">
                  <a16:creationId xmlns:a16="http://schemas.microsoft.com/office/drawing/2014/main" xmlns="" id="{D564D24C-7C4D-F7C2-631C-51886B8A81CA}"/>
                </a:ext>
              </a:extLst>
            </p:cNvPr>
            <p:cNvGrpSpPr/>
            <p:nvPr/>
          </p:nvGrpSpPr>
          <p:grpSpPr>
            <a:xfrm>
              <a:off x="6345263" y="4251115"/>
              <a:ext cx="6426200" cy="1501157"/>
              <a:chOff x="3199937" y="3175370"/>
              <a:chExt cx="6426200" cy="1501157"/>
            </a:xfrm>
          </p:grpSpPr>
          <p:pic>
            <p:nvPicPr>
              <p:cNvPr id="2" name="图片 1">
                <a:extLst>
                  <a:ext uri="{FF2B5EF4-FFF2-40B4-BE49-F238E27FC236}">
                    <a16:creationId xmlns:a16="http://schemas.microsoft.com/office/drawing/2014/main" xmlns="" id="{B9C9F51F-D061-ED1F-DA0A-839325FF58CD}"/>
                  </a:ext>
                </a:extLst>
              </p:cNvPr>
              <p:cNvPicPr>
                <a:picLocks noChangeAspect="1"/>
              </p:cNvPicPr>
              <p:nvPr/>
            </p:nvPicPr>
            <p:blipFill>
              <a:blip r:embed="rId9" cstate="email"/>
              <a:stretch>
                <a:fillRect/>
              </a:stretch>
            </p:blipFill>
            <p:spPr>
              <a:xfrm>
                <a:off x="6551358" y="3175370"/>
                <a:ext cx="2192605" cy="1501157"/>
              </a:xfrm>
              <a:prstGeom prst="rect">
                <a:avLst/>
              </a:prstGeom>
            </p:spPr>
          </p:pic>
          <p:sp>
            <p:nvSpPr>
              <p:cNvPr id="12" name="文本框 11">
                <a:extLst>
                  <a:ext uri="{FF2B5EF4-FFF2-40B4-BE49-F238E27FC236}">
                    <a16:creationId xmlns:a16="http://schemas.microsoft.com/office/drawing/2014/main" xmlns="" id="{D165B489-AE4D-503C-DBC1-99C4546BB10D}"/>
                  </a:ext>
                </a:extLst>
              </p:cNvPr>
              <p:cNvSpPr txBox="1"/>
              <p:nvPr/>
            </p:nvSpPr>
            <p:spPr>
              <a:xfrm>
                <a:off x="3199937" y="3865722"/>
                <a:ext cx="6426200" cy="646331"/>
              </a:xfrm>
              <a:prstGeom prst="rect">
                <a:avLst/>
              </a:prstGeom>
              <a:noFill/>
            </p:spPr>
            <p:txBody>
              <a:bodyPr wrap="square">
                <a:spAutoFit/>
              </a:bodyPr>
              <a:lstStyle/>
              <a:p>
                <a:pPr algn="ctr"/>
                <a:r>
                  <a:rPr lang="zh-CN" altLang="en-US" b="1" i="0" dirty="0">
                    <a:solidFill>
                      <a:schemeClr val="bg1"/>
                    </a:solidFill>
                    <a:effectLst/>
                    <a:latin typeface="Microsoft YaHei" panose="020B0503020204020204" pitchFamily="34" charset="-122"/>
                    <a:ea typeface="Microsoft YaHei" panose="020B0503020204020204" pitchFamily="34" charset="-122"/>
                  </a:rPr>
                  <a:t>内蒙古推进岱海湖生态综合治理</a:t>
                </a:r>
                <a:endParaRPr lang="en-US" altLang="zh-CN" b="1" i="0" dirty="0">
                  <a:solidFill>
                    <a:schemeClr val="bg1"/>
                  </a:solidFill>
                  <a:effectLst/>
                  <a:latin typeface="Microsoft YaHei" panose="020B0503020204020204" pitchFamily="34" charset="-122"/>
                  <a:ea typeface="Microsoft YaHei" panose="020B0503020204020204" pitchFamily="34" charset="-122"/>
                </a:endParaRPr>
              </a:p>
              <a:p>
                <a:pPr algn="ctr"/>
                <a:r>
                  <a:rPr lang="zh-CN" altLang="en-US" b="1" i="0" dirty="0">
                    <a:solidFill>
                      <a:schemeClr val="bg1"/>
                    </a:solidFill>
                    <a:effectLst/>
                    <a:latin typeface="Microsoft YaHei" panose="020B0503020204020204" pitchFamily="34" charset="-122"/>
                    <a:ea typeface="Microsoft YaHei" panose="020B0503020204020204" pitchFamily="34" charset="-122"/>
                  </a:rPr>
                  <a:t>再造千顷澄碧</a:t>
                </a:r>
              </a:p>
            </p:txBody>
          </p:sp>
        </p:grpSp>
      </p:grpSp>
    </p:spTree>
    <p:extLst>
      <p:ext uri="{BB962C8B-B14F-4D97-AF65-F5344CB8AC3E}">
        <p14:creationId xmlns:p14="http://schemas.microsoft.com/office/powerpoint/2010/main" xmlns="" val="378880679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strips(down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strips(down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691185" y="6136605"/>
            <a:ext cx="624629" cy="624629"/>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0508257" y="6438617"/>
            <a:ext cx="624629" cy="624629"/>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8773406" y="6577345"/>
            <a:ext cx="461852" cy="461851"/>
            <a:chOff x="304800" y="673100"/>
            <a:chExt cx="4000500" cy="4000500"/>
          </a:xfrm>
          <a:solidFill>
            <a:schemeClr val="accent1"/>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55" name="组合 54"/>
          <p:cNvGrpSpPr/>
          <p:nvPr/>
        </p:nvGrpSpPr>
        <p:grpSpPr>
          <a:xfrm>
            <a:off x="9868553" y="6657516"/>
            <a:ext cx="558387" cy="558386"/>
            <a:chOff x="304800" y="673100"/>
            <a:chExt cx="4000500" cy="4000500"/>
          </a:xfrm>
          <a:solidFill>
            <a:schemeClr val="accent1"/>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64" name="组合 63"/>
          <p:cNvGrpSpPr/>
          <p:nvPr/>
        </p:nvGrpSpPr>
        <p:grpSpPr>
          <a:xfrm>
            <a:off x="487394" y="6908626"/>
            <a:ext cx="396844" cy="396843"/>
            <a:chOff x="304800" y="673100"/>
            <a:chExt cx="4000500" cy="4000500"/>
          </a:xfrm>
          <a:solidFill>
            <a:schemeClr val="accent1"/>
          </a:soli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4" name="组合 73"/>
          <p:cNvGrpSpPr/>
          <p:nvPr/>
        </p:nvGrpSpPr>
        <p:grpSpPr>
          <a:xfrm>
            <a:off x="6679472" y="6701963"/>
            <a:ext cx="483037" cy="483035"/>
            <a:chOff x="304800" y="673100"/>
            <a:chExt cx="4000500" cy="4000500"/>
          </a:xfrm>
          <a:solidFill>
            <a:schemeClr val="accent1"/>
          </a:solidFill>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6" name="椭圆 75"/>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8" name="组合 77"/>
          <p:cNvGrpSpPr/>
          <p:nvPr/>
        </p:nvGrpSpPr>
        <p:grpSpPr>
          <a:xfrm>
            <a:off x="3597846" y="6675987"/>
            <a:ext cx="306939" cy="306938"/>
            <a:chOff x="304800" y="673100"/>
            <a:chExt cx="4000500" cy="4000500"/>
          </a:xfrm>
          <a:solidFill>
            <a:schemeClr val="accent1"/>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80" name="椭圆 79"/>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81" name="组合 80"/>
          <p:cNvGrpSpPr/>
          <p:nvPr/>
        </p:nvGrpSpPr>
        <p:grpSpPr>
          <a:xfrm>
            <a:off x="5207386" y="6492222"/>
            <a:ext cx="311740" cy="311740"/>
            <a:chOff x="5252030" y="2008764"/>
            <a:chExt cx="809336" cy="809336"/>
          </a:xfrm>
          <a:solidFill>
            <a:schemeClr val="accent1"/>
          </a:solidFill>
        </p:grpSpPr>
        <p:sp>
          <p:nvSpPr>
            <p:cNvPr id="82" name="椭圆 8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3" name="椭圆 8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1800909" y="6064362"/>
            <a:ext cx="311740" cy="311740"/>
            <a:chOff x="5252030" y="2008764"/>
            <a:chExt cx="809336" cy="809336"/>
          </a:xfrm>
          <a:solidFill>
            <a:schemeClr val="accent1"/>
          </a:solidFill>
        </p:grpSpPr>
        <p:sp>
          <p:nvSpPr>
            <p:cNvPr id="85" name="椭圆 8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6" name="椭圆 8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p:nvGrpSpPr>
        <p:grpSpPr>
          <a:xfrm>
            <a:off x="5882041" y="6891988"/>
            <a:ext cx="311740" cy="311740"/>
            <a:chOff x="5252030" y="2008764"/>
            <a:chExt cx="809336" cy="809336"/>
          </a:xfrm>
          <a:solidFill>
            <a:schemeClr val="accent1"/>
          </a:solidFill>
        </p:grpSpPr>
        <p:sp>
          <p:nvSpPr>
            <p:cNvPr id="88" name="椭圆 8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9" name="椭圆 8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0" name="组合 89"/>
          <p:cNvGrpSpPr/>
          <p:nvPr/>
        </p:nvGrpSpPr>
        <p:grpSpPr>
          <a:xfrm>
            <a:off x="4086163" y="6577669"/>
            <a:ext cx="231768" cy="231768"/>
            <a:chOff x="5252030" y="2008764"/>
            <a:chExt cx="809336" cy="809336"/>
          </a:xfrm>
          <a:solidFill>
            <a:schemeClr val="accent1"/>
          </a:solidFill>
        </p:grpSpPr>
        <p:sp>
          <p:nvSpPr>
            <p:cNvPr id="91" name="椭圆 9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2" name="椭圆 9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7496382" y="6864042"/>
            <a:ext cx="452115" cy="452115"/>
            <a:chOff x="5252030" y="2008764"/>
            <a:chExt cx="809336" cy="809336"/>
          </a:xfrm>
          <a:solidFill>
            <a:schemeClr val="accent1"/>
          </a:solidFill>
        </p:grpSpPr>
        <p:sp>
          <p:nvSpPr>
            <p:cNvPr id="94" name="椭圆 9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5" name="椭圆 9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11819893" y="6693553"/>
            <a:ext cx="226057" cy="226057"/>
            <a:chOff x="5252030" y="2008764"/>
            <a:chExt cx="809336" cy="809336"/>
          </a:xfrm>
          <a:solidFill>
            <a:schemeClr val="accent1"/>
          </a:solidFill>
        </p:grpSpPr>
        <p:sp>
          <p:nvSpPr>
            <p:cNvPr id="97" name="椭圆 9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98" name="椭圆 9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11"/>
          <p:cNvSpPr txBox="1"/>
          <p:nvPr/>
        </p:nvSpPr>
        <p:spPr>
          <a:xfrm>
            <a:off x="6213379" y="2680338"/>
            <a:ext cx="4734758" cy="1390317"/>
          </a:xfrm>
          <a:prstGeom prst="rect">
            <a:avLst/>
          </a:prstGeom>
          <a:noFill/>
        </p:spPr>
        <p:txBody>
          <a:bodyPr wrap="none" rtlCol="0">
            <a:spAutoFit/>
          </a:bodyPr>
          <a:lstStyle/>
          <a:p>
            <a:pPr marL="0" lvl="1">
              <a:lnSpc>
                <a:spcPct val="150000"/>
              </a:lnSpc>
            </a:pPr>
            <a:r>
              <a:rPr lang="zh-CN" altLang="en-US" sz="1969" b="1" dirty="0">
                <a:solidFill>
                  <a:schemeClr val="accent1"/>
                </a:solidFill>
                <a:latin typeface="微软雅黑" panose="020B0503020204020204" pitchFamily="34" charset="-122"/>
                <a:ea typeface="微软雅黑" panose="020B0503020204020204" pitchFamily="34" charset="-122"/>
              </a:rPr>
              <a:t> </a:t>
            </a:r>
            <a:r>
              <a:rPr lang="zh-CN" altLang="en-US" sz="2800" b="1" dirty="0">
                <a:solidFill>
                  <a:schemeClr val="accent1"/>
                </a:solidFill>
                <a:latin typeface="微软雅黑" panose="020B0503020204020204" pitchFamily="34" charset="-122"/>
                <a:ea typeface="微软雅黑" panose="020B0503020204020204" pitchFamily="34" charset="-122"/>
              </a:rPr>
              <a:t>第二部分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lnSpc>
                <a:spcPct val="150000"/>
              </a:lnSpc>
            </a:pPr>
            <a:r>
              <a:rPr lang="zh-CN" altLang="en-US" sz="3200" dirty="0">
                <a:solidFill>
                  <a:schemeClr val="accent1"/>
                </a:solidFill>
                <a:latin typeface="微软雅黑" panose="020B0503020204020204" pitchFamily="34" charset="-122"/>
                <a:ea typeface="微软雅黑" panose="020B0503020204020204" pitchFamily="34" charset="-122"/>
              </a:rPr>
              <a:t>生态系统的组成</a:t>
            </a:r>
          </a:p>
        </p:txBody>
      </p:sp>
      <p:cxnSp>
        <p:nvCxnSpPr>
          <p:cNvPr id="70" name="直接连接符 69"/>
          <p:cNvCxnSpPr/>
          <p:nvPr/>
        </p:nvCxnSpPr>
        <p:spPr>
          <a:xfrm flipV="1">
            <a:off x="6023897" y="2542356"/>
            <a:ext cx="0" cy="199760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1" name="TextBox 13"/>
          <p:cNvSpPr txBox="1"/>
          <p:nvPr/>
        </p:nvSpPr>
        <p:spPr>
          <a:xfrm>
            <a:off x="4260546" y="4193750"/>
            <a:ext cx="1269401" cy="346206"/>
          </a:xfrm>
          <a:prstGeom prst="rect">
            <a:avLst/>
          </a:prstGeom>
          <a:noFill/>
        </p:spPr>
        <p:txBody>
          <a:bodyPr wrap="square" lIns="0" tIns="0" rIns="0" bIns="0" rtlCol="0">
            <a:spAutoFit/>
          </a:bodyPr>
          <a:lstStyle/>
          <a:p>
            <a:r>
              <a:rPr lang="en-US" altLang="zh-CN" sz="2250" dirty="0">
                <a:solidFill>
                  <a:schemeClr val="tx1">
                    <a:lumMod val="65000"/>
                    <a:lumOff val="35000"/>
                  </a:schemeClr>
                </a:solidFill>
                <a:latin typeface="Arial" panose="020B0604020202020204" pitchFamily="34" charset="0"/>
                <a:ea typeface="+mj-ea"/>
                <a:cs typeface="Arial" panose="020B0604020202020204" pitchFamily="34" charset="0"/>
              </a:rPr>
              <a:t>PART 02</a:t>
            </a:r>
            <a:endParaRPr lang="zh-CN" altLang="en-US" sz="2250" dirty="0">
              <a:solidFill>
                <a:schemeClr val="tx1">
                  <a:lumMod val="65000"/>
                  <a:lumOff val="35000"/>
                </a:schemeClr>
              </a:solidFill>
              <a:latin typeface="Arial" panose="020B0604020202020204" pitchFamily="34" charset="0"/>
              <a:ea typeface="+mj-ea"/>
              <a:cs typeface="Arial" panose="020B0604020202020204" pitchFamily="34" charset="0"/>
            </a:endParaRPr>
          </a:p>
        </p:txBody>
      </p:sp>
      <p:grpSp>
        <p:nvGrpSpPr>
          <p:cNvPr id="49" name="组合 48"/>
          <p:cNvGrpSpPr/>
          <p:nvPr/>
        </p:nvGrpSpPr>
        <p:grpSpPr>
          <a:xfrm>
            <a:off x="4053120" y="2505566"/>
            <a:ext cx="1476826" cy="1476826"/>
            <a:chOff x="4053120" y="2505566"/>
            <a:chExt cx="1476826" cy="1476826"/>
          </a:xfrm>
        </p:grpSpPr>
        <p:grpSp>
          <p:nvGrpSpPr>
            <p:cNvPr id="72" name="组合 71"/>
            <p:cNvGrpSpPr/>
            <p:nvPr/>
          </p:nvGrpSpPr>
          <p:grpSpPr>
            <a:xfrm>
              <a:off x="4053120" y="2505566"/>
              <a:ext cx="1476826" cy="1476826"/>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104" name="TextBox 13"/>
            <p:cNvSpPr txBox="1"/>
            <p:nvPr/>
          </p:nvSpPr>
          <p:spPr>
            <a:xfrm>
              <a:off x="4234903" y="2737486"/>
              <a:ext cx="1269401" cy="1081829"/>
            </a:xfrm>
            <a:prstGeom prst="rect">
              <a:avLst/>
            </a:prstGeom>
            <a:noFill/>
          </p:spPr>
          <p:txBody>
            <a:bodyPr wrap="square" lIns="0" tIns="0" rIns="0" bIns="0" rtlCol="0">
              <a:spAutoFit/>
            </a:bodyPr>
            <a:lstStyle/>
            <a:p>
              <a:r>
                <a:rPr lang="en-US" altLang="zh-CN" sz="7030" b="1" dirty="0">
                  <a:solidFill>
                    <a:schemeClr val="accent1"/>
                  </a:solidFill>
                  <a:latin typeface="Arial" panose="020B0604020202020204" pitchFamily="34" charset="0"/>
                  <a:ea typeface="+mj-ea"/>
                  <a:cs typeface="Arial" panose="020B0604020202020204" pitchFamily="34" charset="0"/>
                </a:rPr>
                <a:t>02</a:t>
              </a:r>
              <a:endParaRPr lang="zh-CN" altLang="en-US" sz="7030" b="1" dirty="0">
                <a:solidFill>
                  <a:schemeClr val="accent1"/>
                </a:solidFill>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xmlns="" val="2008239802"/>
      </p:ext>
    </p:extLst>
  </p:cSld>
  <p:clrMapOvr>
    <a:masterClrMapping/>
  </p:clrMapOvr>
  <mc:AlternateContent xmlns:mc="http://schemas.openxmlformats.org/markup-compatibility/2006">
    <mc:Choice xmlns:p14="http://schemas.microsoft.com/office/powerpoint/2010/main" xmlns="" Requires="p14">
      <p:transition spd="slow" p14:dur="1200" advTm="6474">
        <p14:prism/>
      </p:transition>
    </mc:Choice>
    <mc:Fallback>
      <p:transition spd="slow" advTm="64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000"/>
                                        <p:tgtEl>
                                          <p:spTgt spid="49"/>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p:tgtEl>
                                          <p:spTgt spid="69"/>
                                        </p:tgtEl>
                                        <p:attrNameLst>
                                          <p:attrName>ppt_x</p:attrName>
                                        </p:attrNameLst>
                                      </p:cBhvr>
                                      <p:tavLst>
                                        <p:tav tm="0">
                                          <p:val>
                                            <p:strVal val="#ppt_x-#ppt_w*1.125000"/>
                                          </p:val>
                                        </p:tav>
                                        <p:tav tm="100000">
                                          <p:val>
                                            <p:strVal val="#ppt_x"/>
                                          </p:val>
                                        </p:tav>
                                      </p:tavLst>
                                    </p:anim>
                                    <p:animEffect transition="in" filter="wipe(right)">
                                      <p:cBhvr>
                                        <p:cTn id="16" dur="500"/>
                                        <p:tgtEl>
                                          <p:spTgt spid="69"/>
                                        </p:tgtEl>
                                      </p:cBhvr>
                                    </p:animEffect>
                                  </p:childTnLst>
                                </p:cTn>
                              </p:par>
                            </p:childTnLst>
                          </p:cTn>
                        </p:par>
                        <p:par>
                          <p:cTn id="17" fill="hold">
                            <p:stCondLst>
                              <p:cond delay="3000"/>
                            </p:stCondLst>
                            <p:childTnLst>
                              <p:par>
                                <p:cTn id="18" presetID="47"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28649" y="460911"/>
            <a:ext cx="2513509" cy="430887"/>
          </a:xfrm>
          <a:prstGeom prst="rect">
            <a:avLst/>
          </a:prstGeom>
          <a:noFill/>
        </p:spPr>
        <p:txBody>
          <a:bodyPr wrap="none" lIns="0" tIns="0" rIns="0" bIns="0" rtlCol="0">
            <a:spAutoFit/>
          </a:bodyPr>
          <a:lstStyle/>
          <a:p>
            <a:pPr defTabSz="964278"/>
            <a:r>
              <a:rPr lang="zh-CN" altLang="en-US" sz="28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生态系统的组成</a:t>
            </a:r>
          </a:p>
        </p:txBody>
      </p:sp>
      <p:grpSp>
        <p:nvGrpSpPr>
          <p:cNvPr id="15" name="Group 889"/>
          <p:cNvGrpSpPr>
            <a:grpSpLocks/>
          </p:cNvGrpSpPr>
          <p:nvPr/>
        </p:nvGrpSpPr>
        <p:grpSpPr bwMode="auto">
          <a:xfrm>
            <a:off x="428583" y="1187433"/>
            <a:ext cx="7286676" cy="4491038"/>
            <a:chOff x="-91" y="1008"/>
            <a:chExt cx="5715" cy="2829"/>
          </a:xfrm>
        </p:grpSpPr>
        <p:sp>
          <p:nvSpPr>
            <p:cNvPr id="17" name="Text Box 3"/>
            <p:cNvSpPr txBox="1">
              <a:spLocks noChangeArrowheads="1"/>
            </p:cNvSpPr>
            <p:nvPr/>
          </p:nvSpPr>
          <p:spPr bwMode="auto">
            <a:xfrm>
              <a:off x="-91" y="1978"/>
              <a:ext cx="427" cy="1343"/>
            </a:xfrm>
            <a:prstGeom prst="rect">
              <a:avLst/>
            </a:prstGeom>
            <a:noFill/>
            <a:ln w="12700" cap="sq">
              <a:noFill/>
              <a:miter lim="800000"/>
              <a:headEnd type="none" w="sm" len="sm"/>
              <a:tailEnd type="none" w="sm" len="sm"/>
            </a:ln>
          </p:spPr>
          <p:txBody>
            <a:bodyPr vert="eaVert" wrap="square">
              <a:spAutoFit/>
            </a:bodyPr>
            <a:lstStyle/>
            <a:p>
              <a:pPr algn="l">
                <a:spcBef>
                  <a:spcPct val="50000"/>
                </a:spcBef>
              </a:pPr>
              <a:r>
                <a:rPr kumimoji="1" lang="zh-CN" altLang="en-US" sz="3200" b="1" dirty="0">
                  <a:solidFill>
                    <a:schemeClr val="tx1"/>
                  </a:solidFill>
                  <a:latin typeface="Times New Roman" pitchFamily="18" charset="0"/>
                </a:rPr>
                <a:t>生态系统</a:t>
              </a:r>
            </a:p>
          </p:txBody>
        </p:sp>
        <p:sp>
          <p:nvSpPr>
            <p:cNvPr id="18" name="Text Box 5"/>
            <p:cNvSpPr txBox="1">
              <a:spLocks noChangeArrowheads="1"/>
            </p:cNvSpPr>
            <p:nvPr/>
          </p:nvSpPr>
          <p:spPr bwMode="auto">
            <a:xfrm>
              <a:off x="469" y="3022"/>
              <a:ext cx="1935" cy="291"/>
            </a:xfrm>
            <a:prstGeom prst="rect">
              <a:avLst/>
            </a:prstGeom>
            <a:noFill/>
            <a:ln w="12700" cap="sq">
              <a:noFill/>
              <a:miter lim="800000"/>
              <a:headEnd type="none" w="sm" len="sm"/>
              <a:tailEnd type="none" w="sm" len="sm"/>
            </a:ln>
          </p:spPr>
          <p:txBody>
            <a:bodyPr>
              <a:spAutoFit/>
            </a:bodyPr>
            <a:lstStyle/>
            <a:p>
              <a:pPr algn="l">
                <a:spcBef>
                  <a:spcPct val="50000"/>
                </a:spcBef>
              </a:pPr>
              <a:r>
                <a:rPr kumimoji="1" lang="zh-CN" altLang="en-US" sz="2400" u="sng" dirty="0" smtClean="0">
                  <a:solidFill>
                    <a:srgbClr val="00B050"/>
                  </a:solidFill>
                  <a:latin typeface="Times New Roman" pitchFamily="18" charset="0"/>
                  <a:ea typeface="昆仑仿宋" pitchFamily="49" charset="-122"/>
                </a:rPr>
                <a:t>非</a:t>
              </a:r>
              <a:r>
                <a:rPr kumimoji="1" lang="zh-CN" altLang="en-US" sz="2400" u="sng" dirty="0">
                  <a:solidFill>
                    <a:srgbClr val="00B050"/>
                  </a:solidFill>
                  <a:latin typeface="Times New Roman" pitchFamily="18" charset="0"/>
                  <a:ea typeface="昆仑仿宋" pitchFamily="49" charset="-122"/>
                </a:rPr>
                <a:t>生物部分</a:t>
              </a:r>
            </a:p>
          </p:txBody>
        </p:sp>
        <p:sp>
          <p:nvSpPr>
            <p:cNvPr id="19" name="Text Box 6"/>
            <p:cNvSpPr txBox="1">
              <a:spLocks noChangeArrowheads="1"/>
            </p:cNvSpPr>
            <p:nvPr/>
          </p:nvSpPr>
          <p:spPr bwMode="auto">
            <a:xfrm>
              <a:off x="581" y="1665"/>
              <a:ext cx="1782" cy="288"/>
            </a:xfrm>
            <a:prstGeom prst="rect">
              <a:avLst/>
            </a:prstGeom>
            <a:noFill/>
            <a:ln w="12700" cap="sq">
              <a:noFill/>
              <a:miter lim="800000"/>
              <a:headEnd type="none" w="sm" len="sm"/>
              <a:tailEnd type="none" w="sm" len="sm"/>
            </a:ln>
          </p:spPr>
          <p:txBody>
            <a:bodyPr>
              <a:spAutoFit/>
            </a:bodyPr>
            <a:lstStyle/>
            <a:p>
              <a:pPr algn="l">
                <a:spcBef>
                  <a:spcPct val="50000"/>
                </a:spcBef>
              </a:pPr>
              <a:r>
                <a:rPr kumimoji="1" lang="zh-CN" altLang="en-US" sz="2400" u="sng" dirty="0">
                  <a:solidFill>
                    <a:srgbClr val="00B0F0"/>
                  </a:solidFill>
                  <a:latin typeface="Times New Roman" pitchFamily="18" charset="0"/>
                  <a:ea typeface="昆仑仿宋" pitchFamily="49" charset="-122"/>
                </a:rPr>
                <a:t>生物部分</a:t>
              </a:r>
            </a:p>
          </p:txBody>
        </p:sp>
        <p:sp>
          <p:nvSpPr>
            <p:cNvPr id="20" name="AutoShape 7"/>
            <p:cNvSpPr>
              <a:spLocks/>
            </p:cNvSpPr>
            <p:nvPr/>
          </p:nvSpPr>
          <p:spPr bwMode="auto">
            <a:xfrm>
              <a:off x="301" y="1818"/>
              <a:ext cx="224" cy="1350"/>
            </a:xfrm>
            <a:prstGeom prst="leftBrace">
              <a:avLst>
                <a:gd name="adj1" fmla="val 95790"/>
                <a:gd name="adj2" fmla="val 50000"/>
              </a:avLst>
            </a:prstGeom>
            <a:noFill/>
            <a:ln w="28575" cap="sq">
              <a:solidFill>
                <a:schemeClr val="tx1">
                  <a:alpha val="61000"/>
                </a:schemeClr>
              </a:solidFill>
              <a:round/>
              <a:headEnd type="none" w="sm" len="sm"/>
              <a:tailEnd type="none" w="sm" len="sm"/>
            </a:ln>
          </p:spPr>
          <p:txBody>
            <a:bodyPr wrap="none" anchor="ctr"/>
            <a:lstStyle/>
            <a:p>
              <a:pPr algn="l"/>
              <a:endParaRPr lang="zh-CN" altLang="en-US" sz="1800" b="0">
                <a:solidFill>
                  <a:schemeClr val="tx1"/>
                </a:solidFill>
              </a:endParaRPr>
            </a:p>
          </p:txBody>
        </p:sp>
        <p:sp>
          <p:nvSpPr>
            <p:cNvPr id="21" name="AutoShape 9"/>
            <p:cNvSpPr>
              <a:spLocks/>
            </p:cNvSpPr>
            <p:nvPr/>
          </p:nvSpPr>
          <p:spPr bwMode="auto">
            <a:xfrm>
              <a:off x="1746" y="1071"/>
              <a:ext cx="192" cy="1501"/>
            </a:xfrm>
            <a:prstGeom prst="leftBrace">
              <a:avLst>
                <a:gd name="adj1" fmla="val 65148"/>
                <a:gd name="adj2" fmla="val 50000"/>
              </a:avLst>
            </a:prstGeom>
            <a:noFill/>
            <a:ln w="28575" cap="sq">
              <a:solidFill>
                <a:schemeClr val="tx1">
                  <a:alpha val="61000"/>
                </a:schemeClr>
              </a:solidFill>
              <a:round/>
              <a:headEnd type="none" w="sm" len="sm"/>
              <a:tailEnd type="none" w="sm" len="sm"/>
            </a:ln>
          </p:spPr>
          <p:txBody>
            <a:bodyPr wrap="none" anchor="ctr"/>
            <a:lstStyle/>
            <a:p>
              <a:endParaRPr lang="zh-CN" altLang="en-US"/>
            </a:p>
          </p:txBody>
        </p:sp>
        <p:sp>
          <p:nvSpPr>
            <p:cNvPr id="22" name="AutoShape 18"/>
            <p:cNvSpPr>
              <a:spLocks/>
            </p:cNvSpPr>
            <p:nvPr/>
          </p:nvSpPr>
          <p:spPr bwMode="auto">
            <a:xfrm>
              <a:off x="1791" y="2795"/>
              <a:ext cx="135" cy="1042"/>
            </a:xfrm>
            <a:prstGeom prst="leftBrace">
              <a:avLst>
                <a:gd name="adj1" fmla="val 81688"/>
                <a:gd name="adj2" fmla="val 50000"/>
              </a:avLst>
            </a:prstGeom>
            <a:noFill/>
            <a:ln w="28575" cap="sq">
              <a:solidFill>
                <a:schemeClr val="tx1">
                  <a:alpha val="61000"/>
                </a:schemeClr>
              </a:solidFill>
              <a:round/>
              <a:headEnd type="none" w="sm" len="sm"/>
              <a:tailEnd type="none" w="sm" len="sm"/>
            </a:ln>
          </p:spPr>
          <p:txBody>
            <a:bodyPr wrap="none" anchor="ctr"/>
            <a:lstStyle/>
            <a:p>
              <a:endParaRPr lang="zh-CN" altLang="en-US"/>
            </a:p>
          </p:txBody>
        </p:sp>
        <p:grpSp>
          <p:nvGrpSpPr>
            <p:cNvPr id="23" name="Group 888"/>
            <p:cNvGrpSpPr>
              <a:grpSpLocks/>
            </p:cNvGrpSpPr>
            <p:nvPr/>
          </p:nvGrpSpPr>
          <p:grpSpPr bwMode="auto">
            <a:xfrm>
              <a:off x="2150" y="1008"/>
              <a:ext cx="3474" cy="2759"/>
              <a:chOff x="2286" y="1008"/>
              <a:chExt cx="3474" cy="2759"/>
            </a:xfrm>
          </p:grpSpPr>
          <p:sp>
            <p:nvSpPr>
              <p:cNvPr id="25" name="Text Box 11"/>
              <p:cNvSpPr txBox="1">
                <a:spLocks noChangeArrowheads="1"/>
              </p:cNvSpPr>
              <p:nvPr/>
            </p:nvSpPr>
            <p:spPr bwMode="auto">
              <a:xfrm>
                <a:off x="2286" y="2795"/>
                <a:ext cx="840" cy="291"/>
              </a:xfrm>
              <a:prstGeom prst="rect">
                <a:avLst/>
              </a:prstGeom>
              <a:noFill/>
              <a:ln w="12700" cap="sq">
                <a:noFill/>
                <a:miter lim="800000"/>
                <a:headEnd type="none" w="sm" len="sm"/>
                <a:tailEnd type="none" w="sm" len="sm"/>
              </a:ln>
            </p:spPr>
            <p:txBody>
              <a:bodyPr wrap="square">
                <a:spAutoFit/>
              </a:bodyPr>
              <a:lstStyle/>
              <a:p>
                <a:pPr algn="l">
                  <a:spcBef>
                    <a:spcPct val="50000"/>
                  </a:spcBef>
                </a:pPr>
                <a:r>
                  <a:rPr kumimoji="1" lang="zh-CN" altLang="en-US" sz="2400" dirty="0">
                    <a:latin typeface="Times New Roman" pitchFamily="18" charset="0"/>
                    <a:ea typeface="昆仑仿宋" pitchFamily="49" charset="-122"/>
                  </a:rPr>
                  <a:t>能   量</a:t>
                </a:r>
                <a:endParaRPr kumimoji="1" lang="zh-CN" altLang="en-US" sz="2400" dirty="0">
                  <a:solidFill>
                    <a:srgbClr val="D7181F"/>
                  </a:solidFill>
                  <a:latin typeface="Times New Roman" pitchFamily="18" charset="0"/>
                  <a:ea typeface="昆仑仿宋" pitchFamily="49" charset="-122"/>
                </a:endParaRPr>
              </a:p>
            </p:txBody>
          </p:sp>
          <p:sp>
            <p:nvSpPr>
              <p:cNvPr id="26" name="Text Box 19"/>
              <p:cNvSpPr txBox="1">
                <a:spLocks noChangeArrowheads="1"/>
              </p:cNvSpPr>
              <p:nvPr/>
            </p:nvSpPr>
            <p:spPr bwMode="auto">
              <a:xfrm>
                <a:off x="2286" y="3476"/>
                <a:ext cx="840" cy="291"/>
              </a:xfrm>
              <a:prstGeom prst="rect">
                <a:avLst/>
              </a:prstGeom>
              <a:noFill/>
              <a:ln w="9525">
                <a:noFill/>
                <a:miter lim="800000"/>
                <a:headEnd/>
                <a:tailEnd/>
              </a:ln>
            </p:spPr>
            <p:txBody>
              <a:bodyPr wrap="square">
                <a:spAutoFit/>
              </a:bodyPr>
              <a:lstStyle/>
              <a:p>
                <a:pPr algn="l">
                  <a:spcBef>
                    <a:spcPct val="50000"/>
                  </a:spcBef>
                </a:pPr>
                <a:r>
                  <a:rPr kumimoji="1" lang="zh-CN" altLang="en-US" sz="2400" dirty="0">
                    <a:latin typeface="Times New Roman" pitchFamily="18" charset="0"/>
                    <a:ea typeface="昆仑仿宋" pitchFamily="49" charset="-122"/>
                  </a:rPr>
                  <a:t>物   质</a:t>
                </a:r>
                <a:endParaRPr kumimoji="1" lang="zh-CN" altLang="en-US" sz="2400" dirty="0">
                  <a:solidFill>
                    <a:srgbClr val="D7181F"/>
                  </a:solidFill>
                  <a:latin typeface="Times New Roman" pitchFamily="18" charset="0"/>
                  <a:ea typeface="昆仑仿宋" pitchFamily="49" charset="-122"/>
                </a:endParaRPr>
              </a:p>
            </p:txBody>
          </p:sp>
          <p:sp>
            <p:nvSpPr>
              <p:cNvPr id="27" name="矩形 20"/>
              <p:cNvSpPr>
                <a:spLocks noChangeArrowheads="1"/>
              </p:cNvSpPr>
              <p:nvPr/>
            </p:nvSpPr>
            <p:spPr bwMode="auto">
              <a:xfrm>
                <a:off x="3107" y="2795"/>
                <a:ext cx="1799" cy="288"/>
              </a:xfrm>
              <a:prstGeom prst="rect">
                <a:avLst/>
              </a:prstGeom>
              <a:noFill/>
              <a:ln w="9525">
                <a:noFill/>
                <a:miter lim="800000"/>
                <a:headEnd/>
                <a:tailEnd/>
              </a:ln>
            </p:spPr>
            <p:txBody>
              <a:bodyPr>
                <a:spAutoFit/>
              </a:bodyPr>
              <a:lstStyle/>
              <a:p>
                <a:r>
                  <a:rPr kumimoji="1" lang="zh-CN" altLang="en-US" sz="2400" dirty="0">
                    <a:solidFill>
                      <a:schemeClr val="tx1"/>
                    </a:solidFill>
                    <a:latin typeface="Times New Roman" pitchFamily="18" charset="0"/>
                    <a:ea typeface="昆仑仿宋" pitchFamily="49" charset="-122"/>
                  </a:rPr>
                  <a:t> </a:t>
                </a:r>
                <a:r>
                  <a:rPr kumimoji="1" lang="zh-CN" altLang="en-US" sz="2400" dirty="0">
                    <a:latin typeface="方正姚体" pitchFamily="2" charset="-122"/>
                    <a:ea typeface="方正姚体" pitchFamily="2" charset="-122"/>
                  </a:rPr>
                  <a:t>阳光、热能等</a:t>
                </a:r>
                <a:r>
                  <a:rPr kumimoji="1" lang="en-US" altLang="zh-CN" sz="2400" dirty="0">
                    <a:latin typeface="方正姚体" pitchFamily="2" charset="-122"/>
                    <a:ea typeface="方正姚体" pitchFamily="2" charset="-122"/>
                  </a:rPr>
                  <a:t>.</a:t>
                </a:r>
                <a:endParaRPr kumimoji="1" lang="zh-CN" altLang="en-US" sz="2400" dirty="0">
                  <a:latin typeface="方正姚体" pitchFamily="2" charset="-122"/>
                  <a:ea typeface="方正姚体" pitchFamily="2" charset="-122"/>
                </a:endParaRPr>
              </a:p>
            </p:txBody>
          </p:sp>
          <p:sp>
            <p:nvSpPr>
              <p:cNvPr id="28" name="矩形 21"/>
              <p:cNvSpPr>
                <a:spLocks noChangeArrowheads="1"/>
              </p:cNvSpPr>
              <p:nvPr/>
            </p:nvSpPr>
            <p:spPr bwMode="auto">
              <a:xfrm>
                <a:off x="3106" y="3456"/>
                <a:ext cx="2654" cy="288"/>
              </a:xfrm>
              <a:prstGeom prst="rect">
                <a:avLst/>
              </a:prstGeom>
              <a:noFill/>
              <a:ln w="9525">
                <a:noFill/>
                <a:miter lim="800000"/>
                <a:headEnd/>
                <a:tailEnd/>
              </a:ln>
            </p:spPr>
            <p:txBody>
              <a:bodyPr>
                <a:spAutoFit/>
              </a:bodyPr>
              <a:lstStyle/>
              <a:p>
                <a:pPr algn="l"/>
                <a:r>
                  <a:rPr kumimoji="1" lang="zh-CN" altLang="en-US" sz="2400" dirty="0">
                    <a:solidFill>
                      <a:schemeClr val="tx1"/>
                    </a:solidFill>
                    <a:latin typeface="Times New Roman" pitchFamily="18" charset="0"/>
                    <a:ea typeface="昆仑仿宋" pitchFamily="49" charset="-122"/>
                  </a:rPr>
                  <a:t> </a:t>
                </a:r>
                <a:r>
                  <a:rPr kumimoji="1" lang="zh-CN" altLang="en-US" sz="2400" dirty="0">
                    <a:latin typeface="方正姚体" pitchFamily="2" charset="-122"/>
                    <a:ea typeface="方正姚体" pitchFamily="2" charset="-122"/>
                  </a:rPr>
                  <a:t>空气、水、无机盐 等</a:t>
                </a:r>
                <a:r>
                  <a:rPr kumimoji="1" lang="en-US" altLang="zh-CN" sz="2400" dirty="0">
                    <a:latin typeface="方正姚体" pitchFamily="2" charset="-122"/>
                    <a:ea typeface="方正姚体" pitchFamily="2" charset="-122"/>
                  </a:rPr>
                  <a:t>.</a:t>
                </a:r>
                <a:endParaRPr kumimoji="1" lang="zh-CN" altLang="en-US" sz="2400" dirty="0">
                  <a:latin typeface="方正姚体" pitchFamily="2" charset="-122"/>
                  <a:ea typeface="方正姚体" pitchFamily="2" charset="-122"/>
                </a:endParaRPr>
              </a:p>
            </p:txBody>
          </p:sp>
          <p:sp>
            <p:nvSpPr>
              <p:cNvPr id="29" name="TextBox 28"/>
              <p:cNvSpPr txBox="1">
                <a:spLocks noChangeArrowheads="1"/>
              </p:cNvSpPr>
              <p:nvPr/>
            </p:nvSpPr>
            <p:spPr bwMode="auto">
              <a:xfrm>
                <a:off x="2290" y="1026"/>
                <a:ext cx="1035" cy="288"/>
              </a:xfrm>
              <a:prstGeom prst="rect">
                <a:avLst/>
              </a:prstGeom>
              <a:noFill/>
              <a:ln w="9525">
                <a:noFill/>
                <a:miter lim="800000"/>
                <a:headEnd/>
                <a:tailEnd/>
              </a:ln>
            </p:spPr>
            <p:txBody>
              <a:bodyPr>
                <a:spAutoFit/>
              </a:bodyPr>
              <a:lstStyle/>
              <a:p>
                <a:pPr algn="l"/>
                <a:r>
                  <a:rPr kumimoji="1" lang="zh-CN" altLang="en-US" sz="2400" dirty="0">
                    <a:latin typeface="Times New Roman" pitchFamily="18" charset="0"/>
                    <a:ea typeface="昆仑仿宋" pitchFamily="49" charset="-122"/>
                  </a:rPr>
                  <a:t>生产者</a:t>
                </a:r>
              </a:p>
            </p:txBody>
          </p:sp>
          <p:sp>
            <p:nvSpPr>
              <p:cNvPr id="30" name="TextBox 29"/>
              <p:cNvSpPr txBox="1">
                <a:spLocks noChangeArrowheads="1"/>
              </p:cNvSpPr>
              <p:nvPr/>
            </p:nvSpPr>
            <p:spPr bwMode="auto">
              <a:xfrm>
                <a:off x="3107" y="1008"/>
                <a:ext cx="2204" cy="288"/>
              </a:xfrm>
              <a:prstGeom prst="rect">
                <a:avLst/>
              </a:prstGeom>
              <a:noFill/>
              <a:ln w="9525">
                <a:noFill/>
                <a:miter lim="800000"/>
                <a:headEnd/>
                <a:tailEnd/>
              </a:ln>
            </p:spPr>
            <p:txBody>
              <a:bodyPr>
                <a:spAutoFit/>
              </a:bodyPr>
              <a:lstStyle/>
              <a:p>
                <a:pPr algn="l"/>
                <a:r>
                  <a:rPr kumimoji="1" lang="zh-CN" altLang="en-US" sz="2400" dirty="0">
                    <a:solidFill>
                      <a:schemeClr val="tx1"/>
                    </a:solidFill>
                    <a:latin typeface="方正姚体" pitchFamily="2" charset="-122"/>
                    <a:ea typeface="方正姚体" pitchFamily="2" charset="-122"/>
                  </a:rPr>
                  <a:t>主要是绿色植物</a:t>
                </a:r>
                <a:endParaRPr lang="zh-CN" altLang="en-US" sz="2400" dirty="0">
                  <a:solidFill>
                    <a:schemeClr val="tx1"/>
                  </a:solidFill>
                  <a:latin typeface="方正姚体" pitchFamily="2" charset="-122"/>
                  <a:ea typeface="方正姚体" pitchFamily="2" charset="-122"/>
                </a:endParaRPr>
              </a:p>
            </p:txBody>
          </p:sp>
          <p:sp>
            <p:nvSpPr>
              <p:cNvPr id="31" name="TextBox 30"/>
              <p:cNvSpPr txBox="1">
                <a:spLocks noChangeArrowheads="1"/>
              </p:cNvSpPr>
              <p:nvPr/>
            </p:nvSpPr>
            <p:spPr bwMode="auto">
              <a:xfrm>
                <a:off x="2290" y="1616"/>
                <a:ext cx="1080" cy="288"/>
              </a:xfrm>
              <a:prstGeom prst="rect">
                <a:avLst/>
              </a:prstGeom>
              <a:noFill/>
              <a:ln w="9525">
                <a:noFill/>
                <a:miter lim="800000"/>
                <a:headEnd/>
                <a:tailEnd/>
              </a:ln>
            </p:spPr>
            <p:txBody>
              <a:bodyPr>
                <a:spAutoFit/>
              </a:bodyPr>
              <a:lstStyle/>
              <a:p>
                <a:pPr algn="l"/>
                <a:r>
                  <a:rPr kumimoji="1" lang="zh-CN" altLang="en-US" sz="2400" dirty="0">
                    <a:latin typeface="Times New Roman" pitchFamily="18" charset="0"/>
                    <a:ea typeface="昆仑仿宋" pitchFamily="49" charset="-122"/>
                  </a:rPr>
                  <a:t>消费者</a:t>
                </a:r>
              </a:p>
            </p:txBody>
          </p:sp>
          <p:sp>
            <p:nvSpPr>
              <p:cNvPr id="32" name="TextBox 31"/>
              <p:cNvSpPr txBox="1">
                <a:spLocks noChangeArrowheads="1"/>
              </p:cNvSpPr>
              <p:nvPr/>
            </p:nvSpPr>
            <p:spPr bwMode="auto">
              <a:xfrm>
                <a:off x="3107" y="1616"/>
                <a:ext cx="1844" cy="288"/>
              </a:xfrm>
              <a:prstGeom prst="rect">
                <a:avLst/>
              </a:prstGeom>
              <a:noFill/>
              <a:ln w="9525">
                <a:noFill/>
                <a:miter lim="800000"/>
                <a:headEnd/>
                <a:tailEnd/>
              </a:ln>
            </p:spPr>
            <p:txBody>
              <a:bodyPr>
                <a:spAutoFit/>
              </a:bodyPr>
              <a:lstStyle/>
              <a:p>
                <a:r>
                  <a:rPr lang="zh-CN" altLang="en-US" sz="2400" dirty="0">
                    <a:solidFill>
                      <a:schemeClr val="tx1"/>
                    </a:solidFill>
                  </a:rPr>
                  <a:t> </a:t>
                </a:r>
                <a:r>
                  <a:rPr kumimoji="1" lang="zh-CN" altLang="en-US" sz="2400" dirty="0">
                    <a:latin typeface="方正姚体" pitchFamily="2" charset="-122"/>
                    <a:ea typeface="方正姚体" pitchFamily="2" charset="-122"/>
                  </a:rPr>
                  <a:t>主要是动物</a:t>
                </a:r>
              </a:p>
            </p:txBody>
          </p:sp>
          <p:sp>
            <p:nvSpPr>
              <p:cNvPr id="33" name="TextBox 32"/>
              <p:cNvSpPr txBox="1">
                <a:spLocks noChangeArrowheads="1"/>
              </p:cNvSpPr>
              <p:nvPr/>
            </p:nvSpPr>
            <p:spPr bwMode="auto">
              <a:xfrm>
                <a:off x="2290" y="2175"/>
                <a:ext cx="1170" cy="288"/>
              </a:xfrm>
              <a:prstGeom prst="rect">
                <a:avLst/>
              </a:prstGeom>
              <a:noFill/>
              <a:ln w="9525">
                <a:noFill/>
                <a:miter lim="800000"/>
                <a:headEnd/>
                <a:tailEnd/>
              </a:ln>
            </p:spPr>
            <p:txBody>
              <a:bodyPr>
                <a:spAutoFit/>
              </a:bodyPr>
              <a:lstStyle/>
              <a:p>
                <a:pPr algn="l"/>
                <a:r>
                  <a:rPr kumimoji="1" lang="zh-CN" altLang="en-US" sz="2400" dirty="0">
                    <a:latin typeface="Times New Roman" pitchFamily="18" charset="0"/>
                    <a:ea typeface="昆仑仿宋" pitchFamily="49" charset="-122"/>
                  </a:rPr>
                  <a:t>分解者</a:t>
                </a:r>
                <a:r>
                  <a:rPr kumimoji="1" lang="en-US" altLang="zh-CN" sz="2400" dirty="0">
                    <a:solidFill>
                      <a:srgbClr val="00FFFF"/>
                    </a:solidFill>
                    <a:latin typeface="Times New Roman" pitchFamily="18" charset="0"/>
                    <a:ea typeface="昆仑仿宋" pitchFamily="49" charset="-122"/>
                  </a:rPr>
                  <a:t> </a:t>
                </a:r>
                <a:endParaRPr lang="zh-CN" altLang="en-US" sz="2400" b="0" dirty="0">
                  <a:solidFill>
                    <a:schemeClr val="tx1"/>
                  </a:solidFill>
                </a:endParaRPr>
              </a:p>
            </p:txBody>
          </p:sp>
          <p:sp>
            <p:nvSpPr>
              <p:cNvPr id="34" name="TextBox 33"/>
              <p:cNvSpPr txBox="1">
                <a:spLocks noChangeArrowheads="1"/>
              </p:cNvSpPr>
              <p:nvPr/>
            </p:nvSpPr>
            <p:spPr bwMode="auto">
              <a:xfrm>
                <a:off x="3152" y="2151"/>
                <a:ext cx="2340" cy="288"/>
              </a:xfrm>
              <a:prstGeom prst="rect">
                <a:avLst/>
              </a:prstGeom>
              <a:noFill/>
              <a:ln w="9525">
                <a:noFill/>
                <a:miter lim="800000"/>
                <a:headEnd/>
                <a:tailEnd/>
              </a:ln>
            </p:spPr>
            <p:txBody>
              <a:bodyPr>
                <a:spAutoFit/>
              </a:bodyPr>
              <a:lstStyle/>
              <a:p>
                <a:r>
                  <a:rPr kumimoji="1" lang="zh-CN" altLang="en-US" sz="2400" dirty="0">
                    <a:latin typeface="方正姚体" pitchFamily="2" charset="-122"/>
                    <a:ea typeface="方正姚体" pitchFamily="2" charset="-122"/>
                  </a:rPr>
                  <a:t>主要是细菌和真菌</a:t>
                </a:r>
              </a:p>
            </p:txBody>
          </p:sp>
        </p:grpSp>
        <p:sp>
          <p:nvSpPr>
            <p:cNvPr id="24" name="Text Box 33"/>
            <p:cNvSpPr txBox="1">
              <a:spLocks noChangeArrowheads="1"/>
            </p:cNvSpPr>
            <p:nvPr/>
          </p:nvSpPr>
          <p:spPr bwMode="gray">
            <a:xfrm>
              <a:off x="469" y="3331"/>
              <a:ext cx="1225" cy="288"/>
            </a:xfrm>
            <a:prstGeom prst="rect">
              <a:avLst/>
            </a:prstGeom>
            <a:noFill/>
            <a:ln w="9525" algn="ctr">
              <a:noFill/>
              <a:miter lim="800000"/>
              <a:headEnd/>
              <a:tailEnd/>
            </a:ln>
            <a:effectLst>
              <a:outerShdw dist="28398" dir="1593903" algn="ctr" rotWithShape="0">
                <a:schemeClr val="bg1">
                  <a:alpha val="50000"/>
                </a:schemeClr>
              </a:outerShdw>
            </a:effectLst>
          </p:spPr>
          <p:txBody>
            <a:bodyPr>
              <a:spAutoFit/>
            </a:bodyPr>
            <a:lstStyle/>
            <a:p>
              <a:pPr algn="l">
                <a:spcBef>
                  <a:spcPct val="50000"/>
                </a:spcBef>
              </a:pPr>
              <a:r>
                <a:rPr kumimoji="1" lang="en-US" altLang="zh-CN" sz="2400" dirty="0">
                  <a:solidFill>
                    <a:srgbClr val="00B050"/>
                  </a:solidFill>
                  <a:latin typeface="Times New Roman" pitchFamily="18" charset="0"/>
                  <a:ea typeface="昆仑仿宋" pitchFamily="49" charset="-122"/>
                </a:rPr>
                <a:t>(</a:t>
              </a:r>
              <a:r>
                <a:rPr kumimoji="1" lang="zh-CN" altLang="en-US" sz="2400" dirty="0">
                  <a:solidFill>
                    <a:srgbClr val="00B050"/>
                  </a:solidFill>
                  <a:latin typeface="Times New Roman" pitchFamily="18" charset="0"/>
                  <a:ea typeface="昆仑仿宋" pitchFamily="49" charset="-122"/>
                </a:rPr>
                <a:t>环境组分</a:t>
              </a:r>
              <a:r>
                <a:rPr kumimoji="1" lang="en-US" altLang="zh-CN" sz="2400" dirty="0">
                  <a:solidFill>
                    <a:srgbClr val="00B050"/>
                  </a:solidFill>
                  <a:latin typeface="Times New Roman" pitchFamily="18" charset="0"/>
                  <a:ea typeface="昆仑仿宋" pitchFamily="49" charset="-122"/>
                </a:rPr>
                <a:t>)</a:t>
              </a:r>
            </a:p>
          </p:txBody>
        </p:sp>
      </p:grpSp>
      <p:pic>
        <p:nvPicPr>
          <p:cNvPr id="35" name="Picture 10" descr="https://gimg2.baidu.com/image_search/src=http%3A%2F%2Fpic1.zhimg.com%2Fv2-e302dba00af4910d64f68142eb675148_b.jpg&amp;refer=http%3A%2F%2Fpic1.zhimg.com&amp;app=2002&amp;size=f9999,10000&amp;q=a80&amp;n=0&amp;g=0n&amp;fmt=auto?sec=1654571031&amp;t=f32a3bcc46b3cfea9f6f407212e487d7"/>
          <p:cNvPicPr>
            <a:picLocks noChangeAspect="1" noChangeArrowheads="1"/>
          </p:cNvPicPr>
          <p:nvPr/>
        </p:nvPicPr>
        <p:blipFill>
          <a:blip r:embed="rId3" cstate="email"/>
          <a:srcRect/>
          <a:stretch>
            <a:fillRect/>
          </a:stretch>
        </p:blipFill>
        <p:spPr bwMode="auto">
          <a:xfrm>
            <a:off x="7572382" y="1232127"/>
            <a:ext cx="5072099" cy="3841505"/>
          </a:xfrm>
          <a:prstGeom prst="rect">
            <a:avLst/>
          </a:prstGeom>
          <a:noFill/>
        </p:spPr>
      </p:pic>
    </p:spTree>
    <p:extLst>
      <p:ext uri="{BB962C8B-B14F-4D97-AF65-F5344CB8AC3E}">
        <p14:creationId xmlns:p14="http://schemas.microsoft.com/office/powerpoint/2010/main" xmlns="" val="3660688079"/>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642897" y="758805"/>
            <a:ext cx="8358246" cy="2954655"/>
          </a:xfrm>
          <a:prstGeom prst="rect">
            <a:avLst/>
          </a:prstGeom>
        </p:spPr>
        <p:txBody>
          <a:bodyPr wrap="square">
            <a:spAutoFit/>
          </a:bodyPr>
          <a:lstStyle/>
          <a:p>
            <a:pPr>
              <a:lnSpc>
                <a:spcPct val="150000"/>
              </a:lnSpc>
            </a:pPr>
            <a:r>
              <a:rPr lang="en-US" altLang="zh-CN" sz="2400" dirty="0">
                <a:latin typeface="方正粗黑宋简体" pitchFamily="2" charset="-122"/>
                <a:ea typeface="方正粗黑宋简体" pitchFamily="2" charset="-122"/>
              </a:rPr>
              <a:t>1</a:t>
            </a:r>
            <a:r>
              <a:rPr lang="zh-CN" altLang="en-US" sz="2400" dirty="0">
                <a:latin typeface="方正粗黑宋简体" pitchFamily="2" charset="-122"/>
                <a:ea typeface="方正粗黑宋简体" pitchFamily="2" charset="-122"/>
              </a:rPr>
              <a:t>．生物部分</a:t>
            </a:r>
          </a:p>
          <a:p>
            <a:pPr>
              <a:lnSpc>
                <a:spcPct val="150000"/>
              </a:lnSpc>
            </a:pPr>
            <a:r>
              <a:rPr lang="zh-CN" altLang="en-US" sz="2000" b="1" dirty="0">
                <a:solidFill>
                  <a:srgbClr val="00B050"/>
                </a:solidFill>
                <a:latin typeface="方正姚体" pitchFamily="2" charset="-122"/>
                <a:ea typeface="方正姚体" pitchFamily="2" charset="-122"/>
              </a:rPr>
              <a:t>（</a:t>
            </a:r>
            <a:r>
              <a:rPr lang="en-US" altLang="zh-CN" sz="2000" b="1" dirty="0">
                <a:solidFill>
                  <a:srgbClr val="00B050"/>
                </a:solidFill>
                <a:latin typeface="方正姚体" pitchFamily="2" charset="-122"/>
                <a:ea typeface="方正姚体" pitchFamily="2" charset="-122"/>
              </a:rPr>
              <a:t>1</a:t>
            </a:r>
            <a:r>
              <a:rPr lang="zh-CN" altLang="en-US" sz="2000" b="1" dirty="0">
                <a:solidFill>
                  <a:srgbClr val="00B050"/>
                </a:solidFill>
                <a:latin typeface="方正姚体" pitchFamily="2" charset="-122"/>
                <a:ea typeface="方正姚体" pitchFamily="2" charset="-122"/>
              </a:rPr>
              <a:t>）</a:t>
            </a:r>
            <a:r>
              <a:rPr lang="zh-CN" altLang="en-US" sz="2000" b="1" dirty="0" smtClean="0">
                <a:solidFill>
                  <a:srgbClr val="00B050"/>
                </a:solidFill>
                <a:latin typeface="方正姚体" pitchFamily="2" charset="-122"/>
                <a:ea typeface="方正姚体" pitchFamily="2" charset="-122"/>
              </a:rPr>
              <a:t>生产者   </a:t>
            </a:r>
            <a:r>
              <a:rPr lang="zh-CN" altLang="en-US" sz="2000" b="1" dirty="0" smtClean="0">
                <a:latin typeface="方正姚体" pitchFamily="2" charset="-122"/>
                <a:ea typeface="方正姚体" pitchFamily="2" charset="-122"/>
              </a:rPr>
              <a:t>自养生物</a:t>
            </a:r>
            <a:endParaRPr lang="zh-CN" altLang="en-US" sz="2000" b="1" dirty="0">
              <a:latin typeface="方正姚体" pitchFamily="2" charset="-122"/>
              <a:ea typeface="方正姚体" pitchFamily="2" charset="-122"/>
            </a:endParaRPr>
          </a:p>
          <a:p>
            <a:pPr>
              <a:lnSpc>
                <a:spcPct val="150000"/>
              </a:lnSpc>
            </a:pPr>
            <a:r>
              <a:rPr lang="zh-CN" altLang="en-US" sz="2000" dirty="0">
                <a:latin typeface="方正姚体" pitchFamily="2" charset="-122"/>
                <a:ea typeface="方正姚体" pitchFamily="2" charset="-122"/>
              </a:rPr>
              <a:t>       主要指</a:t>
            </a:r>
            <a:r>
              <a:rPr lang="zh-CN" altLang="en-US" sz="2000" dirty="0">
                <a:solidFill>
                  <a:srgbClr val="1A8CE1"/>
                </a:solidFill>
                <a:latin typeface="方正姚体" pitchFamily="2" charset="-122"/>
                <a:ea typeface="方正姚体" pitchFamily="2" charset="-122"/>
              </a:rPr>
              <a:t>能利用太阳光能和简单的无机物制造有机物的绿色植物</a:t>
            </a:r>
            <a:r>
              <a:rPr lang="zh-CN" altLang="en-US" sz="2000" dirty="0">
                <a:latin typeface="方正姚体" pitchFamily="2" charset="-122"/>
                <a:ea typeface="方正姚体" pitchFamily="2" charset="-122"/>
              </a:rPr>
              <a:t>，也包括一些</a:t>
            </a:r>
            <a:r>
              <a:rPr lang="zh-CN" altLang="en-US" sz="2000" dirty="0">
                <a:solidFill>
                  <a:srgbClr val="1A8CE1"/>
                </a:solidFill>
                <a:latin typeface="方正姚体" pitchFamily="2" charset="-122"/>
                <a:ea typeface="方正姚体" pitchFamily="2" charset="-122"/>
              </a:rPr>
              <a:t>能进行光合作用和化能合成的微生物</a:t>
            </a:r>
            <a:r>
              <a:rPr lang="zh-CN" altLang="en-US" sz="2000" dirty="0">
                <a:latin typeface="方正姚体" pitchFamily="2" charset="-122"/>
                <a:ea typeface="方正姚体" pitchFamily="2" charset="-122"/>
              </a:rPr>
              <a:t>，是生态系统中的</a:t>
            </a:r>
            <a:r>
              <a:rPr lang="zh-CN" altLang="en-US" sz="2000" b="1" dirty="0">
                <a:solidFill>
                  <a:srgbClr val="663300"/>
                </a:solidFill>
                <a:latin typeface="方正姚体" pitchFamily="2" charset="-122"/>
                <a:ea typeface="方正姚体" pitchFamily="2" charset="-122"/>
              </a:rPr>
              <a:t>初级生产者</a:t>
            </a:r>
            <a:r>
              <a:rPr lang="zh-CN" altLang="en-US" sz="2000" dirty="0">
                <a:latin typeface="方正姚体" pitchFamily="2" charset="-122"/>
                <a:ea typeface="方正姚体" pitchFamily="2" charset="-122"/>
              </a:rPr>
              <a:t>，提供第一性产品，成为系统中能流和物流的主要源头。</a:t>
            </a:r>
            <a:endParaRPr lang="en-US" altLang="zh-CN" sz="2000" dirty="0">
              <a:latin typeface="方正姚体" pitchFamily="2" charset="-122"/>
              <a:ea typeface="方正姚体" pitchFamily="2" charset="-122"/>
            </a:endParaRPr>
          </a:p>
          <a:p>
            <a:pPr>
              <a:lnSpc>
                <a:spcPct val="150000"/>
              </a:lnSpc>
            </a:pPr>
            <a:endParaRPr lang="zh-CN" altLang="en-US" sz="2000" dirty="0">
              <a:latin typeface="方正姚体" pitchFamily="2" charset="-122"/>
              <a:ea typeface="方正姚体" pitchFamily="2" charset="-122"/>
            </a:endParaRPr>
          </a:p>
        </p:txBody>
      </p:sp>
      <p:grpSp>
        <p:nvGrpSpPr>
          <p:cNvPr id="83" name="组合 82"/>
          <p:cNvGrpSpPr/>
          <p:nvPr/>
        </p:nvGrpSpPr>
        <p:grpSpPr>
          <a:xfrm rot="20532645">
            <a:off x="8801309" y="5997868"/>
            <a:ext cx="4027871" cy="823935"/>
            <a:chOff x="5207386" y="6492222"/>
            <a:chExt cx="4027871" cy="823935"/>
          </a:xfrm>
        </p:grpSpPr>
        <p:grpSp>
          <p:nvGrpSpPr>
            <p:cNvPr id="68" name="组合 67"/>
            <p:cNvGrpSpPr/>
            <p:nvPr/>
          </p:nvGrpSpPr>
          <p:grpSpPr>
            <a:xfrm rot="16853282">
              <a:off x="8773406" y="6577345"/>
              <a:ext cx="461852" cy="461851"/>
              <a:chOff x="304800" y="673100"/>
              <a:chExt cx="4000500" cy="4000500"/>
            </a:xfrm>
            <a:solidFill>
              <a:schemeClr val="accent1"/>
            </a:solidFill>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0" name="椭圆 69"/>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1" name="组合 70"/>
            <p:cNvGrpSpPr/>
            <p:nvPr/>
          </p:nvGrpSpPr>
          <p:grpSpPr>
            <a:xfrm rot="16853282">
              <a:off x="6679472" y="6701963"/>
              <a:ext cx="483037" cy="483035"/>
              <a:chOff x="304800" y="673100"/>
              <a:chExt cx="4000500" cy="4000500"/>
            </a:xfrm>
            <a:solidFill>
              <a:schemeClr val="accent1"/>
            </a:solidFill>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Text" lastClr="000000"/>
                  </a:solidFill>
                  <a:latin typeface="Calibri"/>
                  <a:ea typeface="宋体"/>
                </a:endParaRPr>
              </a:p>
            </p:txBody>
          </p:sp>
          <p:sp>
            <p:nvSpPr>
              <p:cNvPr id="73" name="椭圆 72"/>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grpSp>
        <p:grpSp>
          <p:nvGrpSpPr>
            <p:cNvPr id="74" name="组合 73"/>
            <p:cNvGrpSpPr/>
            <p:nvPr/>
          </p:nvGrpSpPr>
          <p:grpSpPr>
            <a:xfrm rot="16853282">
              <a:off x="5207386" y="6492222"/>
              <a:ext cx="311740" cy="311740"/>
              <a:chOff x="5252030" y="2008764"/>
              <a:chExt cx="809336" cy="809336"/>
            </a:xfrm>
            <a:solidFill>
              <a:schemeClr val="accent1"/>
            </a:solidFill>
          </p:grpSpPr>
          <p:sp>
            <p:nvSpPr>
              <p:cNvPr id="75" name="椭圆 7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76" name="椭圆 7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rot="16853282">
              <a:off x="5882041" y="6891988"/>
              <a:ext cx="311740" cy="311740"/>
              <a:chOff x="5252030" y="2008764"/>
              <a:chExt cx="809336" cy="809336"/>
            </a:xfrm>
            <a:solidFill>
              <a:schemeClr val="accent1"/>
            </a:solidFill>
          </p:grpSpPr>
          <p:sp>
            <p:nvSpPr>
              <p:cNvPr id="78" name="椭圆 7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79" name="椭圆 7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rot="16853282">
              <a:off x="7496382" y="6864042"/>
              <a:ext cx="452115" cy="452115"/>
              <a:chOff x="5252030" y="2008764"/>
              <a:chExt cx="809336" cy="809336"/>
            </a:xfrm>
            <a:solidFill>
              <a:schemeClr val="accent1"/>
            </a:solidFill>
          </p:grpSpPr>
          <p:sp>
            <p:nvSpPr>
              <p:cNvPr id="81" name="椭圆 8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184" fontAlgn="auto">
                  <a:spcBef>
                    <a:spcPts val="0"/>
                  </a:spcBef>
                  <a:spcAft>
                    <a:spcPts val="0"/>
                  </a:spcAft>
                  <a:defRPr/>
                </a:pPr>
                <a:endParaRPr lang="zh-CN" altLang="en-US" sz="2531" kern="0">
                  <a:solidFill>
                    <a:sysClr val="window" lastClr="FFFFFF"/>
                  </a:solidFill>
                  <a:latin typeface="Calibri"/>
                  <a:ea typeface="宋体"/>
                </a:endParaRPr>
              </a:p>
            </p:txBody>
          </p:sp>
          <p:sp>
            <p:nvSpPr>
              <p:cNvPr id="82" name="椭圆 8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5" name="椭圆 84"/>
          <p:cNvSpPr/>
          <p:nvPr/>
        </p:nvSpPr>
        <p:spPr>
          <a:xfrm>
            <a:off x="9286895" y="615929"/>
            <a:ext cx="1643074" cy="1643074"/>
          </a:xfrm>
          <a:prstGeom prst="ellipse">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1001407" y="2330441"/>
            <a:ext cx="1143008" cy="1214446"/>
          </a:xfrm>
          <a:prstGeom prst="ellipse">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14335" y="3759201"/>
            <a:ext cx="11572956" cy="2400657"/>
          </a:xfrm>
          <a:prstGeom prst="rect">
            <a:avLst/>
          </a:prstGeom>
        </p:spPr>
        <p:txBody>
          <a:bodyPr wrap="square">
            <a:spAutoFit/>
          </a:bodyPr>
          <a:lstStyle/>
          <a:p>
            <a:pPr>
              <a:lnSpc>
                <a:spcPct val="150000"/>
              </a:lnSpc>
            </a:pPr>
            <a:r>
              <a:rPr lang="zh-CN" altLang="en-US" sz="2000" b="1" dirty="0">
                <a:solidFill>
                  <a:srgbClr val="00B050"/>
                </a:solidFill>
                <a:latin typeface="方正姚体" pitchFamily="2" charset="-122"/>
                <a:ea typeface="方正姚体" pitchFamily="2" charset="-122"/>
              </a:rPr>
              <a:t>（</a:t>
            </a:r>
            <a:r>
              <a:rPr lang="en-US" altLang="zh-CN" sz="2000" b="1" dirty="0">
                <a:solidFill>
                  <a:srgbClr val="00B050"/>
                </a:solidFill>
                <a:latin typeface="方正姚体" pitchFamily="2" charset="-122"/>
                <a:ea typeface="方正姚体" pitchFamily="2" charset="-122"/>
              </a:rPr>
              <a:t>2</a:t>
            </a:r>
            <a:r>
              <a:rPr lang="zh-CN" altLang="en-US" sz="2000" b="1" dirty="0">
                <a:solidFill>
                  <a:srgbClr val="00B050"/>
                </a:solidFill>
                <a:latin typeface="方正姚体" pitchFamily="2" charset="-122"/>
                <a:ea typeface="方正姚体" pitchFamily="2" charset="-122"/>
              </a:rPr>
              <a:t>）消费者</a:t>
            </a:r>
          </a:p>
          <a:p>
            <a:pPr>
              <a:lnSpc>
                <a:spcPct val="150000"/>
              </a:lnSpc>
            </a:pPr>
            <a:r>
              <a:rPr lang="zh-CN" altLang="en-US" sz="2000" dirty="0">
                <a:latin typeface="方正姚体" pitchFamily="2" charset="-122"/>
                <a:ea typeface="方正姚体" pitchFamily="2" charset="-122"/>
              </a:rPr>
              <a:t>       主要是指</a:t>
            </a:r>
            <a:r>
              <a:rPr lang="zh-CN" altLang="en-US" sz="2000" dirty="0">
                <a:solidFill>
                  <a:srgbClr val="1A8CE1"/>
                </a:solidFill>
                <a:latin typeface="方正姚体" pitchFamily="2" charset="-122"/>
                <a:ea typeface="方正姚体" pitchFamily="2" charset="-122"/>
              </a:rPr>
              <a:t>以植物性产品为营养来源的动物</a:t>
            </a:r>
            <a:r>
              <a:rPr lang="zh-CN" altLang="en-US" sz="2000" dirty="0">
                <a:latin typeface="方正姚体" pitchFamily="2" charset="-122"/>
                <a:ea typeface="方正姚体" pitchFamily="2" charset="-122"/>
              </a:rPr>
              <a:t>。根据它们食性的不同，可以把它们分成草食性动物、肉食性动物、寄生性动物、腐食性动物和杂食性动物。草食性动物又称</a:t>
            </a:r>
            <a:r>
              <a:rPr lang="zh-CN" altLang="en-US" sz="2000" b="1" dirty="0">
                <a:solidFill>
                  <a:srgbClr val="663300"/>
                </a:solidFill>
                <a:latin typeface="方正姚体" pitchFamily="2" charset="-122"/>
                <a:ea typeface="方正姚体" pitchFamily="2" charset="-122"/>
              </a:rPr>
              <a:t>一级消费者</a:t>
            </a:r>
            <a:r>
              <a:rPr lang="zh-CN" altLang="en-US" sz="2000" dirty="0">
                <a:latin typeface="方正姚体" pitchFamily="2" charset="-122"/>
                <a:ea typeface="方正姚体" pitchFamily="2" charset="-122"/>
              </a:rPr>
              <a:t>，以草食性动物为食的（叫一级肉食性动物）为</a:t>
            </a:r>
            <a:r>
              <a:rPr lang="zh-CN" altLang="en-US" sz="2000" b="1" dirty="0">
                <a:solidFill>
                  <a:srgbClr val="663300"/>
                </a:solidFill>
                <a:latin typeface="方正姚体" pitchFamily="2" charset="-122"/>
                <a:ea typeface="方正姚体" pitchFamily="2" charset="-122"/>
              </a:rPr>
              <a:t>二级消费者</a:t>
            </a:r>
            <a:r>
              <a:rPr lang="zh-CN" altLang="en-US" sz="2000" dirty="0">
                <a:latin typeface="方正姚体" pitchFamily="2" charset="-122"/>
                <a:ea typeface="方正姚体" pitchFamily="2" charset="-122"/>
              </a:rPr>
              <a:t>，以二级肉食动物为食的为</a:t>
            </a:r>
            <a:r>
              <a:rPr lang="zh-CN" altLang="en-US" sz="2000" b="1" dirty="0">
                <a:solidFill>
                  <a:srgbClr val="663300"/>
                </a:solidFill>
                <a:latin typeface="方正姚体" pitchFamily="2" charset="-122"/>
                <a:ea typeface="方正姚体" pitchFamily="2" charset="-122"/>
              </a:rPr>
              <a:t>三级消费者</a:t>
            </a:r>
            <a:r>
              <a:rPr lang="zh-CN" altLang="en-US" sz="2000" dirty="0">
                <a:latin typeface="方正姚体" pitchFamily="2" charset="-122"/>
                <a:ea typeface="方正姚体" pitchFamily="2" charset="-122"/>
              </a:rPr>
              <a:t>。此外，消费者还包括杂食消费者、腐食消费者和其他消费者。</a:t>
            </a:r>
          </a:p>
        </p:txBody>
      </p:sp>
    </p:spTree>
    <p:extLst>
      <p:ext uri="{BB962C8B-B14F-4D97-AF65-F5344CB8AC3E}">
        <p14:creationId xmlns:p14="http://schemas.microsoft.com/office/powerpoint/2010/main" xmlns="" val="3212044924"/>
      </p:ext>
    </p:extLst>
  </p:cSld>
  <p:clrMapOvr>
    <a:masterClrMapping/>
  </p:clrMapOvr>
  <p:transition spd="slow" advTm="0">
    <p:zoom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C2A6BF4-8F1E-4D9D-B4C9-D4965038FA3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904.pptx"/>
</p:tagLst>
</file>

<file path=ppt/theme/theme1.xml><?xml version="1.0" encoding="utf-8"?>
<a:theme xmlns:a="http://schemas.openxmlformats.org/drawingml/2006/main" name="第一PPT，www.1ppt.com">
  <a:themeElements>
    <a:clrScheme name="自定义 367">
      <a:dk1>
        <a:sysClr val="windowText" lastClr="000000"/>
      </a:dk1>
      <a:lt1>
        <a:sysClr val="window" lastClr="FFFFFF"/>
      </a:lt1>
      <a:dk2>
        <a:srgbClr val="44546A"/>
      </a:dk2>
      <a:lt2>
        <a:srgbClr val="E7E6E6"/>
      </a:lt2>
      <a:accent1>
        <a:srgbClr val="00B050"/>
      </a:accent1>
      <a:accent2>
        <a:srgbClr val="92D050"/>
      </a:accent2>
      <a:accent3>
        <a:srgbClr val="00B050"/>
      </a:accent3>
      <a:accent4>
        <a:srgbClr val="92D050"/>
      </a:accent4>
      <a:accent5>
        <a:srgbClr val="00B050"/>
      </a:accent5>
      <a:accent6>
        <a:srgbClr val="92D050"/>
      </a:accent6>
      <a:hlink>
        <a:srgbClr val="00B050"/>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367">
      <a:dk1>
        <a:sysClr val="windowText" lastClr="000000"/>
      </a:dk1>
      <a:lt1>
        <a:sysClr val="window" lastClr="FFFFFF"/>
      </a:lt1>
      <a:dk2>
        <a:srgbClr val="44546A"/>
      </a:dk2>
      <a:lt2>
        <a:srgbClr val="E7E6E6"/>
      </a:lt2>
      <a:accent1>
        <a:srgbClr val="00B050"/>
      </a:accent1>
      <a:accent2>
        <a:srgbClr val="92D050"/>
      </a:accent2>
      <a:accent3>
        <a:srgbClr val="00B050"/>
      </a:accent3>
      <a:accent4>
        <a:srgbClr val="92D050"/>
      </a:accent4>
      <a:accent5>
        <a:srgbClr val="00B050"/>
      </a:accent5>
      <a:accent6>
        <a:srgbClr val="92D050"/>
      </a:accent6>
      <a:hlink>
        <a:srgbClr val="00B050"/>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41275" cap="sq">
          <a:solidFill>
            <a:schemeClr val="accent2"/>
          </a:solidFill>
          <a:round/>
          <a:headEnd type="none" w="sm" len="sm"/>
          <a:tailEnd type="none" w="sm" len="sm"/>
        </a:ln>
      </a:spPr>
      <a:bodyPr wrap="none" anchor="ctr"/>
      <a:lstStyle>
        <a:defPPr algn="l">
          <a:defRPr sz="1800" b="0">
            <a:solidFill>
              <a:schemeClr val="tx1"/>
            </a:solidFill>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1348</Words>
  <Application>Microsoft Office PowerPoint</Application>
  <PresentationFormat>自定义</PresentationFormat>
  <Paragraphs>95</Paragraphs>
  <Slides>13</Slides>
  <Notes>12</Notes>
  <HiddenSlides>0</HiddenSlides>
  <MMClips>0</MMClips>
  <ScaleCrop>false</ScaleCrop>
  <HeadingPairs>
    <vt:vector size="4" baseType="variant">
      <vt:variant>
        <vt:lpstr>主题</vt:lpstr>
      </vt:variant>
      <vt:variant>
        <vt:i4>3</vt:i4>
      </vt:variant>
      <vt:variant>
        <vt:lpstr>幻灯片标题</vt:lpstr>
      </vt:variant>
      <vt:variant>
        <vt:i4>13</vt:i4>
      </vt:variant>
    </vt:vector>
  </HeadingPairs>
  <TitlesOfParts>
    <vt:vector size="16" baseType="lpstr">
      <vt:lpstr>第一PPT，www.1ppt.com</vt:lpstr>
      <vt:lpstr>1_第一PPT，www.1ppt.com</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环境保护</dc:title>
  <dc:creator/>
  <cp:keywords>www.1ppt.com</cp:keywords>
  <cp:lastModifiedBy/>
  <cp:revision>1</cp:revision>
  <dcterms:created xsi:type="dcterms:W3CDTF">2016-10-17T14:00:15Z</dcterms:created>
  <dcterms:modified xsi:type="dcterms:W3CDTF">2023-03-27T08:32:59Z</dcterms:modified>
</cp:coreProperties>
</file>