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40" r:id="rId1"/>
    <p:sldMasterId id="2147483990" r:id="rId2"/>
    <p:sldMasterId id="2147483993" r:id="rId3"/>
  </p:sldMasterIdLst>
  <p:notesMasterIdLst>
    <p:notesMasterId r:id="rId13"/>
  </p:notesMasterIdLst>
  <p:handoutMasterIdLst>
    <p:handoutMasterId r:id="rId14"/>
  </p:handoutMasterIdLst>
  <p:sldIdLst>
    <p:sldId id="3196" r:id="rId4"/>
    <p:sldId id="3197" r:id="rId5"/>
    <p:sldId id="3116" r:id="rId6"/>
    <p:sldId id="3199" r:id="rId7"/>
    <p:sldId id="3200" r:id="rId8"/>
    <p:sldId id="3201" r:id="rId9"/>
    <p:sldId id="3202" r:id="rId10"/>
    <p:sldId id="3203" r:id="rId11"/>
    <p:sldId id="3204" r:id="rId12"/>
  </p:sldIdLst>
  <p:sldSz cx="12858750" cy="7232650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67BEC"/>
    <a:srgbClr val="663300"/>
    <a:srgbClr val="1A8CE1"/>
    <a:srgbClr val="FFFFFF"/>
    <a:srgbClr val="01A8A1"/>
    <a:srgbClr val="F3C5BE"/>
    <a:srgbClr val="60AEA9"/>
    <a:srgbClr val="00B369"/>
    <a:srgbClr val="A78357"/>
    <a:srgbClr val="28C7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5" autoAdjust="0"/>
    <p:restoredTop sz="94800" autoAdjust="0"/>
  </p:normalViewPr>
  <p:slideViewPr>
    <p:cSldViewPr>
      <p:cViewPr>
        <p:scale>
          <a:sx n="75" d="100"/>
          <a:sy n="75" d="100"/>
        </p:scale>
        <p:origin x="-1962" y="-642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2023-03-27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4590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4590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7861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78619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7861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7861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78619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1557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5360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" y="5791"/>
            <a:ext cx="12855388" cy="7221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598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15" indent="0">
              <a:buNone/>
              <a:defRPr sz="3500"/>
            </a:lvl2pPr>
            <a:lvl3pPr marL="1148029" indent="0">
              <a:buNone/>
              <a:defRPr sz="3000"/>
            </a:lvl3pPr>
            <a:lvl4pPr marL="1722044" indent="0">
              <a:buNone/>
              <a:defRPr sz="2500"/>
            </a:lvl4pPr>
            <a:lvl5pPr marL="2296058" indent="0">
              <a:buNone/>
              <a:defRPr sz="2500"/>
            </a:lvl5pPr>
            <a:lvl6pPr marL="2870073" indent="0">
              <a:buNone/>
              <a:defRPr sz="2500"/>
            </a:lvl6pPr>
            <a:lvl7pPr marL="3444088" indent="0">
              <a:buNone/>
              <a:defRPr sz="2500"/>
            </a:lvl7pPr>
            <a:lvl8pPr marL="4018102" indent="0">
              <a:buNone/>
              <a:defRPr sz="2500"/>
            </a:lvl8pPr>
            <a:lvl9pPr marL="4592117" indent="0">
              <a:buNone/>
              <a:defRPr sz="2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222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67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480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33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60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964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6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973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47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1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18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114803" tIns="57401" rIns="114803" bIns="5740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horz" lIns="114803" tIns="57401" rIns="114803" bIns="5740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7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2023-03-27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87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500153" y="1115995"/>
            <a:ext cx="10001320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生态系统的结构一般包括</a:t>
            </a:r>
            <a:r>
              <a:rPr lang="zh-CN" altLang="en-US" dirty="0">
                <a:solidFill>
                  <a:srgbClr val="00B050"/>
                </a:solidFill>
                <a:latin typeface="方正姚体" pitchFamily="2" charset="-122"/>
                <a:ea typeface="方正姚体" pitchFamily="2" charset="-122"/>
              </a:rPr>
              <a:t>形态（空间）结构</a:t>
            </a:r>
            <a:r>
              <a:rPr lang="zh-CN" altLang="en-US" dirty="0" smtClean="0">
                <a:solidFill>
                  <a:srgbClr val="00B050"/>
                </a:solidFill>
                <a:latin typeface="方正姚体" pitchFamily="2" charset="-122"/>
                <a:ea typeface="方正姚体" pitchFamily="2" charset="-122"/>
              </a:rPr>
              <a:t>、</a:t>
            </a:r>
            <a:r>
              <a:rPr lang="zh-CN" altLang="en-US" dirty="0" smtClean="0">
                <a:solidFill>
                  <a:srgbClr val="663300"/>
                </a:solidFill>
                <a:latin typeface="方正姚体" pitchFamily="2" charset="-122"/>
                <a:ea typeface="方正姚体" pitchFamily="2" charset="-122"/>
              </a:rPr>
              <a:t>环境条件的动态结构（时间结构）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和</a:t>
            </a:r>
            <a:r>
              <a:rPr lang="zh-CN" altLang="en-US" dirty="0" smtClean="0">
                <a:solidFill>
                  <a:srgbClr val="067BEC"/>
                </a:solidFill>
                <a:latin typeface="方正姚体" pitchFamily="2" charset="-122"/>
                <a:ea typeface="方正姚体" pitchFamily="2" charset="-122"/>
              </a:rPr>
              <a:t>营养结构（食物链结构）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。</a:t>
            </a:r>
            <a:endParaRPr lang="zh-CN" altLang="en-US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28649" y="3044821"/>
            <a:ext cx="64293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．生态系统的</a:t>
            </a:r>
            <a:r>
              <a:rPr lang="zh-CN" altLang="en-US" sz="2400" dirty="0">
                <a:latin typeface="方正姚体" pitchFamily="2" charset="-122"/>
                <a:ea typeface="方正姚体" pitchFamily="2" charset="-122"/>
              </a:rPr>
              <a:t>垂直层次结构</a:t>
            </a:r>
          </a:p>
        </p:txBody>
      </p:sp>
      <p:pic>
        <p:nvPicPr>
          <p:cNvPr id="2050" name="Picture 2" descr="http://oss.ouchn.cn/zyzx/video/nerc_ecology/img/p1-1-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987" y="2544755"/>
            <a:ext cx="7572428" cy="3584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041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TextBox 840"/>
          <p:cNvSpPr txBox="1"/>
          <p:nvPr/>
        </p:nvSpPr>
        <p:spPr>
          <a:xfrm>
            <a:off x="8215325" y="2044689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上层：大量的浮游生物（浮游植物和</a:t>
            </a:r>
            <a:endParaRPr lang="en-US" altLang="zh-CN" dirty="0">
              <a:latin typeface="方正姚体" pitchFamily="2" charset="-122"/>
              <a:ea typeface="方正姚体" pitchFamily="2" charset="-122"/>
            </a:endParaRPr>
          </a:p>
          <a:p>
            <a:r>
              <a:rPr lang="en-US" altLang="zh-CN" dirty="0">
                <a:latin typeface="方正姚体" pitchFamily="2" charset="-122"/>
                <a:ea typeface="方正姚体" pitchFamily="2" charset="-122"/>
              </a:rPr>
              <a:t>              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浮游动物）</a:t>
            </a:r>
          </a:p>
        </p:txBody>
      </p:sp>
      <p:pic>
        <p:nvPicPr>
          <p:cNvPr id="72712" name="Picture 8" descr="https://gimg2.baidu.com/image_search/src=http%3A%2F%2Fwww.zgjsks.com%2Fuploadfile%2F2019%2F1105%2F20191105083445457.png&amp;refer=http%3A%2F%2Fwww.zgjsks.com&amp;app=2002&amp;size=f9999,10000&amp;q=a80&amp;n=0&amp;g=0n&amp;fmt=auto?sec=1654570697&amp;t=a5fe1b4413c773bba4b101d4c24d88e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4" y="1830375"/>
            <a:ext cx="7429507" cy="3857652"/>
          </a:xfrm>
          <a:prstGeom prst="rect">
            <a:avLst/>
          </a:prstGeom>
          <a:noFill/>
        </p:spPr>
      </p:pic>
      <p:sp>
        <p:nvSpPr>
          <p:cNvPr id="851" name="矩形 850"/>
          <p:cNvSpPr/>
          <p:nvPr/>
        </p:nvSpPr>
        <p:spPr>
          <a:xfrm>
            <a:off x="4286235" y="2044689"/>
            <a:ext cx="2000264" cy="1643074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3" name="矩形 852"/>
          <p:cNvSpPr/>
          <p:nvPr/>
        </p:nvSpPr>
        <p:spPr>
          <a:xfrm>
            <a:off x="2000219" y="4164015"/>
            <a:ext cx="3143272" cy="1309697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5" name="矩形 854"/>
          <p:cNvSpPr/>
          <p:nvPr/>
        </p:nvSpPr>
        <p:spPr>
          <a:xfrm>
            <a:off x="5929309" y="4973647"/>
            <a:ext cx="1428760" cy="642942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0" name="TextBox 859"/>
          <p:cNvSpPr txBox="1"/>
          <p:nvPr/>
        </p:nvSpPr>
        <p:spPr>
          <a:xfrm>
            <a:off x="8215325" y="3687763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中层：浮游动物和鱼虾等</a:t>
            </a:r>
          </a:p>
        </p:txBody>
      </p:sp>
      <p:sp>
        <p:nvSpPr>
          <p:cNvPr id="861" name="TextBox 860"/>
          <p:cNvSpPr txBox="1"/>
          <p:nvPr/>
        </p:nvSpPr>
        <p:spPr>
          <a:xfrm>
            <a:off x="8215325" y="4616457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下层：大量的细菌、真菌；生活在泥里的无脊椎动物</a:t>
            </a:r>
          </a:p>
        </p:txBody>
      </p:sp>
    </p:spTree>
    <p:extLst>
      <p:ext uri="{BB962C8B-B14F-4D97-AF65-F5344CB8AC3E}">
        <p14:creationId xmlns="" xmlns:p14="http://schemas.microsoft.com/office/powerpoint/2010/main" val="278041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" grpId="0" animBg="1"/>
      <p:bldP spid="851" grpId="1" animBg="1"/>
      <p:bldP spid="853" grpId="0" animBg="1"/>
      <p:bldP spid="853" grpId="1" animBg="1"/>
      <p:bldP spid="855" grpId="0" animBg="1"/>
      <p:bldP spid="85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928649" y="401615"/>
            <a:ext cx="6429375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方正姚体" pitchFamily="2" charset="-122"/>
                <a:ea typeface="方正姚体" pitchFamily="2" charset="-122"/>
              </a:rPr>
              <a:t>2</a:t>
            </a: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．生态系统的</a:t>
            </a:r>
            <a:r>
              <a:rPr lang="zh-CN" altLang="en-US" sz="2400" dirty="0" smtClean="0">
                <a:latin typeface="方正姚体" pitchFamily="2" charset="-122"/>
                <a:ea typeface="方正姚体" pitchFamily="2" charset="-122"/>
              </a:rPr>
              <a:t>水平结构</a:t>
            </a:r>
            <a:endParaRPr lang="zh-CN" altLang="en-US" sz="2400" dirty="0"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67BEC"/>
                </a:solidFill>
                <a:latin typeface="方正姚体" pitchFamily="2" charset="-122"/>
                <a:ea typeface="方正姚体" pitchFamily="2" charset="-122"/>
              </a:rPr>
              <a:t>（</a:t>
            </a:r>
            <a:r>
              <a:rPr lang="en-US" altLang="zh-CN" sz="2000" dirty="0">
                <a:solidFill>
                  <a:srgbClr val="067BEC"/>
                </a:solidFill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sz="2000" dirty="0">
                <a:solidFill>
                  <a:srgbClr val="067BEC"/>
                </a:solidFill>
                <a:latin typeface="方正姚体" pitchFamily="2" charset="-122"/>
                <a:ea typeface="方正姚体" pitchFamily="2" charset="-122"/>
              </a:rPr>
              <a:t>）均匀分布</a:t>
            </a:r>
          </a:p>
          <a:p>
            <a:pPr>
              <a:lnSpc>
                <a:spcPct val="150000"/>
              </a:lnSpc>
            </a:pPr>
            <a:r>
              <a:rPr lang="zh-CN" altLang="en-US" sz="2000" u="sng" dirty="0">
                <a:latin typeface="方正姚体" pitchFamily="2" charset="-122"/>
                <a:ea typeface="方正姚体" pitchFamily="2" charset="-122"/>
              </a:rPr>
              <a:t>       生物种群的分布是均匀的，在平面空间上各占有一定的面积。</a:t>
            </a: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这种格局在自然生态系统中一般比较少见，而在农业生态系统中则可以经常见到，是农作物的一种基本结构形式。</a:t>
            </a:r>
          </a:p>
        </p:txBody>
      </p:sp>
      <p:sp>
        <p:nvSpPr>
          <p:cNvPr id="29" name="矩形 28"/>
          <p:cNvSpPr/>
          <p:nvPr/>
        </p:nvSpPr>
        <p:spPr>
          <a:xfrm>
            <a:off x="5429243" y="3473449"/>
            <a:ext cx="6429375" cy="14002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67BEC"/>
                </a:solidFill>
                <a:latin typeface="方正姚体" pitchFamily="2" charset="-122"/>
                <a:ea typeface="方正姚体" pitchFamily="2" charset="-122"/>
              </a:rPr>
              <a:t>（</a:t>
            </a:r>
            <a:r>
              <a:rPr lang="en-US" altLang="zh-CN" sz="2000" dirty="0">
                <a:solidFill>
                  <a:srgbClr val="067BEC"/>
                </a:solidFill>
                <a:latin typeface="方正姚体" pitchFamily="2" charset="-122"/>
                <a:ea typeface="方正姚体" pitchFamily="2" charset="-122"/>
              </a:rPr>
              <a:t>2</a:t>
            </a:r>
            <a:r>
              <a:rPr lang="zh-CN" altLang="en-US" sz="2000" dirty="0">
                <a:solidFill>
                  <a:srgbClr val="067BEC"/>
                </a:solidFill>
                <a:latin typeface="方正姚体" pitchFamily="2" charset="-122"/>
                <a:ea typeface="方正姚体" pitchFamily="2" charset="-122"/>
              </a:rPr>
              <a:t>）团块分布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       </a:t>
            </a:r>
            <a:r>
              <a:rPr lang="zh-CN" altLang="en-US" sz="2000" u="sng" dirty="0">
                <a:latin typeface="方正姚体" pitchFamily="2" charset="-122"/>
                <a:ea typeface="方正姚体" pitchFamily="2" charset="-122"/>
              </a:rPr>
              <a:t>生物种群在平面空间上间断地成群分布，因而形成为簇生团块状（植物）或大小不同的集群（动物）</a:t>
            </a: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。</a:t>
            </a:r>
          </a:p>
        </p:txBody>
      </p:sp>
      <p:sp>
        <p:nvSpPr>
          <p:cNvPr id="30" name="矩形 29"/>
          <p:cNvSpPr/>
          <p:nvPr/>
        </p:nvSpPr>
        <p:spPr>
          <a:xfrm>
            <a:off x="1142963" y="5330837"/>
            <a:ext cx="6429375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rgbClr val="067BEC"/>
                </a:solidFill>
                <a:latin typeface="方正姚体" pitchFamily="2" charset="-122"/>
                <a:ea typeface="方正姚体" pitchFamily="2" charset="-122"/>
              </a:rPr>
              <a:t>（</a:t>
            </a:r>
            <a:r>
              <a:rPr lang="en-US" altLang="zh-CN" sz="2000" dirty="0">
                <a:solidFill>
                  <a:srgbClr val="067BEC"/>
                </a:solidFill>
                <a:latin typeface="方正姚体" pitchFamily="2" charset="-122"/>
                <a:ea typeface="方正姚体" pitchFamily="2" charset="-122"/>
              </a:rPr>
              <a:t>3</a:t>
            </a:r>
            <a:r>
              <a:rPr lang="zh-CN" altLang="en-US" sz="2000" dirty="0">
                <a:solidFill>
                  <a:srgbClr val="067BEC"/>
                </a:solidFill>
                <a:latin typeface="方正姚体" pitchFamily="2" charset="-122"/>
                <a:ea typeface="方正姚体" pitchFamily="2" charset="-122"/>
              </a:rPr>
              <a:t>）随机分布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       </a:t>
            </a:r>
            <a:r>
              <a:rPr lang="zh-CN" altLang="en-US" sz="2000" u="sng" dirty="0">
                <a:latin typeface="方正姚体" pitchFamily="2" charset="-122"/>
                <a:ea typeface="方正姚体" pitchFamily="2" charset="-122"/>
              </a:rPr>
              <a:t>种群在平面空间分布上彼此独立，生物个体之间有一定的距离，但分布不规则</a:t>
            </a: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，这是生态系统平面结构的主要格局。</a:t>
            </a:r>
          </a:p>
        </p:txBody>
      </p:sp>
      <p:sp>
        <p:nvSpPr>
          <p:cNvPr id="39" name="圆角矩形标注 38"/>
          <p:cNvSpPr/>
          <p:nvPr/>
        </p:nvSpPr>
        <p:spPr>
          <a:xfrm>
            <a:off x="13787489" y="830243"/>
            <a:ext cx="3571900" cy="2000264"/>
          </a:xfrm>
          <a:prstGeom prst="wedgeRoundRectCallout">
            <a:avLst>
              <a:gd name="adj1" fmla="val -74712"/>
              <a:gd name="adj2" fmla="val 7218"/>
              <a:gd name="adj3" fmla="val 16667"/>
            </a:avLst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标注 40"/>
          <p:cNvSpPr/>
          <p:nvPr/>
        </p:nvSpPr>
        <p:spPr>
          <a:xfrm>
            <a:off x="-4072011" y="3402011"/>
            <a:ext cx="3143272" cy="1714512"/>
          </a:xfrm>
          <a:prstGeom prst="wedgeRoundRectCallout">
            <a:avLst>
              <a:gd name="adj1" fmla="val 74896"/>
              <a:gd name="adj2" fmla="val 4826"/>
              <a:gd name="adj3" fmla="val 16667"/>
            </a:avLst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标注 41"/>
          <p:cNvSpPr/>
          <p:nvPr/>
        </p:nvSpPr>
        <p:spPr>
          <a:xfrm>
            <a:off x="13716051" y="5187961"/>
            <a:ext cx="3500462" cy="1857388"/>
          </a:xfrm>
          <a:prstGeom prst="wedgeRoundRectCallout">
            <a:avLst>
              <a:gd name="adj1" fmla="val -69654"/>
              <a:gd name="adj2" fmla="val 11478"/>
              <a:gd name="adj3" fmla="val 16667"/>
            </a:avLst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62782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8.77193E-7 L -0.41411 0.00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80702E-6 L 0.37512 0.0006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85965E-6 L -0.40017 -0.0072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57211" y="544491"/>
            <a:ext cx="289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方正姚体" pitchFamily="2" charset="-122"/>
                <a:ea typeface="方正姚体" pitchFamily="2" charset="-122"/>
              </a:rPr>
              <a:t>3.</a:t>
            </a: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生态系统的</a:t>
            </a:r>
            <a:r>
              <a:rPr lang="zh-CN" altLang="en-US" sz="2400" dirty="0">
                <a:latin typeface="方正姚体" pitchFamily="2" charset="-122"/>
                <a:ea typeface="方正姚体" pitchFamily="2" charset="-122"/>
              </a:rPr>
              <a:t>营养机构</a:t>
            </a:r>
          </a:p>
        </p:txBody>
      </p:sp>
      <p:sp>
        <p:nvSpPr>
          <p:cNvPr id="7" name="矩形 6"/>
          <p:cNvSpPr/>
          <p:nvPr/>
        </p:nvSpPr>
        <p:spPr>
          <a:xfrm>
            <a:off x="1071525" y="1044557"/>
            <a:ext cx="10287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         生态系统中生物与生物之间，生产者、消费者与分解者之间以食物营养为纽带所形成的</a:t>
            </a:r>
            <a:r>
              <a:rPr lang="zh-CN" altLang="en-US" sz="2000" dirty="0">
                <a:solidFill>
                  <a:srgbClr val="067BEC"/>
                </a:solidFill>
                <a:latin typeface="方正姚体" pitchFamily="2" charset="-122"/>
                <a:ea typeface="方正姚体" pitchFamily="2" charset="-122"/>
              </a:rPr>
              <a:t>食物链和食物网</a:t>
            </a: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，以及</a:t>
            </a:r>
            <a:r>
              <a:rPr lang="zh-CN" altLang="en-US" sz="2000" dirty="0">
                <a:solidFill>
                  <a:srgbClr val="067BEC"/>
                </a:solidFill>
                <a:latin typeface="方正姚体" pitchFamily="2" charset="-122"/>
                <a:ea typeface="方正姚体" pitchFamily="2" charset="-122"/>
              </a:rPr>
              <a:t>营养物质在食物链和食物网中不同环节的分配结构</a:t>
            </a: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7143755" y="2330441"/>
            <a:ext cx="4143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 食物链</a:t>
            </a:r>
            <a:endParaRPr lang="en-US" altLang="zh-CN" sz="2000" dirty="0"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       生物成员之间通过取食与被取食的关系所联系起来的</a:t>
            </a:r>
            <a:r>
              <a:rPr lang="zh-CN" altLang="en-US" sz="20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链状结构</a:t>
            </a: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。食物链是生态系统营养结构的</a:t>
            </a:r>
            <a:r>
              <a:rPr lang="zh-CN" altLang="en-US" sz="2000" u="sng" dirty="0">
                <a:latin typeface="方正姚体" pitchFamily="2" charset="-122"/>
                <a:ea typeface="方正姚体" pitchFamily="2" charset="-122"/>
              </a:rPr>
              <a:t>基本单元</a:t>
            </a: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，是物质循环、能量流动和信息传递的</a:t>
            </a:r>
            <a:r>
              <a:rPr lang="zh-CN" altLang="en-US" sz="2000" u="sng" dirty="0">
                <a:latin typeface="方正姚体" pitchFamily="2" charset="-122"/>
                <a:ea typeface="方正姚体" pitchFamily="2" charset="-122"/>
              </a:rPr>
              <a:t>主要渠道</a:t>
            </a: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7215193" y="5259399"/>
            <a:ext cx="46474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    营养级</a:t>
            </a:r>
            <a:endParaRPr lang="en-US" altLang="zh-CN" sz="2000" dirty="0"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      食物链上的每一个环节称为</a:t>
            </a:r>
            <a:r>
              <a:rPr lang="zh-CN" altLang="en-US" sz="20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营养级</a:t>
            </a:r>
            <a:r>
              <a:rPr lang="zh-CN" altLang="en-US" dirty="0"/>
              <a:t>。</a:t>
            </a:r>
          </a:p>
        </p:txBody>
      </p:sp>
      <p:pic>
        <p:nvPicPr>
          <p:cNvPr id="30722" name="Picture 2" descr="http://oss.ouchn.cn/zyzx/video/nerc_ecology/img/ch4/P4-4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53" y="2330441"/>
            <a:ext cx="4572032" cy="4592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2782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2897" y="187301"/>
            <a:ext cx="114649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注意事项</a:t>
            </a:r>
            <a:r>
              <a:rPr lang="en-US" altLang="zh-CN" sz="2400" b="1" dirty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:</a:t>
            </a:r>
          </a:p>
          <a:p>
            <a:pPr algn="just" eaLnBrk="0" hangingPunct="0"/>
            <a:endParaRPr lang="en-US" altLang="zh-CN" sz="2000" dirty="0">
              <a:latin typeface="方正姚体" pitchFamily="2" charset="-122"/>
              <a:ea typeface="方正姚体" pitchFamily="2" charset="-122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          </a:t>
            </a:r>
            <a:r>
              <a:rPr lang="zh-CN" altLang="en-US" sz="2000" u="sng" dirty="0">
                <a:latin typeface="方正姚体" pitchFamily="2" charset="-122"/>
                <a:ea typeface="方正姚体" pitchFamily="2" charset="-122"/>
              </a:rPr>
              <a:t>越是处在食物链顶端的动物数量越少、能量也越少</a:t>
            </a: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，以致使得不可能再有别的动物以它们为食，因为从它们身上所获得的能量不足以弥补为搜捕它们所消耗的能量，所以</a:t>
            </a:r>
            <a:r>
              <a:rPr lang="zh-CN" altLang="en-US" sz="20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食物链一般很短</a:t>
            </a: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。因此受能量传递递减效率的限制，食物链的长度不可能无限制增长，一般情况下</a:t>
            </a:r>
            <a:r>
              <a:rPr lang="zh-CN" altLang="en-US" sz="20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至多由</a:t>
            </a:r>
            <a:r>
              <a:rPr lang="en-US" altLang="en-US" sz="20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4</a:t>
            </a:r>
            <a:r>
              <a:rPr lang="zh-CN" altLang="en-US" sz="20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到</a:t>
            </a:r>
            <a:r>
              <a:rPr lang="en-US" altLang="en-US" sz="20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5</a:t>
            </a:r>
            <a:r>
              <a:rPr lang="zh-CN" altLang="en-US" sz="20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个环节构成，最简单的食物链由</a:t>
            </a:r>
            <a:r>
              <a:rPr lang="en-US" altLang="en-US" sz="20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3</a:t>
            </a:r>
            <a:r>
              <a:rPr lang="zh-CN" altLang="en-US" sz="20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个环节构成</a:t>
            </a:r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。</a:t>
            </a:r>
            <a:endParaRPr lang="en-US" altLang="zh-CN" sz="2000" dirty="0">
              <a:latin typeface="方正姚体" pitchFamily="2" charset="-122"/>
              <a:ea typeface="方正姚体" pitchFamily="2" charset="-122"/>
            </a:endParaRPr>
          </a:p>
          <a:p>
            <a:pPr algn="just" eaLnBrk="0" hangingPunct="0"/>
            <a:r>
              <a:rPr lang="zh-CN" altLang="en-US" sz="2000" dirty="0">
                <a:latin typeface="方正姚体" pitchFamily="2" charset="-122"/>
                <a:ea typeface="方正姚体" pitchFamily="2" charset="-122"/>
              </a:rPr>
              <a:t> </a:t>
            </a:r>
            <a:endParaRPr kumimoji="1" lang="zh-CN" altLang="en-US" sz="2400" b="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7211" y="4259267"/>
            <a:ext cx="10287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ts val="2400"/>
              </a:lnSpc>
              <a:buFont typeface="Wingdings" pitchFamily="2" charset="2"/>
              <a:buChar char="ü"/>
            </a:pPr>
            <a:r>
              <a:rPr lang="en-US" altLang="zh-CN" dirty="0">
                <a:latin typeface="方正姚体" pitchFamily="2" charset="-122"/>
                <a:ea typeface="方正姚体" pitchFamily="2" charset="-122"/>
              </a:rPr>
              <a:t>  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   每条食物链的起点总是生产者，终点是不被其他动物所食的动物。</a:t>
            </a:r>
            <a:endParaRPr lang="en-US" altLang="zh-CN" dirty="0">
              <a:latin typeface="方正姚体" pitchFamily="2" charset="-122"/>
              <a:ea typeface="方正姚体" pitchFamily="2" charset="-122"/>
            </a:endParaRPr>
          </a:p>
          <a:p>
            <a:pPr algn="just" eaLnBrk="0" hangingPunct="0">
              <a:lnSpc>
                <a:spcPts val="2400"/>
              </a:lnSpc>
              <a:buFont typeface="Wingdings" pitchFamily="2" charset="2"/>
              <a:buChar char="ü"/>
            </a:pPr>
            <a:endParaRPr lang="en-US" altLang="zh-CN" dirty="0">
              <a:latin typeface="方正姚体" pitchFamily="2" charset="-122"/>
              <a:ea typeface="方正姚体" pitchFamily="2" charset="-122"/>
            </a:endParaRPr>
          </a:p>
          <a:p>
            <a:pPr algn="just" eaLnBrk="0" hangingPunct="0">
              <a:lnSpc>
                <a:spcPts val="2400"/>
              </a:lnSpc>
              <a:buFont typeface="Wingdings" pitchFamily="2" charset="2"/>
              <a:buChar char="ü"/>
            </a:pP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    生产者总是为第一营养级。   </a:t>
            </a:r>
            <a:endParaRPr lang="en-US" altLang="zh-CN" dirty="0">
              <a:latin typeface="方正姚体" pitchFamily="2" charset="-122"/>
              <a:ea typeface="方正姚体" pitchFamily="2" charset="-122"/>
            </a:endParaRPr>
          </a:p>
          <a:p>
            <a:pPr algn="just" eaLnBrk="0" hangingPunct="0">
              <a:lnSpc>
                <a:spcPts val="2400"/>
              </a:lnSpc>
              <a:buFont typeface="Wingdings" pitchFamily="2" charset="2"/>
              <a:buChar char="ü"/>
            </a:pPr>
            <a:endParaRPr lang="zh-CN" altLang="en-US" dirty="0">
              <a:latin typeface="方正姚体" pitchFamily="2" charset="-122"/>
              <a:ea typeface="方正姚体" pitchFamily="2" charset="-122"/>
            </a:endParaRPr>
          </a:p>
          <a:p>
            <a:pPr algn="just" eaLnBrk="0" hangingPunct="0">
              <a:lnSpc>
                <a:spcPts val="2400"/>
              </a:lnSpc>
              <a:buFont typeface="Wingdings" pitchFamily="2" charset="2"/>
              <a:buChar char="ü"/>
            </a:pP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    各种生物所处的营养级并不是一成不变的。 </a:t>
            </a:r>
            <a:endParaRPr lang="en-US" altLang="zh-CN" dirty="0">
              <a:latin typeface="方正姚体" pitchFamily="2" charset="-122"/>
              <a:ea typeface="方正姚体" pitchFamily="2" charset="-122"/>
            </a:endParaRPr>
          </a:p>
          <a:p>
            <a:pPr algn="just" eaLnBrk="0" hangingPunct="0">
              <a:lnSpc>
                <a:spcPts val="2400"/>
              </a:lnSpc>
              <a:buFont typeface="Wingdings" pitchFamily="2" charset="2"/>
              <a:buChar char="ü"/>
            </a:pPr>
            <a:endParaRPr lang="zh-CN" altLang="en-US" dirty="0">
              <a:latin typeface="方正姚体" pitchFamily="2" charset="-122"/>
              <a:ea typeface="方正姚体" pitchFamily="2" charset="-122"/>
            </a:endParaRPr>
          </a:p>
          <a:p>
            <a:pPr algn="just" eaLnBrk="0" hangingPunct="0">
              <a:lnSpc>
                <a:spcPts val="2400"/>
              </a:lnSpc>
              <a:buFont typeface="Wingdings" pitchFamily="2" charset="2"/>
              <a:buChar char="ü"/>
            </a:pPr>
            <a:r>
              <a:rPr lang="en-US" altLang="zh-CN" dirty="0">
                <a:latin typeface="方正姚体" pitchFamily="2" charset="-122"/>
                <a:ea typeface="方正姚体" pitchFamily="2" charset="-122"/>
              </a:rPr>
              <a:t>    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分解者不能进入食物链且不占营养级。</a:t>
            </a:r>
            <a:endParaRPr kumimoji="1"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" name="Straight Line buttom"/>
          <p:cNvCxnSpPr/>
          <p:nvPr/>
        </p:nvCxnSpPr>
        <p:spPr>
          <a:xfrm>
            <a:off x="812751" y="3726731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62782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4401" y="1044557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B050"/>
                </a:solidFill>
                <a:latin typeface="华文宋体" pitchFamily="2" charset="-122"/>
                <a:ea typeface="华文宋体" pitchFamily="2" charset="-122"/>
              </a:rPr>
              <a:t>1</a:t>
            </a:r>
            <a:r>
              <a:rPr lang="zh-CN" altLang="en-US" sz="1600" b="1" dirty="0">
                <a:solidFill>
                  <a:srgbClr val="00B050"/>
                </a:solidFill>
                <a:latin typeface="华文宋体" pitchFamily="2" charset="-122"/>
                <a:ea typeface="华文宋体" pitchFamily="2" charset="-122"/>
              </a:rPr>
              <a:t>）捕食食物链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华文宋体" pitchFamily="2" charset="-122"/>
                <a:ea typeface="华文宋体" pitchFamily="2" charset="-122"/>
              </a:rPr>
              <a:t>      又称活食食物链，是</a:t>
            </a:r>
            <a:r>
              <a:rPr lang="zh-CN" altLang="en-US" sz="1600" dirty="0">
                <a:solidFill>
                  <a:srgbClr val="663300"/>
                </a:solidFill>
                <a:latin typeface="华文宋体" pitchFamily="2" charset="-122"/>
                <a:ea typeface="华文宋体" pitchFamily="2" charset="-122"/>
              </a:rPr>
              <a:t>生物间以捕食关系而构成的食物链</a:t>
            </a:r>
            <a:r>
              <a:rPr lang="zh-CN" altLang="en-US" sz="1600" dirty="0">
                <a:latin typeface="华文宋体" pitchFamily="2" charset="-122"/>
                <a:ea typeface="华文宋体" pitchFamily="2" charset="-122"/>
              </a:rPr>
              <a:t>。这种食物链以绿色植物为基础，以食草动物开始，能量逐级转移和耗散，最终全部散失到环境中。如小麦→麦蚜虫→肉食性瓢虫→食虫小鸟→猛禽。</a:t>
            </a:r>
          </a:p>
        </p:txBody>
      </p:sp>
      <p:sp>
        <p:nvSpPr>
          <p:cNvPr id="3" name="矩形 2"/>
          <p:cNvSpPr/>
          <p:nvPr/>
        </p:nvSpPr>
        <p:spPr>
          <a:xfrm>
            <a:off x="500021" y="473053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  食物链的类型</a:t>
            </a:r>
          </a:p>
        </p:txBody>
      </p:sp>
      <p:sp>
        <p:nvSpPr>
          <p:cNvPr id="4" name="矩形 3"/>
          <p:cNvSpPr/>
          <p:nvPr/>
        </p:nvSpPr>
        <p:spPr>
          <a:xfrm>
            <a:off x="6929441" y="1044557"/>
            <a:ext cx="40005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B050"/>
                </a:solidFill>
                <a:latin typeface="华文宋体" pitchFamily="2" charset="-122"/>
                <a:ea typeface="华文宋体" pitchFamily="2" charset="-122"/>
              </a:rPr>
              <a:t>3) </a:t>
            </a:r>
            <a:r>
              <a:rPr lang="zh-CN" altLang="en-US" sz="1600" b="1" dirty="0">
                <a:solidFill>
                  <a:srgbClr val="00B050"/>
                </a:solidFill>
                <a:latin typeface="华文宋体" pitchFamily="2" charset="-122"/>
                <a:ea typeface="华文宋体" pitchFamily="2" charset="-122"/>
              </a:rPr>
              <a:t>寄生食物链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华文宋体" pitchFamily="2" charset="-122"/>
                <a:ea typeface="华文宋体" pitchFamily="2" charset="-122"/>
              </a:rPr>
              <a:t>      是指</a:t>
            </a:r>
            <a:r>
              <a:rPr lang="zh-CN" altLang="en-US" sz="1600" dirty="0">
                <a:solidFill>
                  <a:srgbClr val="663300"/>
                </a:solidFill>
                <a:latin typeface="华文宋体" pitchFamily="2" charset="-122"/>
                <a:ea typeface="华文宋体" pitchFamily="2" charset="-122"/>
              </a:rPr>
              <a:t>生物间以寄生物与寄主的关系而构成的食物链</a:t>
            </a:r>
            <a:r>
              <a:rPr lang="zh-CN" altLang="en-US" sz="1600" dirty="0">
                <a:latin typeface="华文宋体" pitchFamily="2" charset="-122"/>
                <a:ea typeface="华文宋体" pitchFamily="2" charset="-122"/>
              </a:rPr>
              <a:t>，或以寄生方式取食活的有机体而构成的食物链，如大豆→菟丝子、蛔虫→马（牛）。</a:t>
            </a:r>
          </a:p>
        </p:txBody>
      </p:sp>
      <p:cxnSp>
        <p:nvCxnSpPr>
          <p:cNvPr id="5" name="Straight Line buttom"/>
          <p:cNvCxnSpPr/>
          <p:nvPr/>
        </p:nvCxnSpPr>
        <p:spPr>
          <a:xfrm rot="5400000" flipH="1" flipV="1">
            <a:off x="3822682" y="3509168"/>
            <a:ext cx="4642676" cy="79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214401" y="3544887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B050"/>
                </a:solidFill>
                <a:latin typeface="华文宋体" pitchFamily="2" charset="-122"/>
                <a:ea typeface="华文宋体" pitchFamily="2" charset="-122"/>
              </a:rPr>
              <a:t>2</a:t>
            </a:r>
            <a:r>
              <a:rPr lang="zh-CN" altLang="en-US" sz="1600" b="1" dirty="0">
                <a:solidFill>
                  <a:srgbClr val="00B050"/>
                </a:solidFill>
                <a:latin typeface="华文宋体" pitchFamily="2" charset="-122"/>
                <a:ea typeface="华文宋体" pitchFamily="2" charset="-122"/>
              </a:rPr>
              <a:t>）腐食食物链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华文宋体" pitchFamily="2" charset="-122"/>
                <a:ea typeface="华文宋体" pitchFamily="2" charset="-122"/>
              </a:rPr>
              <a:t>      又叫碎屑食物链，主要</a:t>
            </a:r>
            <a:r>
              <a:rPr lang="zh-CN" altLang="en-US" sz="1600" dirty="0">
                <a:solidFill>
                  <a:srgbClr val="663300"/>
                </a:solidFill>
                <a:latin typeface="华文宋体" pitchFamily="2" charset="-122"/>
                <a:ea typeface="华文宋体" pitchFamily="2" charset="-122"/>
              </a:rPr>
              <a:t>以死的有机体或生物排泄物为食物，将有机物分解为无机物，归还到环境中去，被生产者再利用</a:t>
            </a:r>
            <a:r>
              <a:rPr lang="zh-CN" altLang="en-US" sz="1600" dirty="0">
                <a:latin typeface="华文宋体" pitchFamily="2" charset="-122"/>
                <a:ea typeface="华文宋体" pitchFamily="2" charset="-122"/>
              </a:rPr>
              <a:t>。如植物残体→蚯蚓→鸡。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929441" y="3473449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0B050"/>
                </a:solidFill>
                <a:latin typeface="华文宋体" pitchFamily="2" charset="-122"/>
                <a:ea typeface="华文宋体" pitchFamily="2" charset="-122"/>
              </a:rPr>
              <a:t>4</a:t>
            </a:r>
            <a:r>
              <a:rPr lang="zh-CN" altLang="en-US" sz="1600" b="1" dirty="0">
                <a:solidFill>
                  <a:srgbClr val="00B050"/>
                </a:solidFill>
                <a:latin typeface="华文宋体" pitchFamily="2" charset="-122"/>
                <a:ea typeface="华文宋体" pitchFamily="2" charset="-122"/>
              </a:rPr>
              <a:t>）混合食物链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华文宋体" pitchFamily="2" charset="-122"/>
                <a:ea typeface="华文宋体" pitchFamily="2" charset="-122"/>
              </a:rPr>
              <a:t>      </a:t>
            </a:r>
            <a:r>
              <a:rPr lang="zh-CN" altLang="en-US" sz="1600" dirty="0">
                <a:solidFill>
                  <a:srgbClr val="663300"/>
                </a:solidFill>
                <a:latin typeface="华文宋体" pitchFamily="2" charset="-122"/>
                <a:ea typeface="华文宋体" pitchFamily="2" charset="-122"/>
              </a:rPr>
              <a:t>构成食物链的各环节中，既有活食性生物成员，又有腐食性生物成员</a:t>
            </a:r>
            <a:r>
              <a:rPr lang="zh-CN" altLang="en-US" sz="1600" dirty="0">
                <a:latin typeface="华文宋体" pitchFamily="2" charset="-122"/>
                <a:ea typeface="华文宋体" pitchFamily="2" charset="-122"/>
              </a:rPr>
              <a:t>。例如，青草→牛（牛粪）→蘑菇→蚯蚓→鸡（鸡粪发酵）→猪（猪粪）→鱼是一条典型的混合食物链。</a:t>
            </a:r>
          </a:p>
        </p:txBody>
      </p:sp>
      <p:cxnSp>
        <p:nvCxnSpPr>
          <p:cNvPr id="14" name="Straight Line buttom"/>
          <p:cNvCxnSpPr/>
          <p:nvPr/>
        </p:nvCxnSpPr>
        <p:spPr>
          <a:xfrm>
            <a:off x="785773" y="3473449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62782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28649" y="830243"/>
            <a:ext cx="74558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  食物网</a:t>
            </a:r>
            <a:endParaRPr lang="en-US" altLang="zh-CN" dirty="0"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         不同种类的生物总是相互交错形成复杂的网状结构，成为</a:t>
            </a:r>
            <a:r>
              <a:rPr lang="zh-CN" altLang="en-US" dirty="0">
                <a:solidFill>
                  <a:srgbClr val="067BEC"/>
                </a:solidFill>
                <a:latin typeface="方正姚体" pitchFamily="2" charset="-122"/>
                <a:ea typeface="方正姚体" pitchFamily="2" charset="-122"/>
              </a:rPr>
              <a:t>食物网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。 </a:t>
            </a:r>
            <a:endParaRPr lang="en-US" altLang="zh-CN" dirty="0"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0" name="Picture 3" descr="lxh6"/>
          <p:cNvPicPr>
            <a:picLocks noChangeAspect="1" noChangeArrowheads="1"/>
          </p:cNvPicPr>
          <p:nvPr/>
        </p:nvPicPr>
        <p:blipFill>
          <a:blip r:embed="rId3" cstate="email">
            <a:lum bright="-36000" contrast="60000"/>
          </a:blip>
          <a:srcRect/>
          <a:stretch>
            <a:fillRect/>
          </a:stretch>
        </p:blipFill>
        <p:spPr bwMode="auto">
          <a:xfrm>
            <a:off x="1532831" y="2464197"/>
            <a:ext cx="5105728" cy="383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929573" y="3187697"/>
            <a:ext cx="392909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       一个复杂的食物网是生态系统保持稳定的重要条件。一般认为，食物网越复杂，生态系统抵抗外力干扰的能力就越强；食物网越简单，生态系统就越容易发生波动和毁灭。</a:t>
            </a:r>
          </a:p>
        </p:txBody>
      </p:sp>
    </p:spTree>
    <p:extLst>
      <p:ext uri="{BB962C8B-B14F-4D97-AF65-F5344CB8AC3E}">
        <p14:creationId xmlns="" xmlns:p14="http://schemas.microsoft.com/office/powerpoint/2010/main" val="1762782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28649" y="663997"/>
            <a:ext cx="108293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  </a:t>
            </a:r>
            <a:r>
              <a:rPr lang="zh-CN" altLang="en-US" sz="2000" dirty="0">
                <a:latin typeface="方正粗黑宋简体" pitchFamily="2" charset="-122"/>
                <a:ea typeface="方正粗黑宋简体" pitchFamily="2" charset="-122"/>
              </a:rPr>
              <a:t>食物链的应用</a:t>
            </a:r>
            <a:r>
              <a:rPr lang="en-US" altLang="zh-CN" sz="2000" dirty="0">
                <a:latin typeface="方正粗黑宋简体" pitchFamily="2" charset="-122"/>
                <a:ea typeface="方正粗黑宋简体" pitchFamily="2" charset="-122"/>
              </a:rPr>
              <a:t>——</a:t>
            </a:r>
            <a:r>
              <a:rPr lang="zh-CN" altLang="en-US" sz="2000" dirty="0">
                <a:latin typeface="方正粗黑宋简体" pitchFamily="2" charset="-122"/>
                <a:ea typeface="方正粗黑宋简体" pitchFamily="2" charset="-122"/>
              </a:rPr>
              <a:t>加环与解链</a:t>
            </a:r>
            <a:endParaRPr lang="en-US" altLang="zh-CN" sz="2000" dirty="0">
              <a:latin typeface="方正粗黑宋简体" pitchFamily="2" charset="-122"/>
              <a:ea typeface="方正粗黑宋简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        人类利用食物链原理，在农业生态系统中</a:t>
            </a:r>
            <a:r>
              <a:rPr lang="zh-CN" altLang="en-US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加入一些新的营养级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，使食物链中各种生物更充分地、多层次地利用自然资源，从而达到增加系统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产品输出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和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系统稳定性的目的，这是</a:t>
            </a:r>
            <a:r>
              <a:rPr lang="zh-CN" altLang="en-US" dirty="0" smtClean="0">
                <a:solidFill>
                  <a:srgbClr val="067BEC"/>
                </a:solidFill>
                <a:latin typeface="方正姚体" pitchFamily="2" charset="-122"/>
                <a:ea typeface="方正姚体" pitchFamily="2" charset="-122"/>
              </a:rPr>
              <a:t>食物链加环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。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同时，随着农业环境污染日益严重，为了防止有毒物质沿着食物链的富集，有时需要</a:t>
            </a:r>
            <a:r>
              <a:rPr lang="zh-CN" altLang="en-US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切断某些食物链环节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，以避免有毒物质对人类产生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危害，这种方式叫做</a:t>
            </a:r>
            <a:r>
              <a:rPr lang="zh-CN" altLang="en-US" dirty="0" smtClean="0">
                <a:solidFill>
                  <a:srgbClr val="067BEC"/>
                </a:solidFill>
                <a:latin typeface="方正姚体" pitchFamily="2" charset="-122"/>
                <a:ea typeface="方正姚体" pitchFamily="2" charset="-122"/>
              </a:rPr>
              <a:t>食物链解链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。</a:t>
            </a:r>
            <a:endParaRPr lang="en-US" altLang="zh-CN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E5BDD81-1529-C5A9-23C3-F926F11B04EE}"/>
              </a:ext>
            </a:extLst>
          </p:cNvPr>
          <p:cNvSpPr txBox="1"/>
          <p:nvPr/>
        </p:nvSpPr>
        <p:spPr>
          <a:xfrm>
            <a:off x="5493271" y="2896245"/>
            <a:ext cx="6427694" cy="4108817"/>
          </a:xfrm>
          <a:prstGeom prst="rect">
            <a:avLst/>
          </a:prstGeom>
          <a:noFill/>
          <a:ln w="82550" cmpd="thickThin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食物链加环</a:t>
            </a:r>
            <a:r>
              <a:rPr lang="zh-CN" altLang="en-US" b="1" dirty="0"/>
              <a:t>并非越长越好</a:t>
            </a:r>
            <a:r>
              <a:rPr lang="zh-CN" altLang="en-US" dirty="0"/>
              <a:t>，关键是要尽早从链条中获取更多的产品。食物链加环必须合理，在设计食物链结构，进行加环处理时，应遵循以下</a:t>
            </a:r>
            <a:r>
              <a:rPr lang="zh-CN" altLang="en-US" b="1" dirty="0"/>
              <a:t>原则</a:t>
            </a:r>
            <a:r>
              <a:rPr lang="zh-CN" altLang="en-US" dirty="0"/>
              <a:t>：</a:t>
            </a:r>
          </a:p>
          <a:p>
            <a:endParaRPr lang="zh-CN" altLang="en-US" dirty="0"/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）填补生态位，增加产品产出；</a:t>
            </a:r>
          </a:p>
          <a:p>
            <a:endParaRPr lang="zh-CN" altLang="en-US" dirty="0"/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）使废弃物资源化；</a:t>
            </a:r>
          </a:p>
          <a:p>
            <a:endParaRPr lang="zh-CN" altLang="en-US" dirty="0"/>
          </a:p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）减少养分和能量的无效损耗；</a:t>
            </a:r>
          </a:p>
          <a:p>
            <a:endParaRPr lang="zh-CN" altLang="en-US" dirty="0"/>
          </a:p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）增加就业，提高经济收入；</a:t>
            </a:r>
          </a:p>
          <a:p>
            <a:endParaRPr lang="zh-CN" altLang="en-US" dirty="0"/>
          </a:p>
          <a:p>
            <a:r>
              <a:rPr lang="zh-CN" altLang="en-US" dirty="0"/>
              <a:t>（</a:t>
            </a:r>
            <a:r>
              <a:rPr lang="en-US" altLang="zh-CN" dirty="0"/>
              <a:t>5</a:t>
            </a:r>
            <a:r>
              <a:rPr lang="zh-CN" altLang="en-US" dirty="0"/>
              <a:t>）实现环境净化和美化。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86004CA-9C0A-F4DE-E060-535228D7C1E9}"/>
              </a:ext>
            </a:extLst>
          </p:cNvPr>
          <p:cNvSpPr txBox="1"/>
          <p:nvPr/>
        </p:nvSpPr>
        <p:spPr>
          <a:xfrm>
            <a:off x="928649" y="3616325"/>
            <a:ext cx="358117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方正姚体" pitchFamily="2" charset="-122"/>
                <a:ea typeface="方正姚体" pitchFamily="2" charset="-122"/>
              </a:rPr>
              <a:t>例如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广东省电白县木麻黄防护林带曾发生严重的吹绵介壳虫虫害，致使防护林受灾严重，于是引进了它的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天敌澳洲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瓢虫形成捕食关系，从而成功地控制了灾害的蔓延。这呢是利用了食物链的加环</a:t>
            </a:r>
            <a:r>
              <a:rPr lang="zh-CN" altLang="en-US" dirty="0"/>
              <a:t>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429243" y="2900357"/>
            <a:ext cx="6500858" cy="1588"/>
          </a:xfrm>
          <a:prstGeom prst="line">
            <a:avLst/>
          </a:prstGeom>
          <a:ln w="603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9858401" y="4972058"/>
            <a:ext cx="4143403" cy="2"/>
          </a:xfrm>
          <a:prstGeom prst="line">
            <a:avLst/>
          </a:prstGeom>
          <a:ln w="603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429243" y="7043761"/>
            <a:ext cx="6500858" cy="1588"/>
          </a:xfrm>
          <a:prstGeom prst="line">
            <a:avLst/>
          </a:prstGeom>
          <a:ln w="603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 flipH="1" flipV="1">
            <a:off x="3357542" y="4972060"/>
            <a:ext cx="4143403" cy="1588"/>
          </a:xfrm>
          <a:prstGeom prst="line">
            <a:avLst/>
          </a:prstGeom>
          <a:ln w="6032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72555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24719" y="591989"/>
            <a:ext cx="10873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方正姚体" pitchFamily="2" charset="-122"/>
                <a:ea typeface="方正姚体" pitchFamily="2" charset="-122"/>
              </a:rPr>
              <a:t>        </a:t>
            </a:r>
            <a:r>
              <a:rPr lang="zh-CN" altLang="zh-CN" sz="2400" dirty="0">
                <a:latin typeface="方正姚体" pitchFamily="2" charset="-122"/>
                <a:ea typeface="方正姚体" pitchFamily="2" charset="-122"/>
              </a:rPr>
              <a:t>食物链解链</a:t>
            </a:r>
            <a:r>
              <a:rPr lang="zh-CN" altLang="zh-CN" dirty="0">
                <a:latin typeface="方正姚体" pitchFamily="2" charset="-122"/>
                <a:ea typeface="方正姚体" pitchFamily="2" charset="-122"/>
              </a:rPr>
              <a:t>的方法通常是在为减少有毒物质通过食物链进入畜禽和人体，危害动物和人类的健康时采用，即当有毒物质在食物链上富集达到一定程度时，使其与进入人类的食物链中断联系。</a:t>
            </a:r>
            <a:endParaRPr lang="en-US" altLang="zh-CN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7527FE05-40F5-0357-7CA8-108EFA070E93}"/>
              </a:ext>
            </a:extLst>
          </p:cNvPr>
          <p:cNvSpPr txBox="1"/>
          <p:nvPr/>
        </p:nvSpPr>
        <p:spPr>
          <a:xfrm>
            <a:off x="1460823" y="2896245"/>
            <a:ext cx="95770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>
                <a:latin typeface="方正姚体" pitchFamily="2" charset="-122"/>
                <a:ea typeface="方正姚体" pitchFamily="2" charset="-122"/>
              </a:rPr>
              <a:t>可以在受污染的土壤上种植非食用的用材林、薪碳林、花卉或生产纤维用的各种麻类作物等，可使污染物离开食物链。</a:t>
            </a:r>
            <a:endParaRPr lang="en-US" altLang="zh-CN" dirty="0"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altLang="zh-CN" dirty="0"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zh-CN" dirty="0">
                <a:latin typeface="方正姚体" pitchFamily="2" charset="-122"/>
                <a:ea typeface="方正姚体" pitchFamily="2" charset="-122"/>
              </a:rPr>
              <a:t>可以利用湿地水生植物处理城市污水、生活污水和工业废水，可减轻有毒物质对人类和畜禽的危害</a:t>
            </a:r>
            <a:r>
              <a:rPr lang="zh-CN" altLang="zh-CN" dirty="0" smtClean="0">
                <a:latin typeface="方正姚体" pitchFamily="2" charset="-122"/>
                <a:ea typeface="方正姚体" pitchFamily="2" charset="-122"/>
              </a:rPr>
              <a:t>。在</a:t>
            </a:r>
            <a:r>
              <a:rPr lang="zh-CN" altLang="zh-CN" dirty="0">
                <a:latin typeface="方正姚体" pitchFamily="2" charset="-122"/>
                <a:ea typeface="方正姚体" pitchFamily="2" charset="-122"/>
              </a:rPr>
              <a:t>污水处理中，凤眼莲、浮萍、水花生、芦苇、宽叶香蒲、水葱、香根草等水生植物被广泛应用。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A499DA4-1E36-01C9-9FF7-E1130029073F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2249" y="2536205"/>
            <a:ext cx="10943268" cy="18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8173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C2A6BF4-8F1E-4D9D-B4C9-D4965038FA3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904.pptx"/>
</p:tagLst>
</file>

<file path=ppt/theme/theme1.xml><?xml version="1.0" encoding="utf-8"?>
<a:theme xmlns:a="http://schemas.openxmlformats.org/drawingml/2006/main" name="第一PPT，www.1ppt.com">
  <a:themeElements>
    <a:clrScheme name="自定义 3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50"/>
      </a:accent1>
      <a:accent2>
        <a:srgbClr val="92D050"/>
      </a:accent2>
      <a:accent3>
        <a:srgbClr val="00B050"/>
      </a:accent3>
      <a:accent4>
        <a:srgbClr val="92D050"/>
      </a:accent4>
      <a:accent5>
        <a:srgbClr val="00B050"/>
      </a:accent5>
      <a:accent6>
        <a:srgbClr val="92D050"/>
      </a:accent6>
      <a:hlink>
        <a:srgbClr val="00B050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自定义 3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50"/>
      </a:accent1>
      <a:accent2>
        <a:srgbClr val="92D050"/>
      </a:accent2>
      <a:accent3>
        <a:srgbClr val="00B050"/>
      </a:accent3>
      <a:accent4>
        <a:srgbClr val="92D050"/>
      </a:accent4>
      <a:accent5>
        <a:srgbClr val="00B050"/>
      </a:accent5>
      <a:accent6>
        <a:srgbClr val="92D050"/>
      </a:accent6>
      <a:hlink>
        <a:srgbClr val="00B050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41275" cap="sq">
          <a:solidFill>
            <a:schemeClr val="accent2"/>
          </a:solidFill>
          <a:round/>
          <a:headEnd type="none" w="sm" len="sm"/>
          <a:tailEnd type="none" w="sm" len="sm"/>
        </a:ln>
      </a:spPr>
      <a:bodyPr wrap="none" anchor="ctr"/>
      <a:lstStyle>
        <a:defPPr algn="l">
          <a:defRPr sz="1800" b="0">
            <a:solidFill>
              <a:schemeClr val="tx1"/>
            </a:solidFill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1795</Words>
  <Application>Microsoft Office PowerPoint</Application>
  <PresentationFormat>自定义</PresentationFormat>
  <Paragraphs>70</Paragraphs>
  <Slides>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第一PPT，www.1ppt.com</vt:lpstr>
      <vt:lpstr>1_第一PPT，www.1ppt.com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环境保护</dc:title>
  <dc:creator/>
  <cp:keywords>www.1ppt.com</cp:keywords>
  <cp:lastModifiedBy/>
  <cp:revision>1</cp:revision>
  <dcterms:created xsi:type="dcterms:W3CDTF">2016-10-17T14:00:15Z</dcterms:created>
  <dcterms:modified xsi:type="dcterms:W3CDTF">2023-03-27T08:34:27Z</dcterms:modified>
</cp:coreProperties>
</file>