
<file path=[Content_Types].xml><?xml version="1.0" encoding="utf-8"?>
<Types xmlns="http://schemas.openxmlformats.org/package/2006/content-types">
  <Default Extension="png" ContentType="image/png"/>
  <Default Extension="webp"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6" r:id="rId2"/>
    <p:sldId id="268" r:id="rId3"/>
    <p:sldId id="294" r:id="rId4"/>
    <p:sldId id="264" r:id="rId5"/>
    <p:sldId id="258" r:id="rId6"/>
    <p:sldId id="259" r:id="rId7"/>
    <p:sldId id="295" r:id="rId8"/>
    <p:sldId id="296" r:id="rId9"/>
    <p:sldId id="297" r:id="rId10"/>
    <p:sldId id="298" r:id="rId11"/>
    <p:sldId id="300" r:id="rId12"/>
    <p:sldId id="289" r:id="rId13"/>
    <p:sldId id="301" r:id="rId14"/>
    <p:sldId id="308" r:id="rId15"/>
    <p:sldId id="309" r:id="rId16"/>
    <p:sldId id="267" r:id="rId17"/>
    <p:sldId id="310" r:id="rId18"/>
    <p:sldId id="273" r:id="rId19"/>
    <p:sldId id="257" r:id="rId20"/>
    <p:sldId id="306" r:id="rId21"/>
    <p:sldId id="302" r:id="rId2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3A4"/>
    <a:srgbClr val="B386BA"/>
    <a:srgbClr val="3057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2" d="100"/>
          <a:sy n="92" d="100"/>
        </p:scale>
        <p:origin x="756" y="72"/>
      </p:cViewPr>
      <p:guideLst>
        <p:guide orient="horz" pos="1620"/>
        <p:guide pos="2880"/>
      </p:guideLst>
    </p:cSldViewPr>
  </p:slideViewPr>
  <p:notesTextViewPr>
    <p:cViewPr>
      <p:scale>
        <a:sx n="1" d="1"/>
        <a:sy n="1" d="1"/>
      </p:scale>
      <p:origin x="0" y="0"/>
    </p:cViewPr>
  </p:notesTextViewPr>
  <p:sorterViewPr>
    <p:cViewPr>
      <p:scale>
        <a:sx n="100" d="100"/>
        <a:sy n="100" d="100"/>
      </p:scale>
      <p:origin x="0" y="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2022/11/28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1F81C2-FAB1-4618-B116-6B9186536CB4}" type="datetimeFigureOut">
              <a:rPr lang="zh-CN" altLang="en-US" smtClean="0"/>
              <a:t>2022/11/28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647F7C-9778-4EF1-8115-9E1A807FE7B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647F7C-9778-4EF1-8115-9E1A807FE7BF}"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647F7C-9778-4EF1-8115-9E1A807FE7BF}" type="slidenum">
              <a:rPr lang="zh-CN" altLang="en-US" smtClean="0"/>
              <a:t>11</a:t>
            </a:fld>
            <a:endParaRPr lang="zh-CN" altLang="en-US"/>
          </a:p>
        </p:txBody>
      </p:sp>
    </p:spTree>
    <p:extLst>
      <p:ext uri="{BB962C8B-B14F-4D97-AF65-F5344CB8AC3E}">
        <p14:creationId xmlns:p14="http://schemas.microsoft.com/office/powerpoint/2010/main" val="87868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t>2022/11/28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26EB0D8-D049-4A31-8F2D-814DBCEBC8C0}" type="datetimeFigureOut">
              <a:rPr lang="zh-CN" altLang="en-US" smtClean="0"/>
              <a:t>2022/11/28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77D73C6-6C2F-48CB-8888-B8D11C5DB61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web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文本框 4"/>
          <p:cNvSpPr txBox="1"/>
          <p:nvPr>
            <p:custDataLst>
              <p:tags r:id="rId1"/>
            </p:custDataLst>
          </p:nvPr>
        </p:nvSpPr>
        <p:spPr>
          <a:xfrm>
            <a:off x="1619672" y="2211710"/>
            <a:ext cx="5904656" cy="583565"/>
          </a:xfrm>
          <a:prstGeom prst="rect">
            <a:avLst/>
          </a:prstGeom>
          <a:noFill/>
        </p:spPr>
        <p:txBody>
          <a:bodyPr wrap="square" lIns="0" rIns="0" rtlCol="0">
            <a:spAutoFit/>
          </a:bodyPr>
          <a:lstStyle/>
          <a:p>
            <a:pPr algn="dist"/>
            <a:r>
              <a:rPr lang="zh-CN" altLang="en-US" sz="3200" dirty="0">
                <a:ln w="6350">
                  <a:noFill/>
                </a:ln>
                <a:solidFill>
                  <a:srgbClr val="7030A0"/>
                </a:solidFill>
                <a:latin typeface="微软雅黑 Light" panose="020B0502040204020203" pitchFamily="34" charset="-122"/>
                <a:ea typeface="微软雅黑 Light" panose="020B0502040204020203" pitchFamily="34" charset="-122"/>
              </a:rPr>
              <a:t>特殊困难老年人探访</a:t>
            </a:r>
            <a:r>
              <a:rPr lang="zh-CN" altLang="en-US" sz="3200" dirty="0" smtClean="0">
                <a:ln w="6350">
                  <a:noFill/>
                </a:ln>
                <a:solidFill>
                  <a:srgbClr val="7030A0"/>
                </a:solidFill>
                <a:latin typeface="微软雅黑 Light" panose="020B0502040204020203" pitchFamily="34" charset="-122"/>
                <a:ea typeface="微软雅黑 Light" panose="020B0502040204020203" pitchFamily="34" charset="-122"/>
              </a:rPr>
              <a:t>关爱服务</a:t>
            </a:r>
            <a:endParaRPr lang="zh-CN" altLang="en-US" sz="3200" dirty="0">
              <a:ln w="6350">
                <a:noFill/>
              </a:ln>
              <a:solidFill>
                <a:srgbClr val="7030A0"/>
              </a:solidFill>
              <a:latin typeface="微软雅黑 Light" panose="020B0502040204020203" pitchFamily="34" charset="-122"/>
              <a:ea typeface="微软雅黑 Light" panose="020B0502040204020203" pitchFamily="34" charset="-122"/>
            </a:endParaRPr>
          </a:p>
        </p:txBody>
      </p:sp>
      <p:grpSp>
        <p:nvGrpSpPr>
          <p:cNvPr id="3" name="组合 2"/>
          <p:cNvGrpSpPr/>
          <p:nvPr/>
        </p:nvGrpSpPr>
        <p:grpSpPr>
          <a:xfrm>
            <a:off x="4355976" y="4011910"/>
            <a:ext cx="3478267" cy="307776"/>
            <a:chOff x="2987824" y="3939902"/>
            <a:chExt cx="3560947" cy="116933"/>
          </a:xfrm>
        </p:grpSpPr>
        <p:sp>
          <p:nvSpPr>
            <p:cNvPr id="16" name="PA_文本框 19"/>
            <p:cNvSpPr txBox="1">
              <a:spLocks noChangeArrowheads="1"/>
            </p:cNvSpPr>
            <p:nvPr>
              <p:custDataLst>
                <p:tags r:id="rId4"/>
              </p:custDataLst>
            </p:nvPr>
          </p:nvSpPr>
          <p:spPr bwMode="auto">
            <a:xfrm>
              <a:off x="2987824" y="3939902"/>
              <a:ext cx="607538" cy="11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dirty="0" smtClean="0">
                  <a:solidFill>
                    <a:schemeClr val="bg1">
                      <a:lumMod val="50000"/>
                    </a:schemeClr>
                  </a:solidFill>
                  <a:latin typeface="微软雅黑 Light" panose="020B0502040204020203" pitchFamily="34" charset="-122"/>
                  <a:ea typeface="微软雅黑 Light" panose="020B0502040204020203" pitchFamily="34" charset="-122"/>
                </a:rPr>
                <a:t>卢 敏</a:t>
              </a:r>
              <a:endParaRPr lang="en-US" altLang="zh-CN" sz="1400" dirty="0" smtClean="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17" name="PA_文本框 20"/>
            <p:cNvSpPr txBox="1">
              <a:spLocks noChangeArrowheads="1"/>
            </p:cNvSpPr>
            <p:nvPr>
              <p:custDataLst>
                <p:tags r:id="rId5"/>
              </p:custDataLst>
            </p:nvPr>
          </p:nvSpPr>
          <p:spPr bwMode="auto">
            <a:xfrm>
              <a:off x="5020573" y="3939902"/>
              <a:ext cx="1528198" cy="11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smtClean="0">
                  <a:solidFill>
                    <a:schemeClr val="bg1">
                      <a:lumMod val="50000"/>
                    </a:schemeClr>
                  </a:solidFill>
                  <a:latin typeface="微软雅黑 Light" panose="020B0502040204020203" pitchFamily="34" charset="-122"/>
                  <a:ea typeface="微软雅黑 Light" panose="020B0502040204020203" pitchFamily="34" charset="-122"/>
                </a:rPr>
                <a:t>2022</a:t>
              </a:r>
              <a:r>
                <a:rPr lang="zh-CN" altLang="en-US" sz="1400" dirty="0" smtClean="0">
                  <a:solidFill>
                    <a:schemeClr val="bg1">
                      <a:lumMod val="50000"/>
                    </a:schemeClr>
                  </a:solidFill>
                  <a:latin typeface="微软雅黑 Light" panose="020B0502040204020203" pitchFamily="34" charset="-122"/>
                  <a:ea typeface="微软雅黑 Light" panose="020B0502040204020203" pitchFamily="34" charset="-122"/>
                </a:rPr>
                <a:t>年</a:t>
              </a:r>
              <a:r>
                <a:rPr lang="en-US" altLang="zh-CN" sz="1400" dirty="0" smtClean="0">
                  <a:solidFill>
                    <a:schemeClr val="bg1">
                      <a:lumMod val="50000"/>
                    </a:schemeClr>
                  </a:solidFill>
                  <a:latin typeface="微软雅黑 Light" panose="020B0502040204020203" pitchFamily="34" charset="-122"/>
                  <a:ea typeface="微软雅黑 Light" panose="020B0502040204020203" pitchFamily="34" charset="-122"/>
                </a:rPr>
                <a:t>11</a:t>
              </a:r>
              <a:r>
                <a:rPr lang="zh-CN" altLang="en-US" sz="1400" dirty="0" smtClean="0">
                  <a:solidFill>
                    <a:schemeClr val="bg1">
                      <a:lumMod val="50000"/>
                    </a:schemeClr>
                  </a:solidFill>
                  <a:latin typeface="微软雅黑 Light" panose="020B0502040204020203" pitchFamily="34" charset="-122"/>
                  <a:ea typeface="微软雅黑 Light" panose="020B0502040204020203" pitchFamily="34" charset="-122"/>
                </a:rPr>
                <a:t>月</a:t>
              </a:r>
              <a:r>
                <a:rPr lang="en-US" altLang="zh-CN" sz="1400" dirty="0" smtClean="0">
                  <a:solidFill>
                    <a:schemeClr val="bg1">
                      <a:lumMod val="50000"/>
                    </a:schemeClr>
                  </a:solidFill>
                  <a:latin typeface="微软雅黑 Light" panose="020B0502040204020203" pitchFamily="34" charset="-122"/>
                  <a:ea typeface="微软雅黑 Light" panose="020B0502040204020203" pitchFamily="34" charset="-122"/>
                </a:rPr>
                <a:t>30</a:t>
              </a:r>
              <a:r>
                <a:rPr lang="zh-CN" altLang="en-US" sz="1400" dirty="0" smtClean="0">
                  <a:solidFill>
                    <a:schemeClr val="bg1">
                      <a:lumMod val="50000"/>
                    </a:schemeClr>
                  </a:solidFill>
                  <a:latin typeface="微软雅黑 Light" panose="020B0502040204020203" pitchFamily="34" charset="-122"/>
                  <a:ea typeface="微软雅黑 Light" panose="020B0502040204020203" pitchFamily="34" charset="-122"/>
                </a:rPr>
                <a:t>日</a:t>
              </a:r>
              <a:endParaRPr lang="en-US" altLang="zh-CN" sz="1400" dirty="0">
                <a:solidFill>
                  <a:schemeClr val="bg1">
                    <a:lumMod val="50000"/>
                  </a:schemeClr>
                </a:solidFill>
                <a:latin typeface="微软雅黑 Light" panose="020B0502040204020203" pitchFamily="34" charset="-122"/>
                <a:ea typeface="微软雅黑 Light" panose="020B0502040204020203" pitchFamily="34" charset="-122"/>
              </a:endParaRPr>
            </a:p>
          </p:txBody>
        </p:sp>
      </p:grpSp>
      <p:pic>
        <p:nvPicPr>
          <p:cNvPr id="2" name="PA_图片 2" descr="D:\1稻壳模板\ppt\2016.4\小清新水彩花卉毕业答辩模板\小清新水彩花卉毕业答辩模板.png"/>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894522" y="0"/>
            <a:ext cx="7354956" cy="1369694"/>
          </a:xfrm>
          <a:prstGeom prst="rect">
            <a:avLst/>
          </a:prstGeom>
          <a:noFill/>
          <a:extLst>
            <a:ext uri="{909E8E84-426E-40DD-AFC4-6F175D3DCCD1}">
              <a14:hiddenFill xmlns:a14="http://schemas.microsoft.com/office/drawing/2010/main">
                <a:solidFill>
                  <a:srgbClr val="FFFFFF"/>
                </a:solidFill>
              </a14:hiddenFill>
            </a:ext>
          </a:extLst>
        </p:spPr>
      </p:pic>
      <p:sp>
        <p:nvSpPr>
          <p:cNvPr id="18" name="PA_文本框 19"/>
          <p:cNvSpPr txBox="1">
            <a:spLocks noChangeArrowheads="1"/>
          </p:cNvSpPr>
          <p:nvPr>
            <p:custDataLst>
              <p:tags r:id="rId3"/>
            </p:custDataLst>
          </p:nvPr>
        </p:nvSpPr>
        <p:spPr bwMode="auto">
          <a:xfrm>
            <a:off x="1403648" y="4011910"/>
            <a:ext cx="198002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dirty="0" smtClean="0">
                <a:solidFill>
                  <a:schemeClr val="bg1">
                    <a:lumMod val="50000"/>
                  </a:schemeClr>
                </a:solidFill>
                <a:latin typeface="微软雅黑 Light" panose="020B0502040204020203" pitchFamily="34" charset="-122"/>
                <a:ea typeface="微软雅黑 Light" panose="020B0502040204020203" pitchFamily="34" charset="-122"/>
              </a:rPr>
              <a:t>乌兰察布广播电视大学</a:t>
            </a:r>
            <a:endParaRPr lang="en-US" altLang="zh-CN" sz="1400" dirty="0" smtClean="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26" y="29816"/>
            <a:ext cx="771550" cy="771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3337" y="23812"/>
            <a:ext cx="9077325" cy="5095875"/>
          </a:xfrm>
          <a:prstGeom prst="rect">
            <a:avLst/>
          </a:prstGeom>
        </p:spPr>
      </p:pic>
    </p:spTree>
    <p:extLst>
      <p:ext uri="{BB962C8B-B14F-4D97-AF65-F5344CB8AC3E}">
        <p14:creationId xmlns:p14="http://schemas.microsoft.com/office/powerpoint/2010/main" val="153149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127125"/>
            <a:ext cx="8119745" cy="1123950"/>
            <a:chOff x="0" y="1775"/>
            <a:chExt cx="12787" cy="1770"/>
          </a:xfrm>
        </p:grpSpPr>
        <p:sp>
          <p:nvSpPr>
            <p:cNvPr id="5" name="五边形 1"/>
            <p:cNvSpPr/>
            <p:nvPr/>
          </p:nvSpPr>
          <p:spPr>
            <a:xfrm>
              <a:off x="0" y="2104"/>
              <a:ext cx="1983" cy="144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燕尾形 2"/>
            <p:cNvSpPr/>
            <p:nvPr/>
          </p:nvSpPr>
          <p:spPr>
            <a:xfrm>
              <a:off x="1684" y="2124"/>
              <a:ext cx="10026" cy="1413"/>
            </a:xfrm>
            <a:prstGeom prst="chevron">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rgbClr val="8EB453"/>
                </a:solidFill>
              </a:endParaRPr>
            </a:p>
          </p:txBody>
        </p:sp>
        <p:sp>
          <p:nvSpPr>
            <p:cNvPr id="8" name="矩形 7"/>
            <p:cNvSpPr/>
            <p:nvPr/>
          </p:nvSpPr>
          <p:spPr>
            <a:xfrm>
              <a:off x="2322" y="2208"/>
              <a:ext cx="8916" cy="1163"/>
            </a:xfrm>
            <a:prstGeom prst="rect">
              <a:avLst/>
            </a:prstGeom>
          </p:spPr>
          <p:txBody>
            <a:bodyPr wrap="square">
              <a:spAutoFit/>
            </a:bodyPr>
            <a:lstStyle/>
            <a:p>
              <a:pPr lvl="0" fontAlgn="base">
                <a:lnSpc>
                  <a:spcPct val="150000"/>
                </a:lnSpc>
                <a:spcBef>
                  <a:spcPct val="0"/>
                </a:spcBef>
                <a:spcAft>
                  <a:spcPct val="0"/>
                </a:spcAft>
                <a:defRPr/>
              </a:pP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高龄化严重：</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2015-2016</a:t>
              </a: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80</a:t>
              </a: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岁以上老龄化人口已经达到</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2500</a:t>
              </a: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万，预计</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2020</a:t>
              </a: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年达到</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2900</a:t>
              </a: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万，</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2030</a:t>
              </a: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4300</a:t>
              </a: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万，</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2050</a:t>
              </a: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1.08</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亿</a:t>
              </a:r>
            </a:p>
          </p:txBody>
        </p:sp>
        <p:sp>
          <p:nvSpPr>
            <p:cNvPr id="9" name="文本框 8"/>
            <p:cNvSpPr txBox="1"/>
            <p:nvPr/>
          </p:nvSpPr>
          <p:spPr>
            <a:xfrm>
              <a:off x="1872" y="1775"/>
              <a:ext cx="10915" cy="471"/>
            </a:xfrm>
            <a:prstGeom prst="rect">
              <a:avLst/>
            </a:prstGeom>
            <a:noFill/>
          </p:spPr>
          <p:txBody>
            <a:bodyPr wrap="square" rtlCol="0">
              <a:spAutoFit/>
            </a:bodyPr>
            <a:lstStyle/>
            <a:p>
              <a:endParaRPr lang="zh-CN" altLang="en-US" b="1"/>
            </a:p>
          </p:txBody>
        </p:sp>
        <p:sp>
          <p:nvSpPr>
            <p:cNvPr id="10" name="Freeform 878"/>
            <p:cNvSpPr>
              <a:spLocks noEditPoints="1"/>
            </p:cNvSpPr>
            <p:nvPr/>
          </p:nvSpPr>
          <p:spPr bwMode="auto">
            <a:xfrm>
              <a:off x="446" y="2493"/>
              <a:ext cx="635" cy="675"/>
            </a:xfrm>
            <a:custGeom>
              <a:avLst/>
              <a:gdLst>
                <a:gd name="T0" fmla="*/ 112 w 262"/>
                <a:gd name="T1" fmla="*/ 0 h 279"/>
                <a:gd name="T2" fmla="*/ 56 w 262"/>
                <a:gd name="T3" fmla="*/ 3 h 279"/>
                <a:gd name="T4" fmla="*/ 47 w 262"/>
                <a:gd name="T5" fmla="*/ 57 h 279"/>
                <a:gd name="T6" fmla="*/ 64 w 262"/>
                <a:gd name="T7" fmla="*/ 59 h 279"/>
                <a:gd name="T8" fmla="*/ 53 w 262"/>
                <a:gd name="T9" fmla="*/ 80 h 279"/>
                <a:gd name="T10" fmla="*/ 67 w 262"/>
                <a:gd name="T11" fmla="*/ 137 h 279"/>
                <a:gd name="T12" fmla="*/ 3 w 262"/>
                <a:gd name="T13" fmla="*/ 163 h 279"/>
                <a:gd name="T14" fmla="*/ 115 w 262"/>
                <a:gd name="T15" fmla="*/ 219 h 279"/>
                <a:gd name="T16" fmla="*/ 13 w 262"/>
                <a:gd name="T17" fmla="*/ 265 h 279"/>
                <a:gd name="T18" fmla="*/ 242 w 262"/>
                <a:gd name="T19" fmla="*/ 275 h 279"/>
                <a:gd name="T20" fmla="*/ 256 w 262"/>
                <a:gd name="T21" fmla="*/ 207 h 279"/>
                <a:gd name="T22" fmla="*/ 189 w 262"/>
                <a:gd name="T23" fmla="*/ 150 h 279"/>
                <a:gd name="T24" fmla="*/ 260 w 262"/>
                <a:gd name="T25" fmla="*/ 138 h 279"/>
                <a:gd name="T26" fmla="*/ 137 w 262"/>
                <a:gd name="T27" fmla="*/ 51 h 279"/>
                <a:gd name="T28" fmla="*/ 47 w 262"/>
                <a:gd name="T29" fmla="*/ 57 h 279"/>
                <a:gd name="T30" fmla="*/ 34 w 262"/>
                <a:gd name="T31" fmla="*/ 149 h 279"/>
                <a:gd name="T32" fmla="*/ 21 w 262"/>
                <a:gd name="T33" fmla="*/ 205 h 279"/>
                <a:gd name="T34" fmla="*/ 52 w 262"/>
                <a:gd name="T35" fmla="*/ 209 h 279"/>
                <a:gd name="T36" fmla="*/ 52 w 262"/>
                <a:gd name="T37" fmla="*/ 209 h 279"/>
                <a:gd name="T38" fmla="*/ 176 w 262"/>
                <a:gd name="T39" fmla="*/ 149 h 279"/>
                <a:gd name="T40" fmla="*/ 67 w 262"/>
                <a:gd name="T41" fmla="*/ 207 h 279"/>
                <a:gd name="T42" fmla="*/ 130 w 262"/>
                <a:gd name="T43" fmla="*/ 219 h 279"/>
                <a:gd name="T44" fmla="*/ 212 w 262"/>
                <a:gd name="T45" fmla="*/ 264 h 279"/>
                <a:gd name="T46" fmla="*/ 130 w 262"/>
                <a:gd name="T47" fmla="*/ 219 h 279"/>
                <a:gd name="T48" fmla="*/ 237 w 262"/>
                <a:gd name="T49" fmla="*/ 264 h 279"/>
                <a:gd name="T50" fmla="*/ 226 w 262"/>
                <a:gd name="T51" fmla="*/ 217 h 279"/>
                <a:gd name="T52" fmla="*/ 244 w 262"/>
                <a:gd name="T53" fmla="*/ 157 h 279"/>
                <a:gd name="T54" fmla="*/ 194 w 262"/>
                <a:gd name="T55" fmla="*/ 163 h 279"/>
                <a:gd name="T56" fmla="*/ 80 w 262"/>
                <a:gd name="T57" fmla="*/ 171 h 279"/>
                <a:gd name="T58" fmla="*/ 80 w 262"/>
                <a:gd name="T59" fmla="*/ 171 h 279"/>
                <a:gd name="T60" fmla="*/ 246 w 262"/>
                <a:gd name="T61" fmla="*/ 176 h 279"/>
                <a:gd name="T62" fmla="*/ 186 w 262"/>
                <a:gd name="T63" fmla="*/ 176 h 279"/>
                <a:gd name="T64" fmla="*/ 108 w 262"/>
                <a:gd name="T65" fmla="*/ 185 h 279"/>
                <a:gd name="T66" fmla="*/ 193 w 262"/>
                <a:gd name="T67" fmla="*/ 193 h 279"/>
                <a:gd name="T68" fmla="*/ 193 w 262"/>
                <a:gd name="T69" fmla="*/ 199 h 279"/>
                <a:gd name="T70" fmla="*/ 20 w 262"/>
                <a:gd name="T71" fmla="*/ 230 h 279"/>
                <a:gd name="T72" fmla="*/ 116 w 262"/>
                <a:gd name="T73" fmla="*/ 231 h 279"/>
                <a:gd name="T74" fmla="*/ 160 w 262"/>
                <a:gd name="T75" fmla="*/ 237 h 279"/>
                <a:gd name="T76" fmla="*/ 210 w 262"/>
                <a:gd name="T77" fmla="*/ 247 h 279"/>
                <a:gd name="T78" fmla="*/ 160 w 262"/>
                <a:gd name="T79" fmla="*/ 237 h 279"/>
                <a:gd name="T80" fmla="*/ 118 w 262"/>
                <a:gd name="T81" fmla="*/ 241 h 279"/>
                <a:gd name="T82" fmla="*/ 26 w 262"/>
                <a:gd name="T83" fmla="*/ 238 h 279"/>
                <a:gd name="T84" fmla="*/ 116 w 262"/>
                <a:gd name="T85" fmla="*/ 252 h 279"/>
                <a:gd name="T86" fmla="*/ 39 w 262"/>
                <a:gd name="T87" fmla="*/ 25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2" h="279">
                  <a:moveTo>
                    <a:pt x="91" y="21"/>
                  </a:moveTo>
                  <a:cubicBezTo>
                    <a:pt x="97" y="12"/>
                    <a:pt x="103" y="5"/>
                    <a:pt x="112" y="0"/>
                  </a:cubicBezTo>
                  <a:cubicBezTo>
                    <a:pt x="104" y="14"/>
                    <a:pt x="95" y="27"/>
                    <a:pt x="93" y="43"/>
                  </a:cubicBezTo>
                  <a:cubicBezTo>
                    <a:pt x="75" y="35"/>
                    <a:pt x="59" y="23"/>
                    <a:pt x="56" y="3"/>
                  </a:cubicBezTo>
                  <a:cubicBezTo>
                    <a:pt x="70" y="4"/>
                    <a:pt x="84" y="9"/>
                    <a:pt x="91" y="21"/>
                  </a:cubicBezTo>
                  <a:close/>
                  <a:moveTo>
                    <a:pt x="47" y="57"/>
                  </a:moveTo>
                  <a:cubicBezTo>
                    <a:pt x="51" y="59"/>
                    <a:pt x="55" y="62"/>
                    <a:pt x="58" y="64"/>
                  </a:cubicBezTo>
                  <a:cubicBezTo>
                    <a:pt x="64" y="59"/>
                    <a:pt x="64" y="59"/>
                    <a:pt x="64" y="59"/>
                  </a:cubicBezTo>
                  <a:cubicBezTo>
                    <a:pt x="77" y="59"/>
                    <a:pt x="65" y="72"/>
                    <a:pt x="64" y="79"/>
                  </a:cubicBezTo>
                  <a:cubicBezTo>
                    <a:pt x="60" y="79"/>
                    <a:pt x="57" y="79"/>
                    <a:pt x="53" y="80"/>
                  </a:cubicBezTo>
                  <a:cubicBezTo>
                    <a:pt x="56" y="71"/>
                    <a:pt x="49" y="64"/>
                    <a:pt x="46" y="57"/>
                  </a:cubicBezTo>
                  <a:cubicBezTo>
                    <a:pt x="28" y="84"/>
                    <a:pt x="43" y="119"/>
                    <a:pt x="67" y="137"/>
                  </a:cubicBezTo>
                  <a:cubicBezTo>
                    <a:pt x="52" y="136"/>
                    <a:pt x="36" y="135"/>
                    <a:pt x="21" y="137"/>
                  </a:cubicBezTo>
                  <a:cubicBezTo>
                    <a:pt x="10" y="140"/>
                    <a:pt x="6" y="153"/>
                    <a:pt x="3" y="163"/>
                  </a:cubicBezTo>
                  <a:cubicBezTo>
                    <a:pt x="0" y="181"/>
                    <a:pt x="2" y="203"/>
                    <a:pt x="16" y="217"/>
                  </a:cubicBezTo>
                  <a:cubicBezTo>
                    <a:pt x="48" y="222"/>
                    <a:pt x="82" y="217"/>
                    <a:pt x="115" y="219"/>
                  </a:cubicBezTo>
                  <a:cubicBezTo>
                    <a:pt x="122" y="233"/>
                    <a:pt x="121" y="249"/>
                    <a:pt x="115" y="264"/>
                  </a:cubicBezTo>
                  <a:cubicBezTo>
                    <a:pt x="81" y="265"/>
                    <a:pt x="47" y="263"/>
                    <a:pt x="13" y="265"/>
                  </a:cubicBezTo>
                  <a:cubicBezTo>
                    <a:pt x="14" y="279"/>
                    <a:pt x="29" y="276"/>
                    <a:pt x="39" y="276"/>
                  </a:cubicBezTo>
                  <a:cubicBezTo>
                    <a:pt x="106" y="275"/>
                    <a:pt x="174" y="278"/>
                    <a:pt x="242" y="275"/>
                  </a:cubicBezTo>
                  <a:cubicBezTo>
                    <a:pt x="257" y="262"/>
                    <a:pt x="256" y="239"/>
                    <a:pt x="253" y="221"/>
                  </a:cubicBezTo>
                  <a:cubicBezTo>
                    <a:pt x="255" y="217"/>
                    <a:pt x="262" y="212"/>
                    <a:pt x="256" y="207"/>
                  </a:cubicBezTo>
                  <a:cubicBezTo>
                    <a:pt x="234" y="205"/>
                    <a:pt x="212" y="209"/>
                    <a:pt x="190" y="205"/>
                  </a:cubicBezTo>
                  <a:cubicBezTo>
                    <a:pt x="178" y="189"/>
                    <a:pt x="183" y="168"/>
                    <a:pt x="189" y="150"/>
                  </a:cubicBezTo>
                  <a:cubicBezTo>
                    <a:pt x="211" y="148"/>
                    <a:pt x="234" y="150"/>
                    <a:pt x="256" y="149"/>
                  </a:cubicBezTo>
                  <a:cubicBezTo>
                    <a:pt x="257" y="146"/>
                    <a:pt x="259" y="141"/>
                    <a:pt x="260" y="138"/>
                  </a:cubicBezTo>
                  <a:cubicBezTo>
                    <a:pt x="214" y="135"/>
                    <a:pt x="166" y="137"/>
                    <a:pt x="119" y="137"/>
                  </a:cubicBezTo>
                  <a:cubicBezTo>
                    <a:pt x="145" y="118"/>
                    <a:pt x="159" y="77"/>
                    <a:pt x="137" y="51"/>
                  </a:cubicBezTo>
                  <a:cubicBezTo>
                    <a:pt x="119" y="35"/>
                    <a:pt x="96" y="54"/>
                    <a:pt x="76" y="46"/>
                  </a:cubicBezTo>
                  <a:cubicBezTo>
                    <a:pt x="65" y="41"/>
                    <a:pt x="55" y="50"/>
                    <a:pt x="47" y="57"/>
                  </a:cubicBezTo>
                  <a:close/>
                  <a:moveTo>
                    <a:pt x="20" y="151"/>
                  </a:moveTo>
                  <a:cubicBezTo>
                    <a:pt x="24" y="150"/>
                    <a:pt x="31" y="149"/>
                    <a:pt x="34" y="149"/>
                  </a:cubicBezTo>
                  <a:cubicBezTo>
                    <a:pt x="28" y="168"/>
                    <a:pt x="28" y="188"/>
                    <a:pt x="34" y="207"/>
                  </a:cubicBezTo>
                  <a:cubicBezTo>
                    <a:pt x="31" y="207"/>
                    <a:pt x="24" y="206"/>
                    <a:pt x="21" y="205"/>
                  </a:cubicBezTo>
                  <a:cubicBezTo>
                    <a:pt x="13" y="188"/>
                    <a:pt x="13" y="168"/>
                    <a:pt x="20" y="151"/>
                  </a:cubicBezTo>
                  <a:close/>
                  <a:moveTo>
                    <a:pt x="52" y="209"/>
                  </a:moveTo>
                  <a:cubicBezTo>
                    <a:pt x="39" y="191"/>
                    <a:pt x="38" y="165"/>
                    <a:pt x="52" y="147"/>
                  </a:cubicBezTo>
                  <a:cubicBezTo>
                    <a:pt x="46" y="168"/>
                    <a:pt x="47" y="189"/>
                    <a:pt x="52" y="209"/>
                  </a:cubicBezTo>
                  <a:close/>
                  <a:moveTo>
                    <a:pt x="68" y="150"/>
                  </a:moveTo>
                  <a:cubicBezTo>
                    <a:pt x="104" y="148"/>
                    <a:pt x="140" y="149"/>
                    <a:pt x="176" y="149"/>
                  </a:cubicBezTo>
                  <a:cubicBezTo>
                    <a:pt x="168" y="168"/>
                    <a:pt x="169" y="188"/>
                    <a:pt x="175" y="207"/>
                  </a:cubicBezTo>
                  <a:cubicBezTo>
                    <a:pt x="139" y="206"/>
                    <a:pt x="103" y="207"/>
                    <a:pt x="67" y="207"/>
                  </a:cubicBezTo>
                  <a:cubicBezTo>
                    <a:pt x="59" y="189"/>
                    <a:pt x="55" y="166"/>
                    <a:pt x="68" y="150"/>
                  </a:cubicBezTo>
                  <a:close/>
                  <a:moveTo>
                    <a:pt x="130" y="219"/>
                  </a:moveTo>
                  <a:cubicBezTo>
                    <a:pt x="157" y="219"/>
                    <a:pt x="185" y="219"/>
                    <a:pt x="212" y="219"/>
                  </a:cubicBezTo>
                  <a:cubicBezTo>
                    <a:pt x="218" y="234"/>
                    <a:pt x="218" y="249"/>
                    <a:pt x="212" y="264"/>
                  </a:cubicBezTo>
                  <a:cubicBezTo>
                    <a:pt x="184" y="264"/>
                    <a:pt x="156" y="264"/>
                    <a:pt x="129" y="264"/>
                  </a:cubicBezTo>
                  <a:cubicBezTo>
                    <a:pt x="133" y="249"/>
                    <a:pt x="133" y="234"/>
                    <a:pt x="130" y="219"/>
                  </a:cubicBezTo>
                  <a:close/>
                  <a:moveTo>
                    <a:pt x="226" y="217"/>
                  </a:moveTo>
                  <a:cubicBezTo>
                    <a:pt x="248" y="220"/>
                    <a:pt x="244" y="249"/>
                    <a:pt x="237" y="264"/>
                  </a:cubicBezTo>
                  <a:cubicBezTo>
                    <a:pt x="234" y="264"/>
                    <a:pt x="228" y="264"/>
                    <a:pt x="226" y="264"/>
                  </a:cubicBezTo>
                  <a:cubicBezTo>
                    <a:pt x="230" y="249"/>
                    <a:pt x="229" y="233"/>
                    <a:pt x="226" y="217"/>
                  </a:cubicBezTo>
                  <a:close/>
                  <a:moveTo>
                    <a:pt x="194" y="156"/>
                  </a:moveTo>
                  <a:cubicBezTo>
                    <a:pt x="210" y="156"/>
                    <a:pt x="227" y="155"/>
                    <a:pt x="244" y="157"/>
                  </a:cubicBezTo>
                  <a:cubicBezTo>
                    <a:pt x="244" y="158"/>
                    <a:pt x="244" y="161"/>
                    <a:pt x="244" y="162"/>
                  </a:cubicBezTo>
                  <a:cubicBezTo>
                    <a:pt x="227" y="163"/>
                    <a:pt x="211" y="162"/>
                    <a:pt x="194" y="163"/>
                  </a:cubicBezTo>
                  <a:cubicBezTo>
                    <a:pt x="194" y="161"/>
                    <a:pt x="194" y="157"/>
                    <a:pt x="194" y="156"/>
                  </a:cubicBezTo>
                  <a:close/>
                  <a:moveTo>
                    <a:pt x="80" y="171"/>
                  </a:moveTo>
                  <a:cubicBezTo>
                    <a:pt x="86" y="167"/>
                    <a:pt x="101" y="166"/>
                    <a:pt x="104" y="173"/>
                  </a:cubicBezTo>
                  <a:cubicBezTo>
                    <a:pt x="98" y="176"/>
                    <a:pt x="83" y="178"/>
                    <a:pt x="80" y="171"/>
                  </a:cubicBezTo>
                  <a:close/>
                  <a:moveTo>
                    <a:pt x="186" y="176"/>
                  </a:moveTo>
                  <a:cubicBezTo>
                    <a:pt x="206" y="173"/>
                    <a:pt x="226" y="173"/>
                    <a:pt x="246" y="176"/>
                  </a:cubicBezTo>
                  <a:cubicBezTo>
                    <a:pt x="243" y="184"/>
                    <a:pt x="233" y="180"/>
                    <a:pt x="227" y="181"/>
                  </a:cubicBezTo>
                  <a:cubicBezTo>
                    <a:pt x="214" y="180"/>
                    <a:pt x="198" y="184"/>
                    <a:pt x="186" y="176"/>
                  </a:cubicBezTo>
                  <a:close/>
                  <a:moveTo>
                    <a:pt x="76" y="181"/>
                  </a:moveTo>
                  <a:cubicBezTo>
                    <a:pt x="87" y="181"/>
                    <a:pt x="99" y="177"/>
                    <a:pt x="108" y="185"/>
                  </a:cubicBezTo>
                  <a:cubicBezTo>
                    <a:pt x="97" y="186"/>
                    <a:pt x="84" y="191"/>
                    <a:pt x="76" y="181"/>
                  </a:cubicBezTo>
                  <a:close/>
                  <a:moveTo>
                    <a:pt x="193" y="193"/>
                  </a:moveTo>
                  <a:cubicBezTo>
                    <a:pt x="211" y="193"/>
                    <a:pt x="230" y="192"/>
                    <a:pt x="248" y="194"/>
                  </a:cubicBezTo>
                  <a:cubicBezTo>
                    <a:pt x="231" y="203"/>
                    <a:pt x="211" y="198"/>
                    <a:pt x="193" y="199"/>
                  </a:cubicBezTo>
                  <a:cubicBezTo>
                    <a:pt x="193" y="193"/>
                    <a:pt x="193" y="193"/>
                    <a:pt x="193" y="193"/>
                  </a:cubicBezTo>
                  <a:close/>
                  <a:moveTo>
                    <a:pt x="20" y="230"/>
                  </a:moveTo>
                  <a:cubicBezTo>
                    <a:pt x="29" y="220"/>
                    <a:pt x="46" y="227"/>
                    <a:pt x="58" y="225"/>
                  </a:cubicBezTo>
                  <a:cubicBezTo>
                    <a:pt x="77" y="227"/>
                    <a:pt x="99" y="220"/>
                    <a:pt x="116" y="231"/>
                  </a:cubicBezTo>
                  <a:cubicBezTo>
                    <a:pt x="84" y="232"/>
                    <a:pt x="52" y="233"/>
                    <a:pt x="20" y="230"/>
                  </a:cubicBezTo>
                  <a:close/>
                  <a:moveTo>
                    <a:pt x="160" y="237"/>
                  </a:moveTo>
                  <a:cubicBezTo>
                    <a:pt x="175" y="234"/>
                    <a:pt x="191" y="234"/>
                    <a:pt x="206" y="236"/>
                  </a:cubicBezTo>
                  <a:cubicBezTo>
                    <a:pt x="207" y="239"/>
                    <a:pt x="209" y="244"/>
                    <a:pt x="210" y="247"/>
                  </a:cubicBezTo>
                  <a:cubicBezTo>
                    <a:pt x="193" y="247"/>
                    <a:pt x="176" y="249"/>
                    <a:pt x="160" y="246"/>
                  </a:cubicBezTo>
                  <a:cubicBezTo>
                    <a:pt x="160" y="244"/>
                    <a:pt x="160" y="239"/>
                    <a:pt x="160" y="237"/>
                  </a:cubicBezTo>
                  <a:close/>
                  <a:moveTo>
                    <a:pt x="26" y="238"/>
                  </a:moveTo>
                  <a:cubicBezTo>
                    <a:pt x="56" y="239"/>
                    <a:pt x="88" y="234"/>
                    <a:pt x="118" y="241"/>
                  </a:cubicBezTo>
                  <a:cubicBezTo>
                    <a:pt x="88" y="249"/>
                    <a:pt x="56" y="243"/>
                    <a:pt x="26" y="245"/>
                  </a:cubicBezTo>
                  <a:cubicBezTo>
                    <a:pt x="26" y="243"/>
                    <a:pt x="26" y="240"/>
                    <a:pt x="26" y="238"/>
                  </a:cubicBezTo>
                  <a:close/>
                  <a:moveTo>
                    <a:pt x="18" y="253"/>
                  </a:moveTo>
                  <a:cubicBezTo>
                    <a:pt x="50" y="249"/>
                    <a:pt x="83" y="251"/>
                    <a:pt x="116" y="252"/>
                  </a:cubicBezTo>
                  <a:cubicBezTo>
                    <a:pt x="114" y="253"/>
                    <a:pt x="109" y="256"/>
                    <a:pt x="107" y="257"/>
                  </a:cubicBezTo>
                  <a:cubicBezTo>
                    <a:pt x="84" y="258"/>
                    <a:pt x="62" y="257"/>
                    <a:pt x="39" y="257"/>
                  </a:cubicBezTo>
                  <a:cubicBezTo>
                    <a:pt x="31" y="258"/>
                    <a:pt x="24" y="256"/>
                    <a:pt x="18" y="253"/>
                  </a:cubicBezTo>
                  <a:close/>
                </a:path>
              </a:pathLst>
            </a:custGeom>
            <a:solidFill>
              <a:sysClr val="window" lastClr="FFFFFF"/>
            </a:solidFill>
            <a:ln>
              <a:noFill/>
            </a:ln>
          </p:spPr>
          <p:txBody>
            <a:bodyPr vert="horz" wrap="square" lIns="91440" tIns="45720" rIns="91440" bIns="45720" numCol="1" anchor="t" anchorCtr="0" compatLnSpc="1"/>
            <a:lstStyle/>
            <a:p>
              <a:pPr defTabSz="914400">
                <a:defRPr/>
              </a:pPr>
              <a:endParaRPr lang="zh-CN" altLang="en-US" sz="1800" b="1" kern="0">
                <a:solidFill>
                  <a:prstClr val="black"/>
                </a:solidFill>
                <a:ea typeface="微软雅黑" panose="020B0503020204020204" charset="-122"/>
              </a:endParaRPr>
            </a:p>
          </p:txBody>
        </p:sp>
      </p:grpSp>
      <p:grpSp>
        <p:nvGrpSpPr>
          <p:cNvPr id="13" name="组合 12"/>
          <p:cNvGrpSpPr/>
          <p:nvPr/>
        </p:nvGrpSpPr>
        <p:grpSpPr>
          <a:xfrm>
            <a:off x="1725930" y="2305685"/>
            <a:ext cx="7418070" cy="915035"/>
            <a:chOff x="2718" y="3631"/>
            <a:chExt cx="11682" cy="1441"/>
          </a:xfrm>
        </p:grpSpPr>
        <p:sp>
          <p:nvSpPr>
            <p:cNvPr id="14" name="五边形 112"/>
            <p:cNvSpPr/>
            <p:nvPr/>
          </p:nvSpPr>
          <p:spPr>
            <a:xfrm rot="10800000">
              <a:off x="12394" y="3631"/>
              <a:ext cx="2006" cy="144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p>
          </p:txBody>
        </p:sp>
        <p:sp>
          <p:nvSpPr>
            <p:cNvPr id="15" name="燕尾形 113"/>
            <p:cNvSpPr/>
            <p:nvPr/>
          </p:nvSpPr>
          <p:spPr>
            <a:xfrm rot="10800000">
              <a:off x="2718" y="3652"/>
              <a:ext cx="10026" cy="1413"/>
            </a:xfrm>
            <a:prstGeom prst="chevron">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rgbClr val="3D7351"/>
                </a:solidFill>
              </a:endParaRPr>
            </a:p>
          </p:txBody>
        </p:sp>
        <p:sp>
          <p:nvSpPr>
            <p:cNvPr id="16" name="矩形 15"/>
            <p:cNvSpPr/>
            <p:nvPr/>
          </p:nvSpPr>
          <p:spPr>
            <a:xfrm>
              <a:off x="3549" y="3760"/>
              <a:ext cx="8597" cy="1163"/>
            </a:xfrm>
            <a:prstGeom prst="rect">
              <a:avLst/>
            </a:prstGeom>
          </p:spPr>
          <p:txBody>
            <a:bodyPr wrap="square">
              <a:spAutoFit/>
            </a:bodyPr>
            <a:lstStyle/>
            <a:p>
              <a:pPr lvl="0" fontAlgn="base">
                <a:lnSpc>
                  <a:spcPct val="150000"/>
                </a:lnSpc>
                <a:spcBef>
                  <a:spcPct val="0"/>
                </a:spcBef>
                <a:spcAft>
                  <a:spcPct val="0"/>
                </a:spcAft>
                <a:defRPr/>
              </a:pP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空巢问题：目前空巢老人比例是</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51.3%</a:t>
              </a: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未来将达到</a:t>
              </a:r>
              <a:r>
                <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70%</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，空巢独居老人将达到</a:t>
              </a:r>
              <a:r>
                <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2020</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a:t>
              </a:r>
              <a:r>
                <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1.18</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亿，</a:t>
              </a:r>
              <a:r>
                <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2030</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a:t>
              </a:r>
              <a:r>
                <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1.8</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亿，</a:t>
              </a:r>
              <a:r>
                <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2050</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a:t>
              </a:r>
              <a:r>
                <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2.62</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亿</a:t>
              </a:r>
              <a:endPar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7" name="Freeform 893"/>
            <p:cNvSpPr>
              <a:spLocks noEditPoints="1"/>
            </p:cNvSpPr>
            <p:nvPr/>
          </p:nvSpPr>
          <p:spPr bwMode="auto">
            <a:xfrm>
              <a:off x="13240" y="3993"/>
              <a:ext cx="529" cy="659"/>
            </a:xfrm>
            <a:custGeom>
              <a:avLst/>
              <a:gdLst>
                <a:gd name="T0" fmla="*/ 105 w 115"/>
                <a:gd name="T1" fmla="*/ 49 h 198"/>
                <a:gd name="T2" fmla="*/ 115 w 115"/>
                <a:gd name="T3" fmla="*/ 53 h 198"/>
                <a:gd name="T4" fmla="*/ 101 w 115"/>
                <a:gd name="T5" fmla="*/ 93 h 198"/>
                <a:gd name="T6" fmla="*/ 89 w 115"/>
                <a:gd name="T7" fmla="*/ 93 h 198"/>
                <a:gd name="T8" fmla="*/ 105 w 115"/>
                <a:gd name="T9" fmla="*/ 49 h 198"/>
                <a:gd name="T10" fmla="*/ 112 w 115"/>
                <a:gd name="T11" fmla="*/ 18 h 198"/>
                <a:gd name="T12" fmla="*/ 109 w 115"/>
                <a:gd name="T13" fmla="*/ 17 h 198"/>
                <a:gd name="T14" fmla="*/ 94 w 115"/>
                <a:gd name="T15" fmla="*/ 33 h 198"/>
                <a:gd name="T16" fmla="*/ 114 w 115"/>
                <a:gd name="T17" fmla="*/ 39 h 198"/>
                <a:gd name="T18" fmla="*/ 112 w 115"/>
                <a:gd name="T19" fmla="*/ 18 h 198"/>
                <a:gd name="T20" fmla="*/ 78 w 115"/>
                <a:gd name="T21" fmla="*/ 93 h 198"/>
                <a:gd name="T22" fmla="*/ 95 w 115"/>
                <a:gd name="T23" fmla="*/ 46 h 198"/>
                <a:gd name="T24" fmla="*/ 85 w 115"/>
                <a:gd name="T25" fmla="*/ 42 h 198"/>
                <a:gd name="T26" fmla="*/ 67 w 115"/>
                <a:gd name="T27" fmla="*/ 93 h 198"/>
                <a:gd name="T28" fmla="*/ 78 w 115"/>
                <a:gd name="T29" fmla="*/ 93 h 198"/>
                <a:gd name="T30" fmla="*/ 2 w 115"/>
                <a:gd name="T31" fmla="*/ 25 h 198"/>
                <a:gd name="T32" fmla="*/ 15 w 115"/>
                <a:gd name="T33" fmla="*/ 3 h 198"/>
                <a:gd name="T34" fmla="*/ 38 w 115"/>
                <a:gd name="T35" fmla="*/ 16 h 198"/>
                <a:gd name="T36" fmla="*/ 58 w 115"/>
                <a:gd name="T37" fmla="*/ 93 h 198"/>
                <a:gd name="T38" fmla="*/ 20 w 115"/>
                <a:gd name="T39" fmla="*/ 93 h 198"/>
                <a:gd name="T40" fmla="*/ 2 w 115"/>
                <a:gd name="T41" fmla="*/ 25 h 198"/>
                <a:gd name="T42" fmla="*/ 16 w 115"/>
                <a:gd name="T43" fmla="*/ 22 h 198"/>
                <a:gd name="T44" fmla="*/ 28 w 115"/>
                <a:gd name="T45" fmla="*/ 69 h 198"/>
                <a:gd name="T46" fmla="*/ 34 w 115"/>
                <a:gd name="T47" fmla="*/ 72 h 198"/>
                <a:gd name="T48" fmla="*/ 37 w 115"/>
                <a:gd name="T49" fmla="*/ 66 h 198"/>
                <a:gd name="T50" fmla="*/ 24 w 115"/>
                <a:gd name="T51" fmla="*/ 19 h 198"/>
                <a:gd name="T52" fmla="*/ 19 w 115"/>
                <a:gd name="T53" fmla="*/ 16 h 198"/>
                <a:gd name="T54" fmla="*/ 16 w 115"/>
                <a:gd name="T55" fmla="*/ 22 h 198"/>
                <a:gd name="T56" fmla="*/ 107 w 115"/>
                <a:gd name="T57" fmla="*/ 100 h 198"/>
                <a:gd name="T58" fmla="*/ 8 w 115"/>
                <a:gd name="T59" fmla="*/ 100 h 198"/>
                <a:gd name="T60" fmla="*/ 2 w 115"/>
                <a:gd name="T61" fmla="*/ 105 h 198"/>
                <a:gd name="T62" fmla="*/ 8 w 115"/>
                <a:gd name="T63" fmla="*/ 109 h 198"/>
                <a:gd name="T64" fmla="*/ 19 w 115"/>
                <a:gd name="T65" fmla="*/ 190 h 198"/>
                <a:gd name="T66" fmla="*/ 14 w 115"/>
                <a:gd name="T67" fmla="*/ 194 h 198"/>
                <a:gd name="T68" fmla="*/ 20 w 115"/>
                <a:gd name="T69" fmla="*/ 198 h 198"/>
                <a:gd name="T70" fmla="*/ 95 w 115"/>
                <a:gd name="T71" fmla="*/ 198 h 198"/>
                <a:gd name="T72" fmla="*/ 101 w 115"/>
                <a:gd name="T73" fmla="*/ 194 h 198"/>
                <a:gd name="T74" fmla="*/ 96 w 115"/>
                <a:gd name="T75" fmla="*/ 190 h 198"/>
                <a:gd name="T76" fmla="*/ 107 w 115"/>
                <a:gd name="T77" fmla="*/ 109 h 198"/>
                <a:gd name="T78" fmla="*/ 113 w 115"/>
                <a:gd name="T79" fmla="*/ 105 h 198"/>
                <a:gd name="T80" fmla="*/ 107 w 115"/>
                <a:gd name="T81" fmla="*/ 100 h 198"/>
                <a:gd name="T82" fmla="*/ 34 w 115"/>
                <a:gd name="T83" fmla="*/ 186 h 198"/>
                <a:gd name="T84" fmla="*/ 34 w 115"/>
                <a:gd name="T85" fmla="*/ 186 h 198"/>
                <a:gd name="T86" fmla="*/ 30 w 115"/>
                <a:gd name="T87" fmla="*/ 183 h 198"/>
                <a:gd name="T88" fmla="*/ 20 w 115"/>
                <a:gd name="T89" fmla="*/ 115 h 198"/>
                <a:gd name="T90" fmla="*/ 23 w 115"/>
                <a:gd name="T91" fmla="*/ 110 h 198"/>
                <a:gd name="T92" fmla="*/ 28 w 115"/>
                <a:gd name="T93" fmla="*/ 114 h 198"/>
                <a:gd name="T94" fmla="*/ 38 w 115"/>
                <a:gd name="T95" fmla="*/ 182 h 198"/>
                <a:gd name="T96" fmla="*/ 34 w 115"/>
                <a:gd name="T97"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98">
                  <a:moveTo>
                    <a:pt x="105" y="49"/>
                  </a:moveTo>
                  <a:cubicBezTo>
                    <a:pt x="115" y="53"/>
                    <a:pt x="115" y="53"/>
                    <a:pt x="115" y="53"/>
                  </a:cubicBezTo>
                  <a:cubicBezTo>
                    <a:pt x="101" y="93"/>
                    <a:pt x="101" y="93"/>
                    <a:pt x="101" y="93"/>
                  </a:cubicBezTo>
                  <a:cubicBezTo>
                    <a:pt x="89" y="93"/>
                    <a:pt x="89" y="93"/>
                    <a:pt x="89" y="93"/>
                  </a:cubicBezTo>
                  <a:lnTo>
                    <a:pt x="105" y="49"/>
                  </a:lnTo>
                  <a:close/>
                  <a:moveTo>
                    <a:pt x="112" y="18"/>
                  </a:moveTo>
                  <a:cubicBezTo>
                    <a:pt x="112" y="16"/>
                    <a:pt x="111" y="16"/>
                    <a:pt x="109" y="17"/>
                  </a:cubicBezTo>
                  <a:cubicBezTo>
                    <a:pt x="94" y="33"/>
                    <a:pt x="94" y="33"/>
                    <a:pt x="94" y="33"/>
                  </a:cubicBezTo>
                  <a:cubicBezTo>
                    <a:pt x="114" y="39"/>
                    <a:pt x="114" y="39"/>
                    <a:pt x="114" y="39"/>
                  </a:cubicBezTo>
                  <a:lnTo>
                    <a:pt x="112" y="18"/>
                  </a:lnTo>
                  <a:close/>
                  <a:moveTo>
                    <a:pt x="78" y="93"/>
                  </a:moveTo>
                  <a:cubicBezTo>
                    <a:pt x="95" y="46"/>
                    <a:pt x="95" y="46"/>
                    <a:pt x="95" y="46"/>
                  </a:cubicBezTo>
                  <a:cubicBezTo>
                    <a:pt x="85" y="42"/>
                    <a:pt x="85" y="42"/>
                    <a:pt x="85" y="42"/>
                  </a:cubicBezTo>
                  <a:cubicBezTo>
                    <a:pt x="67" y="93"/>
                    <a:pt x="67" y="93"/>
                    <a:pt x="67" y="93"/>
                  </a:cubicBezTo>
                  <a:lnTo>
                    <a:pt x="78" y="93"/>
                  </a:lnTo>
                  <a:close/>
                  <a:moveTo>
                    <a:pt x="2" y="25"/>
                  </a:moveTo>
                  <a:cubicBezTo>
                    <a:pt x="0" y="15"/>
                    <a:pt x="5" y="5"/>
                    <a:pt x="15" y="3"/>
                  </a:cubicBezTo>
                  <a:cubicBezTo>
                    <a:pt x="25" y="0"/>
                    <a:pt x="35" y="6"/>
                    <a:pt x="38" y="16"/>
                  </a:cubicBezTo>
                  <a:cubicBezTo>
                    <a:pt x="58" y="93"/>
                    <a:pt x="58" y="93"/>
                    <a:pt x="58" y="93"/>
                  </a:cubicBezTo>
                  <a:cubicBezTo>
                    <a:pt x="20" y="93"/>
                    <a:pt x="20" y="93"/>
                    <a:pt x="20" y="93"/>
                  </a:cubicBezTo>
                  <a:lnTo>
                    <a:pt x="2" y="25"/>
                  </a:lnTo>
                  <a:close/>
                  <a:moveTo>
                    <a:pt x="16" y="22"/>
                  </a:moveTo>
                  <a:cubicBezTo>
                    <a:pt x="28" y="69"/>
                    <a:pt x="28" y="69"/>
                    <a:pt x="28" y="69"/>
                  </a:cubicBezTo>
                  <a:cubicBezTo>
                    <a:pt x="29" y="71"/>
                    <a:pt x="31" y="72"/>
                    <a:pt x="34" y="72"/>
                  </a:cubicBezTo>
                  <a:cubicBezTo>
                    <a:pt x="36" y="71"/>
                    <a:pt x="38" y="69"/>
                    <a:pt x="37" y="66"/>
                  </a:cubicBezTo>
                  <a:cubicBezTo>
                    <a:pt x="24" y="19"/>
                    <a:pt x="24" y="19"/>
                    <a:pt x="24" y="19"/>
                  </a:cubicBezTo>
                  <a:cubicBezTo>
                    <a:pt x="24" y="17"/>
                    <a:pt x="21" y="16"/>
                    <a:pt x="19" y="16"/>
                  </a:cubicBezTo>
                  <a:cubicBezTo>
                    <a:pt x="16" y="17"/>
                    <a:pt x="15" y="19"/>
                    <a:pt x="16" y="22"/>
                  </a:cubicBezTo>
                  <a:close/>
                  <a:moveTo>
                    <a:pt x="107" y="100"/>
                  </a:moveTo>
                  <a:cubicBezTo>
                    <a:pt x="8" y="100"/>
                    <a:pt x="8" y="100"/>
                    <a:pt x="8" y="100"/>
                  </a:cubicBezTo>
                  <a:cubicBezTo>
                    <a:pt x="5" y="100"/>
                    <a:pt x="2" y="102"/>
                    <a:pt x="2" y="105"/>
                  </a:cubicBezTo>
                  <a:cubicBezTo>
                    <a:pt x="2" y="107"/>
                    <a:pt x="4" y="109"/>
                    <a:pt x="8" y="109"/>
                  </a:cubicBezTo>
                  <a:cubicBezTo>
                    <a:pt x="19" y="190"/>
                    <a:pt x="19" y="190"/>
                    <a:pt x="19" y="190"/>
                  </a:cubicBezTo>
                  <a:cubicBezTo>
                    <a:pt x="16" y="190"/>
                    <a:pt x="14" y="192"/>
                    <a:pt x="14" y="194"/>
                  </a:cubicBezTo>
                  <a:cubicBezTo>
                    <a:pt x="14" y="196"/>
                    <a:pt x="17" y="198"/>
                    <a:pt x="20" y="198"/>
                  </a:cubicBezTo>
                  <a:cubicBezTo>
                    <a:pt x="95" y="198"/>
                    <a:pt x="95" y="198"/>
                    <a:pt x="95" y="198"/>
                  </a:cubicBezTo>
                  <a:cubicBezTo>
                    <a:pt x="98" y="198"/>
                    <a:pt x="101" y="196"/>
                    <a:pt x="101" y="194"/>
                  </a:cubicBezTo>
                  <a:cubicBezTo>
                    <a:pt x="101" y="192"/>
                    <a:pt x="99" y="190"/>
                    <a:pt x="96" y="190"/>
                  </a:cubicBezTo>
                  <a:cubicBezTo>
                    <a:pt x="107" y="109"/>
                    <a:pt x="107" y="109"/>
                    <a:pt x="107" y="109"/>
                  </a:cubicBezTo>
                  <a:cubicBezTo>
                    <a:pt x="111" y="109"/>
                    <a:pt x="113" y="107"/>
                    <a:pt x="113" y="105"/>
                  </a:cubicBezTo>
                  <a:cubicBezTo>
                    <a:pt x="113" y="102"/>
                    <a:pt x="110" y="100"/>
                    <a:pt x="107" y="100"/>
                  </a:cubicBezTo>
                  <a:close/>
                  <a:moveTo>
                    <a:pt x="34" y="186"/>
                  </a:moveTo>
                  <a:cubicBezTo>
                    <a:pt x="34" y="186"/>
                    <a:pt x="34" y="186"/>
                    <a:pt x="34" y="186"/>
                  </a:cubicBezTo>
                  <a:cubicBezTo>
                    <a:pt x="32" y="186"/>
                    <a:pt x="30" y="185"/>
                    <a:pt x="30" y="183"/>
                  </a:cubicBezTo>
                  <a:cubicBezTo>
                    <a:pt x="20" y="115"/>
                    <a:pt x="20" y="115"/>
                    <a:pt x="20" y="115"/>
                  </a:cubicBezTo>
                  <a:cubicBezTo>
                    <a:pt x="19" y="112"/>
                    <a:pt x="21" y="110"/>
                    <a:pt x="23" y="110"/>
                  </a:cubicBezTo>
                  <a:cubicBezTo>
                    <a:pt x="26" y="110"/>
                    <a:pt x="28" y="111"/>
                    <a:pt x="28" y="114"/>
                  </a:cubicBezTo>
                  <a:cubicBezTo>
                    <a:pt x="38" y="182"/>
                    <a:pt x="38" y="182"/>
                    <a:pt x="38" y="182"/>
                  </a:cubicBezTo>
                  <a:cubicBezTo>
                    <a:pt x="38" y="184"/>
                    <a:pt x="37" y="186"/>
                    <a:pt x="34" y="186"/>
                  </a:cubicBezTo>
                  <a:close/>
                </a:path>
              </a:pathLst>
            </a:custGeom>
            <a:solidFill>
              <a:sysClr val="window" lastClr="FFFFFF"/>
            </a:solidFill>
            <a:ln>
              <a:noFill/>
            </a:ln>
          </p:spPr>
          <p:txBody>
            <a:bodyPr vert="horz" wrap="square" lIns="91440" tIns="45720" rIns="91440" bIns="45720" numCol="1" anchor="t" anchorCtr="0" compatLnSpc="1"/>
            <a:lstStyle/>
            <a:p>
              <a:pPr defTabSz="914400">
                <a:defRPr/>
              </a:pPr>
              <a:endParaRPr lang="zh-CN" altLang="en-US" sz="1800" b="1" kern="0">
                <a:solidFill>
                  <a:prstClr val="black"/>
                </a:solidFill>
                <a:ea typeface="微软雅黑" panose="020B0503020204020204" charset="-122"/>
              </a:endParaRPr>
            </a:p>
          </p:txBody>
        </p:sp>
      </p:grpSp>
      <p:grpSp>
        <p:nvGrpSpPr>
          <p:cNvPr id="21" name="组合 20"/>
          <p:cNvGrpSpPr/>
          <p:nvPr/>
        </p:nvGrpSpPr>
        <p:grpSpPr>
          <a:xfrm>
            <a:off x="0" y="3291840"/>
            <a:ext cx="7860030" cy="648062"/>
            <a:chOff x="0" y="5184"/>
            <a:chExt cx="12378" cy="1714"/>
          </a:xfrm>
        </p:grpSpPr>
        <p:sp>
          <p:nvSpPr>
            <p:cNvPr id="22" name="五边形 114"/>
            <p:cNvSpPr/>
            <p:nvPr/>
          </p:nvSpPr>
          <p:spPr>
            <a:xfrm>
              <a:off x="0" y="5184"/>
              <a:ext cx="1872" cy="1714"/>
            </a:xfrm>
            <a:prstGeom prst="homePlate">
              <a:avLst/>
            </a:prstGeom>
            <a:solidFill>
              <a:srgbClr val="9295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燕尾形 115"/>
            <p:cNvSpPr/>
            <p:nvPr/>
          </p:nvSpPr>
          <p:spPr>
            <a:xfrm>
              <a:off x="1684" y="5189"/>
              <a:ext cx="10694" cy="1700"/>
            </a:xfrm>
            <a:prstGeom prst="chevron">
              <a:avLst/>
            </a:prstGeom>
            <a:noFill/>
            <a:ln w="12700">
              <a:solidFill>
                <a:srgbClr val="7F7E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rgbClr val="8EB453"/>
                </a:solidFill>
              </a:endParaRPr>
            </a:p>
          </p:txBody>
        </p:sp>
        <p:sp>
          <p:nvSpPr>
            <p:cNvPr id="24" name="矩形 23"/>
            <p:cNvSpPr/>
            <p:nvPr/>
          </p:nvSpPr>
          <p:spPr>
            <a:xfrm>
              <a:off x="2318" y="5444"/>
              <a:ext cx="9049" cy="594"/>
            </a:xfrm>
            <a:prstGeom prst="rect">
              <a:avLst/>
            </a:prstGeom>
          </p:spPr>
          <p:txBody>
            <a:bodyPr wrap="square">
              <a:spAutoFit/>
            </a:bodyPr>
            <a:lstStyle/>
            <a:p>
              <a:pPr lvl="0" fontAlgn="base">
                <a:lnSpc>
                  <a:spcPct val="150000"/>
                </a:lnSpc>
                <a:spcBef>
                  <a:spcPct val="0"/>
                </a:spcBef>
                <a:spcAft>
                  <a:spcPct val="0"/>
                </a:spcAft>
                <a:defRPr/>
              </a:pP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健康问题：老年人退休后平均余寿</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19</a:t>
              </a: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年，其中超过</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10</a:t>
              </a: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年是带病状态</a:t>
              </a:r>
              <a:endPar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5" name="Freeform 865"/>
            <p:cNvSpPr>
              <a:spLocks noEditPoints="1"/>
            </p:cNvSpPr>
            <p:nvPr/>
          </p:nvSpPr>
          <p:spPr bwMode="auto">
            <a:xfrm>
              <a:off x="446" y="5565"/>
              <a:ext cx="635" cy="967"/>
            </a:xfrm>
            <a:custGeom>
              <a:avLst/>
              <a:gdLst>
                <a:gd name="T0" fmla="*/ 42 w 259"/>
                <a:gd name="T1" fmla="*/ 0 h 257"/>
                <a:gd name="T2" fmla="*/ 108 w 259"/>
                <a:gd name="T3" fmla="*/ 96 h 257"/>
                <a:gd name="T4" fmla="*/ 96 w 259"/>
                <a:gd name="T5" fmla="*/ 82 h 257"/>
                <a:gd name="T6" fmla="*/ 73 w 259"/>
                <a:gd name="T7" fmla="*/ 82 h 257"/>
                <a:gd name="T8" fmla="*/ 73 w 259"/>
                <a:gd name="T9" fmla="*/ 60 h 257"/>
                <a:gd name="T10" fmla="*/ 61 w 259"/>
                <a:gd name="T11" fmla="*/ 48 h 257"/>
                <a:gd name="T12" fmla="*/ 39 w 259"/>
                <a:gd name="T13" fmla="*/ 48 h 257"/>
                <a:gd name="T14" fmla="*/ 42 w 259"/>
                <a:gd name="T15" fmla="*/ 13 h 257"/>
                <a:gd name="T16" fmla="*/ 92 w 259"/>
                <a:gd name="T17" fmla="*/ 121 h 257"/>
                <a:gd name="T18" fmla="*/ 0 w 259"/>
                <a:gd name="T19" fmla="*/ 42 h 257"/>
                <a:gd name="T20" fmla="*/ 35 w 259"/>
                <a:gd name="T21" fmla="*/ 186 h 257"/>
                <a:gd name="T22" fmla="*/ 44 w 259"/>
                <a:gd name="T23" fmla="*/ 239 h 257"/>
                <a:gd name="T24" fmla="*/ 216 w 259"/>
                <a:gd name="T25" fmla="*/ 257 h 257"/>
                <a:gd name="T26" fmla="*/ 172 w 259"/>
                <a:gd name="T27" fmla="*/ 128 h 257"/>
                <a:gd name="T28" fmla="*/ 225 w 259"/>
                <a:gd name="T29" fmla="*/ 71 h 257"/>
                <a:gd name="T30" fmla="*/ 226 w 259"/>
                <a:gd name="T31" fmla="*/ 5 h 257"/>
                <a:gd name="T32" fmla="*/ 203 w 259"/>
                <a:gd name="T33" fmla="*/ 30 h 257"/>
                <a:gd name="T34" fmla="*/ 228 w 259"/>
                <a:gd name="T35" fmla="*/ 57 h 257"/>
                <a:gd name="T36" fmla="*/ 192 w 259"/>
                <a:gd name="T37" fmla="*/ 38 h 257"/>
                <a:gd name="T38" fmla="*/ 192 w 259"/>
                <a:gd name="T39" fmla="*/ 38 h 257"/>
                <a:gd name="T40" fmla="*/ 80 w 259"/>
                <a:gd name="T41" fmla="*/ 154 h 257"/>
                <a:gd name="T42" fmla="*/ 65 w 259"/>
                <a:gd name="T43" fmla="*/ 177 h 257"/>
                <a:gd name="T44" fmla="*/ 187 w 259"/>
                <a:gd name="T45" fmla="*/ 50 h 257"/>
                <a:gd name="T46" fmla="*/ 185 w 259"/>
                <a:gd name="T47" fmla="*/ 65 h 257"/>
                <a:gd name="T48" fmla="*/ 59 w 259"/>
                <a:gd name="T49" fmla="*/ 199 h 257"/>
                <a:gd name="T50" fmla="*/ 193 w 259"/>
                <a:gd name="T51" fmla="*/ 73 h 257"/>
                <a:gd name="T52" fmla="*/ 185 w 259"/>
                <a:gd name="T53" fmla="*/ 65 h 257"/>
                <a:gd name="T54" fmla="*/ 68 w 259"/>
                <a:gd name="T55" fmla="*/ 212 h 257"/>
                <a:gd name="T56" fmla="*/ 207 w 259"/>
                <a:gd name="T57" fmla="*/ 70 h 257"/>
                <a:gd name="T58" fmla="*/ 134 w 259"/>
                <a:gd name="T59" fmla="*/ 162 h 257"/>
                <a:gd name="T60" fmla="*/ 167 w 259"/>
                <a:gd name="T61" fmla="*/ 151 h 257"/>
                <a:gd name="T62" fmla="*/ 175 w 259"/>
                <a:gd name="T63" fmla="*/ 163 h 257"/>
                <a:gd name="T64" fmla="*/ 176 w 259"/>
                <a:gd name="T65" fmla="*/ 185 h 257"/>
                <a:gd name="T66" fmla="*/ 200 w 259"/>
                <a:gd name="T67" fmla="*/ 185 h 257"/>
                <a:gd name="T68" fmla="*/ 209 w 259"/>
                <a:gd name="T69" fmla="*/ 197 h 257"/>
                <a:gd name="T70" fmla="*/ 211 w 259"/>
                <a:gd name="T71" fmla="*/ 219 h 257"/>
                <a:gd name="T72" fmla="*/ 245 w 259"/>
                <a:gd name="T73" fmla="*/ 215 h 257"/>
                <a:gd name="T74" fmla="*/ 134 w 259"/>
                <a:gd name="T75" fmla="*/ 162 h 257"/>
                <a:gd name="T76" fmla="*/ 62 w 259"/>
                <a:gd name="T77" fmla="*/ 219 h 257"/>
                <a:gd name="T78" fmla="*/ 22 w 259"/>
                <a:gd name="T79" fmla="*/ 2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9" h="257">
                  <a:moveTo>
                    <a:pt x="0" y="42"/>
                  </a:moveTo>
                  <a:cubicBezTo>
                    <a:pt x="14" y="27"/>
                    <a:pt x="28" y="13"/>
                    <a:pt x="42" y="0"/>
                  </a:cubicBezTo>
                  <a:cubicBezTo>
                    <a:pt x="71" y="27"/>
                    <a:pt x="99" y="55"/>
                    <a:pt x="126" y="84"/>
                  </a:cubicBezTo>
                  <a:cubicBezTo>
                    <a:pt x="120" y="88"/>
                    <a:pt x="114" y="92"/>
                    <a:pt x="108" y="96"/>
                  </a:cubicBezTo>
                  <a:cubicBezTo>
                    <a:pt x="109" y="90"/>
                    <a:pt x="110" y="84"/>
                    <a:pt x="111" y="78"/>
                  </a:cubicBezTo>
                  <a:cubicBezTo>
                    <a:pt x="106" y="79"/>
                    <a:pt x="101" y="80"/>
                    <a:pt x="96" y="82"/>
                  </a:cubicBezTo>
                  <a:cubicBezTo>
                    <a:pt x="97" y="76"/>
                    <a:pt x="98" y="71"/>
                    <a:pt x="99" y="65"/>
                  </a:cubicBezTo>
                  <a:cubicBezTo>
                    <a:pt x="90" y="71"/>
                    <a:pt x="82" y="77"/>
                    <a:pt x="73" y="82"/>
                  </a:cubicBezTo>
                  <a:cubicBezTo>
                    <a:pt x="78" y="73"/>
                    <a:pt x="85" y="65"/>
                    <a:pt x="90" y="56"/>
                  </a:cubicBezTo>
                  <a:cubicBezTo>
                    <a:pt x="85" y="57"/>
                    <a:pt x="79" y="58"/>
                    <a:pt x="73" y="60"/>
                  </a:cubicBezTo>
                  <a:cubicBezTo>
                    <a:pt x="75" y="54"/>
                    <a:pt x="76" y="49"/>
                    <a:pt x="77" y="44"/>
                  </a:cubicBezTo>
                  <a:cubicBezTo>
                    <a:pt x="72" y="45"/>
                    <a:pt x="67" y="47"/>
                    <a:pt x="61" y="48"/>
                  </a:cubicBezTo>
                  <a:cubicBezTo>
                    <a:pt x="63" y="42"/>
                    <a:pt x="64" y="36"/>
                    <a:pt x="65" y="31"/>
                  </a:cubicBezTo>
                  <a:cubicBezTo>
                    <a:pt x="56" y="36"/>
                    <a:pt x="48" y="43"/>
                    <a:pt x="39" y="48"/>
                  </a:cubicBezTo>
                  <a:cubicBezTo>
                    <a:pt x="43" y="40"/>
                    <a:pt x="49" y="33"/>
                    <a:pt x="55" y="26"/>
                  </a:cubicBezTo>
                  <a:cubicBezTo>
                    <a:pt x="51" y="21"/>
                    <a:pt x="47" y="17"/>
                    <a:pt x="42" y="13"/>
                  </a:cubicBezTo>
                  <a:cubicBezTo>
                    <a:pt x="33" y="23"/>
                    <a:pt x="23" y="32"/>
                    <a:pt x="14" y="42"/>
                  </a:cubicBezTo>
                  <a:cubicBezTo>
                    <a:pt x="40" y="68"/>
                    <a:pt x="67" y="93"/>
                    <a:pt x="92" y="121"/>
                  </a:cubicBezTo>
                  <a:cubicBezTo>
                    <a:pt x="86" y="123"/>
                    <a:pt x="80" y="123"/>
                    <a:pt x="76" y="118"/>
                  </a:cubicBezTo>
                  <a:cubicBezTo>
                    <a:pt x="51" y="93"/>
                    <a:pt x="25" y="67"/>
                    <a:pt x="0" y="42"/>
                  </a:cubicBezTo>
                  <a:close/>
                  <a:moveTo>
                    <a:pt x="194" y="26"/>
                  </a:moveTo>
                  <a:cubicBezTo>
                    <a:pt x="141" y="79"/>
                    <a:pt x="87" y="132"/>
                    <a:pt x="35" y="186"/>
                  </a:cubicBezTo>
                  <a:cubicBezTo>
                    <a:pt x="21" y="208"/>
                    <a:pt x="10" y="232"/>
                    <a:pt x="1" y="256"/>
                  </a:cubicBezTo>
                  <a:cubicBezTo>
                    <a:pt x="16" y="253"/>
                    <a:pt x="30" y="245"/>
                    <a:pt x="44" y="239"/>
                  </a:cubicBezTo>
                  <a:cubicBezTo>
                    <a:pt x="79" y="225"/>
                    <a:pt x="100" y="192"/>
                    <a:pt x="127" y="169"/>
                  </a:cubicBezTo>
                  <a:cubicBezTo>
                    <a:pt x="157" y="198"/>
                    <a:pt x="186" y="228"/>
                    <a:pt x="216" y="257"/>
                  </a:cubicBezTo>
                  <a:cubicBezTo>
                    <a:pt x="231" y="244"/>
                    <a:pt x="245" y="230"/>
                    <a:pt x="259" y="216"/>
                  </a:cubicBezTo>
                  <a:cubicBezTo>
                    <a:pt x="231" y="186"/>
                    <a:pt x="200" y="158"/>
                    <a:pt x="172" y="128"/>
                  </a:cubicBezTo>
                  <a:cubicBezTo>
                    <a:pt x="172" y="125"/>
                    <a:pt x="172" y="125"/>
                    <a:pt x="172" y="125"/>
                  </a:cubicBezTo>
                  <a:cubicBezTo>
                    <a:pt x="188" y="106"/>
                    <a:pt x="207" y="89"/>
                    <a:pt x="225" y="71"/>
                  </a:cubicBezTo>
                  <a:cubicBezTo>
                    <a:pt x="235" y="60"/>
                    <a:pt x="248" y="51"/>
                    <a:pt x="253" y="36"/>
                  </a:cubicBezTo>
                  <a:cubicBezTo>
                    <a:pt x="258" y="20"/>
                    <a:pt x="242" y="2"/>
                    <a:pt x="226" y="5"/>
                  </a:cubicBezTo>
                  <a:cubicBezTo>
                    <a:pt x="212" y="6"/>
                    <a:pt x="203" y="17"/>
                    <a:pt x="194" y="26"/>
                  </a:cubicBezTo>
                  <a:close/>
                  <a:moveTo>
                    <a:pt x="203" y="30"/>
                  </a:moveTo>
                  <a:cubicBezTo>
                    <a:pt x="213" y="22"/>
                    <a:pt x="229" y="6"/>
                    <a:pt x="241" y="21"/>
                  </a:cubicBezTo>
                  <a:cubicBezTo>
                    <a:pt x="250" y="34"/>
                    <a:pt x="235" y="46"/>
                    <a:pt x="228" y="57"/>
                  </a:cubicBezTo>
                  <a:cubicBezTo>
                    <a:pt x="221" y="46"/>
                    <a:pt x="212" y="38"/>
                    <a:pt x="203" y="30"/>
                  </a:cubicBezTo>
                  <a:close/>
                  <a:moveTo>
                    <a:pt x="192" y="38"/>
                  </a:moveTo>
                  <a:cubicBezTo>
                    <a:pt x="208" y="38"/>
                    <a:pt x="220" y="51"/>
                    <a:pt x="221" y="67"/>
                  </a:cubicBezTo>
                  <a:cubicBezTo>
                    <a:pt x="211" y="57"/>
                    <a:pt x="202" y="47"/>
                    <a:pt x="192" y="38"/>
                  </a:cubicBezTo>
                  <a:close/>
                  <a:moveTo>
                    <a:pt x="167" y="67"/>
                  </a:moveTo>
                  <a:cubicBezTo>
                    <a:pt x="138" y="96"/>
                    <a:pt x="109" y="125"/>
                    <a:pt x="80" y="154"/>
                  </a:cubicBezTo>
                  <a:cubicBezTo>
                    <a:pt x="69" y="165"/>
                    <a:pt x="57" y="175"/>
                    <a:pt x="48" y="189"/>
                  </a:cubicBezTo>
                  <a:cubicBezTo>
                    <a:pt x="54" y="186"/>
                    <a:pt x="60" y="182"/>
                    <a:pt x="65" y="177"/>
                  </a:cubicBezTo>
                  <a:cubicBezTo>
                    <a:pt x="96" y="145"/>
                    <a:pt x="128" y="114"/>
                    <a:pt x="159" y="83"/>
                  </a:cubicBezTo>
                  <a:cubicBezTo>
                    <a:pt x="169" y="73"/>
                    <a:pt x="180" y="63"/>
                    <a:pt x="187" y="50"/>
                  </a:cubicBezTo>
                  <a:cubicBezTo>
                    <a:pt x="180" y="55"/>
                    <a:pt x="173" y="61"/>
                    <a:pt x="167" y="67"/>
                  </a:cubicBezTo>
                  <a:close/>
                  <a:moveTo>
                    <a:pt x="185" y="65"/>
                  </a:moveTo>
                  <a:cubicBezTo>
                    <a:pt x="150" y="100"/>
                    <a:pt x="116" y="135"/>
                    <a:pt x="81" y="169"/>
                  </a:cubicBezTo>
                  <a:cubicBezTo>
                    <a:pt x="73" y="178"/>
                    <a:pt x="62" y="186"/>
                    <a:pt x="59" y="199"/>
                  </a:cubicBezTo>
                  <a:cubicBezTo>
                    <a:pt x="73" y="195"/>
                    <a:pt x="81" y="184"/>
                    <a:pt x="91" y="174"/>
                  </a:cubicBezTo>
                  <a:cubicBezTo>
                    <a:pt x="125" y="140"/>
                    <a:pt x="159" y="107"/>
                    <a:pt x="193" y="73"/>
                  </a:cubicBezTo>
                  <a:cubicBezTo>
                    <a:pt x="198" y="68"/>
                    <a:pt x="200" y="61"/>
                    <a:pt x="202" y="55"/>
                  </a:cubicBezTo>
                  <a:cubicBezTo>
                    <a:pt x="196" y="57"/>
                    <a:pt x="190" y="60"/>
                    <a:pt x="185" y="65"/>
                  </a:cubicBezTo>
                  <a:close/>
                  <a:moveTo>
                    <a:pt x="100" y="174"/>
                  </a:moveTo>
                  <a:cubicBezTo>
                    <a:pt x="89" y="186"/>
                    <a:pt x="74" y="196"/>
                    <a:pt x="68" y="212"/>
                  </a:cubicBezTo>
                  <a:cubicBezTo>
                    <a:pt x="106" y="179"/>
                    <a:pt x="140" y="140"/>
                    <a:pt x="177" y="105"/>
                  </a:cubicBezTo>
                  <a:cubicBezTo>
                    <a:pt x="187" y="94"/>
                    <a:pt x="201" y="85"/>
                    <a:pt x="207" y="70"/>
                  </a:cubicBezTo>
                  <a:cubicBezTo>
                    <a:pt x="169" y="102"/>
                    <a:pt x="136" y="139"/>
                    <a:pt x="100" y="174"/>
                  </a:cubicBezTo>
                  <a:close/>
                  <a:moveTo>
                    <a:pt x="134" y="162"/>
                  </a:moveTo>
                  <a:cubicBezTo>
                    <a:pt x="144" y="151"/>
                    <a:pt x="155" y="141"/>
                    <a:pt x="166" y="132"/>
                  </a:cubicBezTo>
                  <a:cubicBezTo>
                    <a:pt x="167" y="138"/>
                    <a:pt x="167" y="145"/>
                    <a:pt x="167" y="151"/>
                  </a:cubicBezTo>
                  <a:cubicBezTo>
                    <a:pt x="172" y="150"/>
                    <a:pt x="176" y="149"/>
                    <a:pt x="181" y="147"/>
                  </a:cubicBezTo>
                  <a:cubicBezTo>
                    <a:pt x="179" y="153"/>
                    <a:pt x="177" y="158"/>
                    <a:pt x="175" y="163"/>
                  </a:cubicBezTo>
                  <a:cubicBezTo>
                    <a:pt x="181" y="161"/>
                    <a:pt x="187" y="160"/>
                    <a:pt x="193" y="158"/>
                  </a:cubicBezTo>
                  <a:cubicBezTo>
                    <a:pt x="188" y="167"/>
                    <a:pt x="181" y="176"/>
                    <a:pt x="176" y="185"/>
                  </a:cubicBezTo>
                  <a:cubicBezTo>
                    <a:pt x="185" y="180"/>
                    <a:pt x="192" y="172"/>
                    <a:pt x="202" y="169"/>
                  </a:cubicBezTo>
                  <a:cubicBezTo>
                    <a:pt x="202" y="174"/>
                    <a:pt x="201" y="180"/>
                    <a:pt x="200" y="185"/>
                  </a:cubicBezTo>
                  <a:cubicBezTo>
                    <a:pt x="205" y="184"/>
                    <a:pt x="210" y="183"/>
                    <a:pt x="215" y="181"/>
                  </a:cubicBezTo>
                  <a:cubicBezTo>
                    <a:pt x="213" y="186"/>
                    <a:pt x="211" y="192"/>
                    <a:pt x="209" y="197"/>
                  </a:cubicBezTo>
                  <a:cubicBezTo>
                    <a:pt x="215" y="195"/>
                    <a:pt x="221" y="194"/>
                    <a:pt x="227" y="192"/>
                  </a:cubicBezTo>
                  <a:cubicBezTo>
                    <a:pt x="222" y="201"/>
                    <a:pt x="216" y="210"/>
                    <a:pt x="211" y="219"/>
                  </a:cubicBezTo>
                  <a:cubicBezTo>
                    <a:pt x="218" y="214"/>
                    <a:pt x="225" y="208"/>
                    <a:pt x="232" y="203"/>
                  </a:cubicBezTo>
                  <a:cubicBezTo>
                    <a:pt x="237" y="207"/>
                    <a:pt x="241" y="211"/>
                    <a:pt x="245" y="215"/>
                  </a:cubicBezTo>
                  <a:cubicBezTo>
                    <a:pt x="236" y="225"/>
                    <a:pt x="226" y="235"/>
                    <a:pt x="217" y="244"/>
                  </a:cubicBezTo>
                  <a:cubicBezTo>
                    <a:pt x="189" y="217"/>
                    <a:pt x="162" y="189"/>
                    <a:pt x="134" y="162"/>
                  </a:cubicBezTo>
                  <a:close/>
                  <a:moveTo>
                    <a:pt x="39" y="195"/>
                  </a:moveTo>
                  <a:cubicBezTo>
                    <a:pt x="51" y="197"/>
                    <a:pt x="61" y="206"/>
                    <a:pt x="62" y="219"/>
                  </a:cubicBezTo>
                  <a:cubicBezTo>
                    <a:pt x="53" y="225"/>
                    <a:pt x="45" y="230"/>
                    <a:pt x="36" y="236"/>
                  </a:cubicBezTo>
                  <a:cubicBezTo>
                    <a:pt x="31" y="232"/>
                    <a:pt x="27" y="228"/>
                    <a:pt x="22" y="224"/>
                  </a:cubicBezTo>
                  <a:cubicBezTo>
                    <a:pt x="27" y="214"/>
                    <a:pt x="33" y="205"/>
                    <a:pt x="39" y="195"/>
                  </a:cubicBezTo>
                  <a:close/>
                </a:path>
              </a:pathLst>
            </a:custGeom>
            <a:solidFill>
              <a:srgbClr val="FAF8F5"/>
            </a:solidFill>
            <a:ln>
              <a:noFill/>
            </a:ln>
          </p:spPr>
          <p:txBody>
            <a:bodyPr vert="horz" wrap="square" lIns="91440" tIns="45720" rIns="91440" bIns="45720" numCol="1" anchor="t" anchorCtr="0" compatLnSpc="1"/>
            <a:lstStyle/>
            <a:p>
              <a:pPr defTabSz="914400">
                <a:defRPr/>
              </a:pPr>
              <a:endParaRPr lang="zh-CN" altLang="en-US" sz="1800" b="1" kern="0">
                <a:solidFill>
                  <a:prstClr val="black"/>
                </a:solidFill>
                <a:ea typeface="微软雅黑" panose="020B0503020204020204" charset="-122"/>
              </a:endParaRPr>
            </a:p>
          </p:txBody>
        </p:sp>
      </p:grpSp>
      <p:grpSp>
        <p:nvGrpSpPr>
          <p:cNvPr id="29" name="组合 28"/>
          <p:cNvGrpSpPr/>
          <p:nvPr/>
        </p:nvGrpSpPr>
        <p:grpSpPr>
          <a:xfrm>
            <a:off x="1725930" y="4013953"/>
            <a:ext cx="7418070" cy="915035"/>
            <a:chOff x="2718" y="3631"/>
            <a:chExt cx="11682" cy="1441"/>
          </a:xfrm>
        </p:grpSpPr>
        <p:sp>
          <p:nvSpPr>
            <p:cNvPr id="30" name="五边形 112"/>
            <p:cNvSpPr/>
            <p:nvPr/>
          </p:nvSpPr>
          <p:spPr>
            <a:xfrm rot="10800000">
              <a:off x="12394" y="3631"/>
              <a:ext cx="2006" cy="14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p>
          </p:txBody>
        </p:sp>
        <p:sp>
          <p:nvSpPr>
            <p:cNvPr id="31" name="燕尾形 113"/>
            <p:cNvSpPr/>
            <p:nvPr/>
          </p:nvSpPr>
          <p:spPr>
            <a:xfrm rot="10800000">
              <a:off x="2718" y="3652"/>
              <a:ext cx="10026" cy="1413"/>
            </a:xfrm>
            <a:prstGeom prst="chevron">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rgbClr val="3D7351"/>
                </a:solidFill>
              </a:endParaRPr>
            </a:p>
          </p:txBody>
        </p:sp>
        <p:sp>
          <p:nvSpPr>
            <p:cNvPr id="32" name="矩形 31"/>
            <p:cNvSpPr/>
            <p:nvPr/>
          </p:nvSpPr>
          <p:spPr>
            <a:xfrm>
              <a:off x="3549" y="3760"/>
              <a:ext cx="8597" cy="1103"/>
            </a:xfrm>
            <a:prstGeom prst="rect">
              <a:avLst/>
            </a:prstGeom>
          </p:spPr>
          <p:txBody>
            <a:bodyPr wrap="square">
              <a:spAutoFit/>
            </a:bodyPr>
            <a:lstStyle/>
            <a:p>
              <a:pPr fontAlgn="base">
                <a:lnSpc>
                  <a:spcPct val="150000"/>
                </a:lnSpc>
                <a:spcBef>
                  <a:spcPct val="0"/>
                </a:spcBef>
                <a:spcAft>
                  <a:spcPct val="0"/>
                </a:spcAft>
                <a:defRPr/>
              </a:pP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失能失智问题：失能半失能老人目前约</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4063</a:t>
              </a: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万，占老年人口</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18.3%</a:t>
              </a: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2020</a:t>
              </a: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4200</a:t>
              </a: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万，</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2030</a:t>
              </a: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6188</a:t>
              </a: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万，</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2050</a:t>
              </a: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a:t>
              </a:r>
              <a:r>
                <a:rPr lang="en-US" altLang="zh-CN"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9750</a:t>
              </a:r>
              <a:r>
                <a:rPr lang="zh-CN" altLang="en-US" sz="1400" b="1" dirty="0" smtClean="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万</a:t>
              </a:r>
              <a:endPar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grpSp>
      <p:sp>
        <p:nvSpPr>
          <p:cNvPr id="35" name="Rectangle 39"/>
          <p:cNvSpPr>
            <a:spLocks noChangeArrowheads="1"/>
          </p:cNvSpPr>
          <p:nvPr/>
        </p:nvSpPr>
        <p:spPr bwMode="auto">
          <a:xfrm>
            <a:off x="971600" y="259080"/>
            <a:ext cx="2778059"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rPr>
              <a:t>我国的老龄化问题</a:t>
            </a:r>
            <a:endParaRPr lang="zh-CN" altLang="en-US" sz="20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36" name="AutoShape 112"/>
          <p:cNvSpPr/>
          <p:nvPr/>
        </p:nvSpPr>
        <p:spPr bwMode="auto">
          <a:xfrm>
            <a:off x="8497827" y="4311767"/>
            <a:ext cx="269240" cy="26860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defRPr/>
            </a:pPr>
            <a:endParaRPr kumimoji="0" lang="en-US" sz="1500" b="1"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charset="-122"/>
              <a:ea typeface="微软雅黑" panose="020B0503020204020204" charset="-122"/>
              <a:sym typeface="Gill Sans" charset="0"/>
            </a:endParaRPr>
          </a:p>
        </p:txBody>
      </p:sp>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26" y="29816"/>
            <a:ext cx="771550" cy="771550"/>
          </a:xfrm>
          <a:prstGeom prst="rect">
            <a:avLst/>
          </a:prstGeom>
        </p:spPr>
      </p:pic>
    </p:spTree>
    <p:extLst>
      <p:ext uri="{BB962C8B-B14F-4D97-AF65-F5344CB8AC3E}">
        <p14:creationId xmlns:p14="http://schemas.microsoft.com/office/powerpoint/2010/main" val="12733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000" fill="hold">
                                          <p:stCondLst>
                                            <p:cond delay="0"/>
                                          </p:stCondLst>
                                        </p:cTn>
                                        <p:tgtEl>
                                          <p:spTgt spid="13"/>
                                        </p:tgtEl>
                                        <p:attrNameLst>
                                          <p:attrName>style.visibility</p:attrName>
                                        </p:attrNameLst>
                                      </p:cBhvr>
                                      <p:to>
                                        <p:strVal val="visible"/>
                                      </p:to>
                                    </p:set>
                                    <p:animEffect transition="in" filter="wipe(righ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000"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000" fill="hold">
                                          <p:stCondLst>
                                            <p:cond delay="0"/>
                                          </p:stCondLst>
                                        </p:cTn>
                                        <p:tgtEl>
                                          <p:spTgt spid="29"/>
                                        </p:tgtEl>
                                        <p:attrNameLst>
                                          <p:attrName>style.visibility</p:attrName>
                                        </p:attrNameLst>
                                      </p:cBhvr>
                                      <p:to>
                                        <p:strVal val="visible"/>
                                      </p:to>
                                    </p:set>
                                    <p:animEffect transition="in" filter="wipe(right)">
                                      <p:cBhvr>
                                        <p:cTn id="2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6168" y="1347614"/>
            <a:ext cx="7864636" cy="2969244"/>
            <a:chOff x="-24691" y="1989757"/>
            <a:chExt cx="10593678" cy="4510896"/>
          </a:xfrm>
        </p:grpSpPr>
        <p:grpSp>
          <p:nvGrpSpPr>
            <p:cNvPr id="33" name="组合 32"/>
            <p:cNvGrpSpPr/>
            <p:nvPr/>
          </p:nvGrpSpPr>
          <p:grpSpPr>
            <a:xfrm>
              <a:off x="1591445" y="2626548"/>
              <a:ext cx="4446740" cy="3482386"/>
              <a:chOff x="1591445" y="2300385"/>
              <a:chExt cx="4446740" cy="3482386"/>
            </a:xfrm>
          </p:grpSpPr>
          <p:sp>
            <p:nvSpPr>
              <p:cNvPr id="47" name="MH_Other_1"/>
              <p:cNvSpPr/>
              <p:nvPr/>
            </p:nvSpPr>
            <p:spPr bwMode="auto">
              <a:xfrm>
                <a:off x="1591445" y="4054972"/>
                <a:ext cx="3964564" cy="189188"/>
              </a:xfrm>
              <a:custGeom>
                <a:avLst/>
                <a:gdLst>
                  <a:gd name="T0" fmla="*/ 0 w 3759200"/>
                  <a:gd name="T1" fmla="*/ 76116 h 179488"/>
                  <a:gd name="T2" fmla="*/ 2070100 w 3759200"/>
                  <a:gd name="T3" fmla="*/ 177602 h 179488"/>
                  <a:gd name="T4" fmla="*/ 3759200 w 3759200"/>
                  <a:gd name="T5" fmla="*/ 0 h 179488"/>
                  <a:gd name="T6" fmla="*/ 0 60000 65536"/>
                  <a:gd name="T7" fmla="*/ 0 60000 65536"/>
                  <a:gd name="T8" fmla="*/ 0 60000 65536"/>
                </a:gdLst>
                <a:ahLst/>
                <a:cxnLst>
                  <a:cxn ang="T6">
                    <a:pos x="T0" y="T1"/>
                  </a:cxn>
                  <a:cxn ang="T7">
                    <a:pos x="T2" y="T3"/>
                  </a:cxn>
                  <a:cxn ang="T8">
                    <a:pos x="T4" y="T5"/>
                  </a:cxn>
                </a:cxnLst>
                <a:rect l="0" t="0" r="r" b="b"/>
                <a:pathLst>
                  <a:path w="3759200" h="179488">
                    <a:moveTo>
                      <a:pt x="0" y="76200"/>
                    </a:moveTo>
                    <a:cubicBezTo>
                      <a:pt x="921808" y="129116"/>
                      <a:pt x="1443567" y="190500"/>
                      <a:pt x="2070100" y="177800"/>
                    </a:cubicBezTo>
                    <a:cubicBezTo>
                      <a:pt x="2696633" y="165100"/>
                      <a:pt x="3440641" y="86783"/>
                      <a:pt x="37592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8" name="MH_Other_2"/>
              <p:cNvSpPr/>
              <p:nvPr/>
            </p:nvSpPr>
            <p:spPr bwMode="auto">
              <a:xfrm>
                <a:off x="1591445" y="2300385"/>
                <a:ext cx="3442206" cy="1875131"/>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3" name="MH_Other_3"/>
              <p:cNvSpPr/>
              <p:nvPr/>
            </p:nvSpPr>
            <p:spPr bwMode="auto">
              <a:xfrm>
                <a:off x="1591445" y="3184375"/>
                <a:ext cx="4433347" cy="991141"/>
              </a:xfrm>
              <a:custGeom>
                <a:avLst/>
                <a:gdLst>
                  <a:gd name="T0" fmla="*/ 0 w 4203700"/>
                  <a:gd name="T1" fmla="*/ 939800 h 939800"/>
                  <a:gd name="T2" fmla="*/ 2387600 w 4203700"/>
                  <a:gd name="T3" fmla="*/ 622300 h 939800"/>
                  <a:gd name="T4" fmla="*/ 4203700 w 4203700"/>
                  <a:gd name="T5" fmla="*/ 0 h 939800"/>
                  <a:gd name="T6" fmla="*/ 0 60000 65536"/>
                  <a:gd name="T7" fmla="*/ 0 60000 65536"/>
                  <a:gd name="T8" fmla="*/ 0 60000 65536"/>
                </a:gdLst>
                <a:ahLst/>
                <a:cxnLst>
                  <a:cxn ang="T6">
                    <a:pos x="T0" y="T1"/>
                  </a:cxn>
                  <a:cxn ang="T7">
                    <a:pos x="T2" y="T3"/>
                  </a:cxn>
                  <a:cxn ang="T8">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6" name="MH_Other_4"/>
              <p:cNvSpPr/>
              <p:nvPr/>
            </p:nvSpPr>
            <p:spPr bwMode="auto">
              <a:xfrm>
                <a:off x="1658414" y="4162122"/>
                <a:ext cx="4379771" cy="723265"/>
              </a:xfrm>
              <a:custGeom>
                <a:avLst/>
                <a:gdLst>
                  <a:gd name="T0" fmla="*/ 0 w 4152900"/>
                  <a:gd name="T1" fmla="*/ 0 h 685800"/>
                  <a:gd name="T2" fmla="*/ 2959100 w 4152900"/>
                  <a:gd name="T3" fmla="*/ 368300 h 685800"/>
                  <a:gd name="T4" fmla="*/ 4152900 w 4152900"/>
                  <a:gd name="T5" fmla="*/ 685800 h 685800"/>
                  <a:gd name="T6" fmla="*/ 0 60000 65536"/>
                  <a:gd name="T7" fmla="*/ 0 60000 65536"/>
                  <a:gd name="T8" fmla="*/ 0 60000 65536"/>
                </a:gdLst>
                <a:ahLst/>
                <a:cxnLst>
                  <a:cxn ang="T6">
                    <a:pos x="T0" y="T1"/>
                  </a:cxn>
                  <a:cxn ang="T7">
                    <a:pos x="T2" y="T3"/>
                  </a:cxn>
                  <a:cxn ang="T8">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7" name="MH_Other_5"/>
              <p:cNvSpPr/>
              <p:nvPr/>
            </p:nvSpPr>
            <p:spPr bwMode="auto">
              <a:xfrm>
                <a:off x="1604839" y="4162122"/>
                <a:ext cx="3428812" cy="1620649"/>
              </a:xfrm>
              <a:custGeom>
                <a:avLst/>
                <a:gdLst>
                  <a:gd name="T0" fmla="*/ 0 w 3251200"/>
                  <a:gd name="T1" fmla="*/ 0 h 1536700"/>
                  <a:gd name="T2" fmla="*/ 2235200 w 3251200"/>
                  <a:gd name="T3" fmla="*/ 787400 h 1536700"/>
                  <a:gd name="T4" fmla="*/ 3251200 w 3251200"/>
                  <a:gd name="T5" fmla="*/ 1536700 h 1536700"/>
                  <a:gd name="T6" fmla="*/ 0 60000 65536"/>
                  <a:gd name="T7" fmla="*/ 0 60000 65536"/>
                  <a:gd name="T8" fmla="*/ 0 60000 65536"/>
                </a:gdLst>
                <a:ahLst/>
                <a:cxnLst>
                  <a:cxn ang="T6">
                    <a:pos x="T0" y="T1"/>
                  </a:cxn>
                  <a:cxn ang="T7">
                    <a:pos x="T2" y="T3"/>
                  </a:cxn>
                  <a:cxn ang="T8">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34" name="MH_Other_6"/>
            <p:cNvSpPr>
              <a:spLocks noChangeArrowheads="1"/>
            </p:cNvSpPr>
            <p:nvPr/>
          </p:nvSpPr>
          <p:spPr bwMode="auto">
            <a:xfrm>
              <a:off x="4722245" y="2248173"/>
              <a:ext cx="704849" cy="704849"/>
            </a:xfrm>
            <a:prstGeom prst="ellipse">
              <a:avLst/>
            </a:prstGeom>
            <a:solidFill>
              <a:srgbClr val="B386BA"/>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FFFFFF"/>
                  </a:solidFill>
                  <a:latin typeface="Calibri" panose="020F0502020204030204" pitchFamily="34" charset="0"/>
                  <a:ea typeface="Gungsuh" panose="02030600000101010101" pitchFamily="18" charset="-127"/>
                </a:rPr>
                <a:t>01</a:t>
              </a:r>
              <a:endParaRPr lang="zh-CN" altLang="en-US" sz="2530" dirty="0">
                <a:solidFill>
                  <a:srgbClr val="FFFFFF"/>
                </a:solidFill>
                <a:latin typeface="Calibri" panose="020F0502020204030204" pitchFamily="34" charset="0"/>
                <a:ea typeface="Gungsuh" panose="02030600000101010101" pitchFamily="18" charset="-127"/>
              </a:endParaRPr>
            </a:p>
          </p:txBody>
        </p:sp>
        <p:sp>
          <p:nvSpPr>
            <p:cNvPr id="36" name="MH_Other_7"/>
            <p:cNvSpPr>
              <a:spLocks noChangeArrowheads="1"/>
            </p:cNvSpPr>
            <p:nvPr/>
          </p:nvSpPr>
          <p:spPr bwMode="auto">
            <a:xfrm>
              <a:off x="5701667" y="3097006"/>
              <a:ext cx="704848" cy="704848"/>
            </a:xfrm>
            <a:prstGeom prst="ellipse">
              <a:avLst/>
            </a:prstGeom>
            <a:solidFill>
              <a:srgbClr val="EF93A4"/>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FFFFFF"/>
                  </a:solidFill>
                  <a:latin typeface="Calibri" panose="020F0502020204030204" pitchFamily="34" charset="0"/>
                  <a:ea typeface="Gungsuh" panose="02030600000101010101" pitchFamily="18" charset="-127"/>
                </a:rPr>
                <a:t>02</a:t>
              </a:r>
              <a:endParaRPr lang="zh-CN" altLang="en-US" sz="2530" dirty="0">
                <a:solidFill>
                  <a:srgbClr val="FFFFFF"/>
                </a:solidFill>
                <a:latin typeface="Calibri" panose="020F0502020204030204" pitchFamily="34" charset="0"/>
                <a:ea typeface="Gungsuh" panose="02030600000101010101" pitchFamily="18" charset="-127"/>
              </a:endParaRPr>
            </a:p>
          </p:txBody>
        </p:sp>
        <p:sp>
          <p:nvSpPr>
            <p:cNvPr id="37" name="MH_Other_8"/>
            <p:cNvSpPr>
              <a:spLocks noChangeArrowheads="1"/>
            </p:cNvSpPr>
            <p:nvPr/>
          </p:nvSpPr>
          <p:spPr bwMode="auto">
            <a:xfrm>
              <a:off x="5201073" y="4012806"/>
              <a:ext cx="704849" cy="706523"/>
            </a:xfrm>
            <a:prstGeom prst="ellipse">
              <a:avLst/>
            </a:prstGeom>
            <a:solidFill>
              <a:srgbClr val="B386BA"/>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FFFFFF"/>
                  </a:solidFill>
                  <a:latin typeface="Calibri" panose="020F0502020204030204" pitchFamily="34" charset="0"/>
                  <a:ea typeface="Gungsuh" panose="02030600000101010101" pitchFamily="18" charset="-127"/>
                </a:rPr>
                <a:t>03</a:t>
              </a:r>
              <a:endParaRPr lang="zh-CN" altLang="en-US" sz="2530" dirty="0">
                <a:solidFill>
                  <a:srgbClr val="FFFFFF"/>
                </a:solidFill>
                <a:latin typeface="Calibri" panose="020F0502020204030204" pitchFamily="34" charset="0"/>
                <a:ea typeface="Gungsuh" panose="02030600000101010101" pitchFamily="18" charset="-127"/>
              </a:endParaRPr>
            </a:p>
          </p:txBody>
        </p:sp>
        <p:sp>
          <p:nvSpPr>
            <p:cNvPr id="38" name="MH_Other_9"/>
            <p:cNvSpPr>
              <a:spLocks noChangeArrowheads="1"/>
            </p:cNvSpPr>
            <p:nvPr/>
          </p:nvSpPr>
          <p:spPr bwMode="auto">
            <a:xfrm>
              <a:off x="5698319" y="4794669"/>
              <a:ext cx="704848" cy="706523"/>
            </a:xfrm>
            <a:prstGeom prst="ellipse">
              <a:avLst/>
            </a:prstGeom>
            <a:solidFill>
              <a:srgbClr val="EF93A4"/>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FFFFFF"/>
                  </a:solidFill>
                  <a:latin typeface="Calibri" panose="020F0502020204030204" pitchFamily="34" charset="0"/>
                  <a:ea typeface="Gungsuh" panose="02030600000101010101" pitchFamily="18" charset="-127"/>
                </a:rPr>
                <a:t>04</a:t>
              </a:r>
              <a:endParaRPr lang="zh-CN" altLang="en-US" sz="2530" dirty="0">
                <a:solidFill>
                  <a:srgbClr val="FFFFFF"/>
                </a:solidFill>
                <a:latin typeface="Calibri" panose="020F0502020204030204" pitchFamily="34" charset="0"/>
                <a:ea typeface="Gungsuh" panose="02030600000101010101" pitchFamily="18" charset="-127"/>
              </a:endParaRPr>
            </a:p>
          </p:txBody>
        </p:sp>
        <p:sp>
          <p:nvSpPr>
            <p:cNvPr id="39" name="MH_Other_10"/>
            <p:cNvSpPr>
              <a:spLocks noChangeArrowheads="1"/>
            </p:cNvSpPr>
            <p:nvPr/>
          </p:nvSpPr>
          <p:spPr bwMode="auto">
            <a:xfrm>
              <a:off x="4688760" y="5779113"/>
              <a:ext cx="704849" cy="704848"/>
            </a:xfrm>
            <a:prstGeom prst="ellipse">
              <a:avLst/>
            </a:prstGeom>
            <a:solidFill>
              <a:srgbClr val="B386BA"/>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FFFFFF"/>
                  </a:solidFill>
                  <a:latin typeface="Calibri" panose="020F0502020204030204" pitchFamily="34" charset="0"/>
                  <a:ea typeface="Gungsuh" panose="02030600000101010101" pitchFamily="18" charset="-127"/>
                </a:rPr>
                <a:t>05</a:t>
              </a:r>
              <a:endParaRPr lang="zh-CN" altLang="en-US" sz="2530" dirty="0">
                <a:solidFill>
                  <a:srgbClr val="FFFFFF"/>
                </a:solidFill>
                <a:latin typeface="Calibri" panose="020F0502020204030204" pitchFamily="34" charset="0"/>
                <a:ea typeface="Gungsuh" panose="02030600000101010101" pitchFamily="18" charset="-127"/>
              </a:endParaRPr>
            </a:p>
          </p:txBody>
        </p:sp>
        <p:sp>
          <p:nvSpPr>
            <p:cNvPr id="40" name="MH_Title_1"/>
            <p:cNvSpPr>
              <a:spLocks noChangeArrowheads="1"/>
            </p:cNvSpPr>
            <p:nvPr/>
          </p:nvSpPr>
          <p:spPr bwMode="auto">
            <a:xfrm>
              <a:off x="-24691" y="3260107"/>
              <a:ext cx="1656318" cy="2393718"/>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B386BA"/>
            </a:solidFill>
            <a:ln w="28575">
              <a:solidFill>
                <a:srgbClr val="B386BA"/>
              </a:solidFill>
            </a:ln>
          </p:spPr>
          <p:txBody>
            <a:bodyPr lIns="0" tIns="0" rIns="113847"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2400" dirty="0">
                <a:solidFill>
                  <a:srgbClr val="FFFFFF"/>
                </a:solidFill>
                <a:ea typeface="微软雅黑" panose="020B0503020204020204" pitchFamily="34" charset="-122"/>
                <a:cs typeface="Arial" panose="020B0604020202020204" pitchFamily="34" charset="0"/>
              </a:endParaRPr>
            </a:p>
          </p:txBody>
        </p:sp>
        <p:sp>
          <p:nvSpPr>
            <p:cNvPr id="41" name="TextBox 24"/>
            <p:cNvSpPr txBox="1"/>
            <p:nvPr/>
          </p:nvSpPr>
          <p:spPr>
            <a:xfrm>
              <a:off x="6067851" y="1989757"/>
              <a:ext cx="3379654" cy="561092"/>
            </a:xfrm>
            <a:prstGeom prst="rect">
              <a:avLst/>
            </a:prstGeom>
            <a:noFill/>
          </p:spPr>
          <p:txBody>
            <a:bodyPr wrap="none" rtlCol="0">
              <a:spAutoFit/>
            </a:bodyPr>
            <a:lstStyle/>
            <a:p>
              <a:r>
                <a:rPr lang="zh-CN" altLang="en-US" b="1" dirty="0"/>
                <a:t>建立探访关爱服务机制</a:t>
              </a:r>
              <a:endParaRPr lang="zh-CN" altLang="en-US" sz="1600" dirty="0">
                <a:solidFill>
                  <a:schemeClr val="tx1">
                    <a:lumMod val="65000"/>
                    <a:lumOff val="35000"/>
                  </a:schemeClr>
                </a:solidFill>
                <a:ea typeface="微软雅黑" panose="020B0503020204020204" pitchFamily="34" charset="-122"/>
              </a:endParaRPr>
            </a:p>
          </p:txBody>
        </p:sp>
        <p:sp>
          <p:nvSpPr>
            <p:cNvPr id="42" name="TextBox 24"/>
            <p:cNvSpPr txBox="1"/>
            <p:nvPr/>
          </p:nvSpPr>
          <p:spPr>
            <a:xfrm>
              <a:off x="6553626" y="2995347"/>
              <a:ext cx="3379654" cy="561092"/>
            </a:xfrm>
            <a:prstGeom prst="rect">
              <a:avLst/>
            </a:prstGeom>
            <a:noFill/>
          </p:spPr>
          <p:txBody>
            <a:bodyPr wrap="none" rtlCol="0">
              <a:spAutoFit/>
            </a:bodyPr>
            <a:lstStyle/>
            <a:p>
              <a:r>
                <a:rPr lang="zh-CN" altLang="en-US" b="1" dirty="0"/>
                <a:t>丰富探访关爱服务内容</a:t>
              </a:r>
              <a:endParaRPr lang="zh-CN" altLang="en-US" sz="1600" dirty="0">
                <a:solidFill>
                  <a:schemeClr val="tx1">
                    <a:lumMod val="65000"/>
                    <a:lumOff val="35000"/>
                  </a:schemeClr>
                </a:solidFill>
                <a:ea typeface="微软雅黑" panose="020B0503020204020204" pitchFamily="34" charset="-122"/>
              </a:endParaRPr>
            </a:p>
          </p:txBody>
        </p:sp>
        <p:sp>
          <p:nvSpPr>
            <p:cNvPr id="43" name="TextBox 24"/>
            <p:cNvSpPr txBox="1"/>
            <p:nvPr/>
          </p:nvSpPr>
          <p:spPr>
            <a:xfrm>
              <a:off x="6248826" y="3964659"/>
              <a:ext cx="3379654" cy="561092"/>
            </a:xfrm>
            <a:prstGeom prst="rect">
              <a:avLst/>
            </a:prstGeom>
            <a:noFill/>
          </p:spPr>
          <p:txBody>
            <a:bodyPr wrap="none" rtlCol="0">
              <a:spAutoFit/>
            </a:bodyPr>
            <a:lstStyle/>
            <a:p>
              <a:r>
                <a:rPr lang="zh-CN" altLang="en-US" b="1" dirty="0"/>
                <a:t>充实探访关爱服务力量</a:t>
              </a:r>
              <a:endParaRPr lang="zh-CN" altLang="en-US" sz="1600" dirty="0">
                <a:solidFill>
                  <a:schemeClr val="tx1">
                    <a:lumMod val="65000"/>
                    <a:lumOff val="35000"/>
                  </a:schemeClr>
                </a:solidFill>
                <a:ea typeface="微软雅黑" panose="020B0503020204020204" pitchFamily="34" charset="-122"/>
              </a:endParaRPr>
            </a:p>
          </p:txBody>
        </p:sp>
        <p:sp>
          <p:nvSpPr>
            <p:cNvPr id="45" name="TextBox 24"/>
            <p:cNvSpPr txBox="1"/>
            <p:nvPr/>
          </p:nvSpPr>
          <p:spPr>
            <a:xfrm>
              <a:off x="6563151" y="4860010"/>
              <a:ext cx="4005836" cy="561092"/>
            </a:xfrm>
            <a:prstGeom prst="rect">
              <a:avLst/>
            </a:prstGeom>
            <a:noFill/>
          </p:spPr>
          <p:txBody>
            <a:bodyPr wrap="none" rtlCol="0">
              <a:spAutoFit/>
            </a:bodyPr>
            <a:lstStyle/>
            <a:p>
              <a:r>
                <a:rPr lang="zh-CN" altLang="en-US" b="1" dirty="0"/>
                <a:t>提升探访关爱服务质量效率</a:t>
              </a:r>
              <a:endParaRPr lang="zh-CN" altLang="en-US" sz="1600" dirty="0">
                <a:solidFill>
                  <a:schemeClr val="tx1">
                    <a:lumMod val="65000"/>
                    <a:lumOff val="35000"/>
                  </a:schemeClr>
                </a:solidFill>
                <a:ea typeface="微软雅黑" panose="020B0503020204020204" pitchFamily="34" charset="-122"/>
              </a:endParaRPr>
            </a:p>
          </p:txBody>
        </p:sp>
        <p:sp>
          <p:nvSpPr>
            <p:cNvPr id="46" name="TextBox 24"/>
            <p:cNvSpPr txBox="1"/>
            <p:nvPr/>
          </p:nvSpPr>
          <p:spPr>
            <a:xfrm>
              <a:off x="5782101" y="5939561"/>
              <a:ext cx="4005836" cy="561092"/>
            </a:xfrm>
            <a:prstGeom prst="rect">
              <a:avLst/>
            </a:prstGeom>
            <a:noFill/>
          </p:spPr>
          <p:txBody>
            <a:bodyPr wrap="none" rtlCol="0">
              <a:spAutoFit/>
            </a:bodyPr>
            <a:lstStyle/>
            <a:p>
              <a:r>
                <a:rPr lang="zh-CN" altLang="en-US" b="1" dirty="0"/>
                <a:t>做好探访关爱服务应急处置</a:t>
              </a:r>
              <a:endParaRPr lang="zh-CN" altLang="en-US" sz="1600" dirty="0">
                <a:solidFill>
                  <a:schemeClr val="tx1">
                    <a:lumMod val="65000"/>
                    <a:lumOff val="35000"/>
                  </a:schemeClr>
                </a:solidFill>
                <a:ea typeface="微软雅黑" panose="020B0503020204020204" pitchFamily="34" charset="-122"/>
              </a:endParaRPr>
            </a:p>
          </p:txBody>
        </p:sp>
      </p:grpSp>
      <p:sp>
        <p:nvSpPr>
          <p:cNvPr id="58" name="Rectangle 39"/>
          <p:cNvSpPr>
            <a:spLocks noChangeArrowheads="1"/>
          </p:cNvSpPr>
          <p:nvPr/>
        </p:nvSpPr>
        <p:spPr bwMode="auto">
          <a:xfrm>
            <a:off x="971600" y="277091"/>
            <a:ext cx="12531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000" dirty="0" smtClean="0"/>
              <a:t>重点</a:t>
            </a:r>
            <a:r>
              <a:rPr lang="zh-CN" altLang="en-US" sz="2000" dirty="0"/>
              <a:t>任务</a:t>
            </a:r>
            <a:endParaRPr lang="zh-CN" altLang="en-US" sz="20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35" name="Picture 2" descr="D:\1稻壳模板\ppt\2016.4\小清新水彩花卉毕业答辩模板\未标题-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260" y="2497976"/>
            <a:ext cx="911574" cy="971998"/>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26" y="29816"/>
            <a:ext cx="771550" cy="771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4"/>
          <p:cNvSpPr>
            <a:spLocks noChangeArrowheads="1"/>
          </p:cNvSpPr>
          <p:nvPr/>
        </p:nvSpPr>
        <p:spPr bwMode="auto">
          <a:xfrm>
            <a:off x="827584" y="852482"/>
            <a:ext cx="7488832" cy="1049497"/>
          </a:xfrm>
          <a:prstGeom prst="rect">
            <a:avLst/>
          </a:prstGeom>
          <a:solidFill>
            <a:schemeClr val="accent6"/>
          </a:solidFill>
          <a:ln>
            <a:noFill/>
          </a:ln>
        </p:spPr>
        <p:txBody>
          <a:bodyPr/>
          <a:lstStyle/>
          <a:p>
            <a:endParaRPr lang="zh-CN" altLang="en-US">
              <a:solidFill>
                <a:prstClr val="black"/>
              </a:solidFill>
            </a:endParaRPr>
          </a:p>
        </p:txBody>
      </p:sp>
      <p:sp>
        <p:nvSpPr>
          <p:cNvPr id="3" name="TextBox 2"/>
          <p:cNvSpPr txBox="1"/>
          <p:nvPr/>
        </p:nvSpPr>
        <p:spPr>
          <a:xfrm>
            <a:off x="961872" y="915566"/>
            <a:ext cx="7272808" cy="923330"/>
          </a:xfrm>
          <a:prstGeom prst="rect">
            <a:avLst/>
          </a:prstGeom>
          <a:noFill/>
        </p:spPr>
        <p:txBody>
          <a:bodyPr wrap="square" rtlCol="0">
            <a:spAutoFit/>
          </a:bodyPr>
          <a:lstStyle/>
          <a:p>
            <a:pPr>
              <a:lnSpc>
                <a:spcPct val="150000"/>
              </a:lnSpc>
            </a:pPr>
            <a:r>
              <a:rPr lang="zh-CN" altLang="zh-CN" dirty="0"/>
              <a:t>各地各部门要以县级行政区域为单位，落实县乡两级政府在保障老年人合法权益中的基本职责，结合实际确定探访关爱服务对象和内容。</a:t>
            </a:r>
            <a:endParaRPr lang="zh-CN" altLang="en-US"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5" name="矩形 4"/>
          <p:cNvSpPr/>
          <p:nvPr/>
        </p:nvSpPr>
        <p:spPr>
          <a:xfrm>
            <a:off x="0" y="0"/>
            <a:ext cx="1838960" cy="46275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t>建立探访关爱服务机制</a:t>
            </a:r>
            <a:endParaRPr lang="zh-CN" altLang="en-US" sz="1100" dirty="0">
              <a:solidFill>
                <a:schemeClr val="tx1">
                  <a:lumMod val="65000"/>
                  <a:lumOff val="35000"/>
                </a:schemeClr>
              </a:solidFill>
              <a:ea typeface="微软雅黑" panose="020B0503020204020204" pitchFamily="34" charset="-122"/>
            </a:endParaRPr>
          </a:p>
        </p:txBody>
      </p:sp>
      <p:sp>
        <p:nvSpPr>
          <p:cNvPr id="6" name="矩形 5"/>
          <p:cNvSpPr/>
          <p:nvPr/>
        </p:nvSpPr>
        <p:spPr>
          <a:xfrm>
            <a:off x="1823085"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t>丰富探访关爱服务内容</a:t>
            </a:r>
          </a:p>
        </p:txBody>
      </p:sp>
      <p:sp>
        <p:nvSpPr>
          <p:cNvPr id="7" name="矩形 6"/>
          <p:cNvSpPr/>
          <p:nvPr/>
        </p:nvSpPr>
        <p:spPr>
          <a:xfrm>
            <a:off x="3662045"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t>充实探访关爱服务力量</a:t>
            </a:r>
          </a:p>
        </p:txBody>
      </p:sp>
      <p:sp>
        <p:nvSpPr>
          <p:cNvPr id="8" name="矩形 7"/>
          <p:cNvSpPr/>
          <p:nvPr/>
        </p:nvSpPr>
        <p:spPr>
          <a:xfrm>
            <a:off x="5476240"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t>提升探访关爱服务质量效率</a:t>
            </a:r>
          </a:p>
        </p:txBody>
      </p:sp>
      <p:sp>
        <p:nvSpPr>
          <p:cNvPr id="9" name="矩形 8"/>
          <p:cNvSpPr/>
          <p:nvPr/>
        </p:nvSpPr>
        <p:spPr>
          <a:xfrm>
            <a:off x="7315200"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t>做好探访关爱服务应急处置</a:t>
            </a:r>
          </a:p>
        </p:txBody>
      </p:sp>
      <p:sp>
        <p:nvSpPr>
          <p:cNvPr id="11" name="Rectangle 25" descr="sy_64934932458副本"/>
          <p:cNvSpPr>
            <a:spLocks noChangeArrowheads="1"/>
          </p:cNvSpPr>
          <p:nvPr/>
        </p:nvSpPr>
        <p:spPr bwMode="auto">
          <a:xfrm>
            <a:off x="986193" y="2291705"/>
            <a:ext cx="1447800" cy="734519"/>
          </a:xfrm>
          <a:prstGeom prst="rect">
            <a:avLst/>
          </a:prstGeom>
          <a:solidFill>
            <a:schemeClr val="accent1">
              <a:lumMod val="60000"/>
              <a:lumOff val="40000"/>
            </a:schemeClr>
          </a:solidFill>
          <a:ln>
            <a:noFill/>
          </a:ln>
        </p:spPr>
        <p:txBody>
          <a:bodyPr/>
          <a:lstStyle/>
          <a:p>
            <a:endParaRPr lang="zh-CN" altLang="en-US">
              <a:solidFill>
                <a:prstClr val="black"/>
              </a:solidFill>
            </a:endParaRPr>
          </a:p>
        </p:txBody>
      </p:sp>
      <p:sp>
        <p:nvSpPr>
          <p:cNvPr id="12" name="Rectangle 26"/>
          <p:cNvSpPr>
            <a:spLocks noChangeArrowheads="1"/>
          </p:cNvSpPr>
          <p:nvPr/>
        </p:nvSpPr>
        <p:spPr bwMode="auto">
          <a:xfrm>
            <a:off x="2786393" y="2291705"/>
            <a:ext cx="1447800" cy="734519"/>
          </a:xfrm>
          <a:prstGeom prst="rect">
            <a:avLst/>
          </a:prstGeom>
          <a:solidFill>
            <a:schemeClr val="accent2"/>
          </a:solidFill>
          <a:ln>
            <a:noFill/>
          </a:ln>
        </p:spPr>
        <p:txBody>
          <a:bodyPr/>
          <a:lstStyle/>
          <a:p>
            <a:endParaRPr lang="zh-CN" altLang="en-US">
              <a:solidFill>
                <a:prstClr val="black"/>
              </a:solidFill>
            </a:endParaRPr>
          </a:p>
        </p:txBody>
      </p:sp>
      <p:sp>
        <p:nvSpPr>
          <p:cNvPr id="13" name="Rectangle 27" descr="image0071-1024x682"/>
          <p:cNvSpPr>
            <a:spLocks noChangeArrowheads="1"/>
          </p:cNvSpPr>
          <p:nvPr/>
        </p:nvSpPr>
        <p:spPr bwMode="auto">
          <a:xfrm>
            <a:off x="4586593" y="2291705"/>
            <a:ext cx="1656184" cy="734519"/>
          </a:xfrm>
          <a:prstGeom prst="rect">
            <a:avLst/>
          </a:prstGeom>
          <a:solidFill>
            <a:schemeClr val="accent1">
              <a:lumMod val="40000"/>
              <a:lumOff val="60000"/>
            </a:schemeClr>
          </a:solidFill>
          <a:ln>
            <a:noFill/>
          </a:ln>
        </p:spPr>
        <p:txBody>
          <a:bodyPr/>
          <a:lstStyle/>
          <a:p>
            <a:endParaRPr lang="zh-CN" altLang="en-US">
              <a:solidFill>
                <a:prstClr val="black"/>
              </a:solidFill>
            </a:endParaRPr>
          </a:p>
        </p:txBody>
      </p:sp>
      <p:sp>
        <p:nvSpPr>
          <p:cNvPr id="14" name="Rectangle 28"/>
          <p:cNvSpPr>
            <a:spLocks noChangeArrowheads="1"/>
          </p:cNvSpPr>
          <p:nvPr/>
        </p:nvSpPr>
        <p:spPr bwMode="auto">
          <a:xfrm>
            <a:off x="6602817" y="2291705"/>
            <a:ext cx="1447800" cy="734519"/>
          </a:xfrm>
          <a:prstGeom prst="rect">
            <a:avLst/>
          </a:prstGeom>
          <a:solidFill>
            <a:schemeClr val="accent4"/>
          </a:solidFill>
          <a:ln>
            <a:noFill/>
          </a:ln>
        </p:spPr>
        <p:txBody>
          <a:bodyPr/>
          <a:lstStyle/>
          <a:p>
            <a:endParaRPr lang="zh-CN" altLang="en-US">
              <a:solidFill>
                <a:prstClr val="black"/>
              </a:solidFill>
            </a:endParaRPr>
          </a:p>
        </p:txBody>
      </p:sp>
      <p:sp>
        <p:nvSpPr>
          <p:cNvPr id="15" name="Rectangle 30"/>
          <p:cNvSpPr>
            <a:spLocks noChangeArrowheads="1"/>
          </p:cNvSpPr>
          <p:nvPr/>
        </p:nvSpPr>
        <p:spPr bwMode="auto">
          <a:xfrm>
            <a:off x="966548" y="2489042"/>
            <a:ext cx="1441450" cy="2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zh-CN" altLang="en-US" dirty="0">
                <a:latin typeface="+mn-ea"/>
              </a:rPr>
              <a:t>民政部门</a:t>
            </a:r>
            <a:endParaRPr lang="en-US" altLang="zh-CN" dirty="0">
              <a:latin typeface="+mn-ea"/>
            </a:endParaRPr>
          </a:p>
        </p:txBody>
      </p:sp>
      <p:sp>
        <p:nvSpPr>
          <p:cNvPr id="16" name="Rectangle 30"/>
          <p:cNvSpPr>
            <a:spLocks noChangeArrowheads="1"/>
          </p:cNvSpPr>
          <p:nvPr/>
        </p:nvSpPr>
        <p:spPr bwMode="auto">
          <a:xfrm>
            <a:off x="2856235" y="2489042"/>
            <a:ext cx="1441450" cy="2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dirty="0">
                <a:latin typeface="+mn-ea"/>
              </a:rPr>
              <a:t>乡镇（街道）</a:t>
            </a:r>
            <a:endParaRPr lang="en-US" altLang="zh-CN" dirty="0">
              <a:latin typeface="+mn-ea"/>
            </a:endParaRPr>
          </a:p>
        </p:txBody>
      </p:sp>
      <p:sp>
        <p:nvSpPr>
          <p:cNvPr id="17" name="Rectangle 30"/>
          <p:cNvSpPr>
            <a:spLocks noChangeArrowheads="1"/>
          </p:cNvSpPr>
          <p:nvPr/>
        </p:nvSpPr>
        <p:spPr bwMode="auto">
          <a:xfrm>
            <a:off x="4604324" y="2489042"/>
            <a:ext cx="1638453"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dirty="0">
                <a:latin typeface="+mn-ea"/>
              </a:rPr>
              <a:t>村（居）委员会</a:t>
            </a:r>
            <a:endParaRPr lang="en-US" altLang="zh-CN" dirty="0">
              <a:latin typeface="+mn-ea"/>
            </a:endParaRPr>
          </a:p>
        </p:txBody>
      </p:sp>
      <p:sp>
        <p:nvSpPr>
          <p:cNvPr id="18" name="Rectangle 30"/>
          <p:cNvSpPr>
            <a:spLocks noChangeArrowheads="1"/>
          </p:cNvSpPr>
          <p:nvPr/>
        </p:nvSpPr>
        <p:spPr bwMode="auto">
          <a:xfrm>
            <a:off x="6642378" y="2489042"/>
            <a:ext cx="1441450" cy="2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dirty="0">
                <a:latin typeface="+mn-ea"/>
              </a:rPr>
              <a:t>网格员</a:t>
            </a:r>
            <a:endParaRPr lang="en-US" altLang="zh-CN" dirty="0">
              <a:latin typeface="+mn-ea"/>
            </a:endParaRPr>
          </a:p>
        </p:txBody>
      </p:sp>
      <p:sp>
        <p:nvSpPr>
          <p:cNvPr id="2" name="右箭头 1"/>
          <p:cNvSpPr/>
          <p:nvPr/>
        </p:nvSpPr>
        <p:spPr>
          <a:xfrm>
            <a:off x="2433993" y="2489042"/>
            <a:ext cx="352400" cy="28822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0" name="右箭头 19"/>
          <p:cNvSpPr/>
          <p:nvPr/>
        </p:nvSpPr>
        <p:spPr>
          <a:xfrm>
            <a:off x="4239554" y="2489042"/>
            <a:ext cx="352400" cy="28822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1" name="右箭头 20"/>
          <p:cNvSpPr/>
          <p:nvPr/>
        </p:nvSpPr>
        <p:spPr>
          <a:xfrm>
            <a:off x="6255147" y="2511131"/>
            <a:ext cx="352400" cy="28822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2" name="Rectangle 25" descr="sy_64934932458副本"/>
          <p:cNvSpPr>
            <a:spLocks noChangeArrowheads="1"/>
          </p:cNvSpPr>
          <p:nvPr/>
        </p:nvSpPr>
        <p:spPr bwMode="auto">
          <a:xfrm>
            <a:off x="2758528" y="3452512"/>
            <a:ext cx="1447800" cy="734519"/>
          </a:xfrm>
          <a:prstGeom prst="rect">
            <a:avLst/>
          </a:prstGeom>
          <a:solidFill>
            <a:schemeClr val="accent1">
              <a:lumMod val="60000"/>
              <a:lumOff val="40000"/>
            </a:schemeClr>
          </a:solidFill>
          <a:ln>
            <a:noFill/>
          </a:ln>
        </p:spPr>
        <p:txBody>
          <a:bodyPr/>
          <a:lstStyle/>
          <a:p>
            <a:endParaRPr lang="zh-CN" altLang="en-US">
              <a:solidFill>
                <a:prstClr val="black"/>
              </a:solidFill>
            </a:endParaRPr>
          </a:p>
        </p:txBody>
      </p:sp>
      <p:sp>
        <p:nvSpPr>
          <p:cNvPr id="23" name="Rectangle 26"/>
          <p:cNvSpPr>
            <a:spLocks noChangeArrowheads="1"/>
          </p:cNvSpPr>
          <p:nvPr/>
        </p:nvSpPr>
        <p:spPr bwMode="auto">
          <a:xfrm>
            <a:off x="4684312" y="3439111"/>
            <a:ext cx="1447800" cy="734519"/>
          </a:xfrm>
          <a:prstGeom prst="rect">
            <a:avLst/>
          </a:prstGeom>
          <a:solidFill>
            <a:schemeClr val="accent2"/>
          </a:solidFill>
          <a:ln>
            <a:noFill/>
          </a:ln>
        </p:spPr>
        <p:txBody>
          <a:bodyPr/>
          <a:lstStyle/>
          <a:p>
            <a:endParaRPr lang="zh-CN" altLang="en-US">
              <a:solidFill>
                <a:prstClr val="black"/>
              </a:solidFill>
            </a:endParaRPr>
          </a:p>
        </p:txBody>
      </p:sp>
      <p:sp>
        <p:nvSpPr>
          <p:cNvPr id="24" name="Rectangle 30"/>
          <p:cNvSpPr>
            <a:spLocks noChangeArrowheads="1"/>
          </p:cNvSpPr>
          <p:nvPr/>
        </p:nvSpPr>
        <p:spPr bwMode="auto">
          <a:xfrm>
            <a:off x="2738883" y="3649849"/>
            <a:ext cx="1441450" cy="2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zh-CN" altLang="en-US" dirty="0" smtClean="0">
                <a:latin typeface="+mn-ea"/>
              </a:rPr>
              <a:t>卫生健康部门</a:t>
            </a:r>
            <a:endParaRPr lang="en-US" altLang="zh-CN" dirty="0">
              <a:latin typeface="+mn-ea"/>
            </a:endParaRPr>
          </a:p>
        </p:txBody>
      </p:sp>
      <p:sp>
        <p:nvSpPr>
          <p:cNvPr id="25" name="Rectangle 30"/>
          <p:cNvSpPr>
            <a:spLocks noChangeArrowheads="1"/>
          </p:cNvSpPr>
          <p:nvPr/>
        </p:nvSpPr>
        <p:spPr bwMode="auto">
          <a:xfrm>
            <a:off x="4671029" y="3636448"/>
            <a:ext cx="1441450" cy="2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dirty="0" smtClean="0">
                <a:latin typeface="+mn-ea"/>
              </a:rPr>
              <a:t>残联组织</a:t>
            </a:r>
            <a:endParaRPr lang="en-US" altLang="zh-CN" dirty="0">
              <a:latin typeface="+mn-ea"/>
            </a:endParaRPr>
          </a:p>
        </p:txBody>
      </p:sp>
      <p:sp>
        <p:nvSpPr>
          <p:cNvPr id="19" name="左右箭头 18"/>
          <p:cNvSpPr/>
          <p:nvPr/>
        </p:nvSpPr>
        <p:spPr>
          <a:xfrm>
            <a:off x="4222792" y="3681631"/>
            <a:ext cx="461520" cy="249478"/>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5252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gimg2.baidu.com/image_search/src=http%3A%2F%2F5b0988e595225.cdn.sohucs.com%2Fimages%2F20170707%2Fe56dd69b3ee94d028687ed59db741e44.png&amp;refer=http%3A%2F%2F5b0988e595225.cdn.sohucs.com&amp;app=2002&amp;size=f9999,10000&amp;q=a80&amp;n=0&amp;g=0n&amp;fmt=auto?sec=1671782589&amp;t=f1a99c2aa617df854774d0e071c2aa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23" y="2294570"/>
            <a:ext cx="3330550" cy="20574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4"/>
          <p:cNvSpPr>
            <a:spLocks noChangeArrowheads="1"/>
          </p:cNvSpPr>
          <p:nvPr/>
        </p:nvSpPr>
        <p:spPr bwMode="auto">
          <a:xfrm>
            <a:off x="827584" y="852482"/>
            <a:ext cx="7488832" cy="1049497"/>
          </a:xfrm>
          <a:prstGeom prst="rect">
            <a:avLst/>
          </a:prstGeom>
          <a:solidFill>
            <a:schemeClr val="accent6"/>
          </a:solidFill>
          <a:ln>
            <a:noFill/>
          </a:ln>
        </p:spPr>
        <p:txBody>
          <a:bodyPr/>
          <a:lstStyle/>
          <a:p>
            <a:endParaRPr lang="zh-CN" altLang="en-US">
              <a:solidFill>
                <a:prstClr val="black"/>
              </a:solidFill>
            </a:endParaRPr>
          </a:p>
        </p:txBody>
      </p:sp>
      <p:sp>
        <p:nvSpPr>
          <p:cNvPr id="3" name="TextBox 2"/>
          <p:cNvSpPr txBox="1"/>
          <p:nvPr/>
        </p:nvSpPr>
        <p:spPr>
          <a:xfrm>
            <a:off x="961872" y="915566"/>
            <a:ext cx="7272808" cy="923330"/>
          </a:xfrm>
          <a:prstGeom prst="rect">
            <a:avLst/>
          </a:prstGeom>
          <a:noFill/>
        </p:spPr>
        <p:txBody>
          <a:bodyPr wrap="square" rtlCol="0">
            <a:spAutoFit/>
          </a:bodyPr>
          <a:lstStyle/>
          <a:p>
            <a:pPr>
              <a:lnSpc>
                <a:spcPct val="150000"/>
              </a:lnSpc>
            </a:pPr>
            <a:r>
              <a:rPr lang="zh-CN" altLang="zh-CN" dirty="0"/>
              <a:t>探访关爱服务要结合当地实际，在坚持个人自愿前提下，以满足实际需求为导向，着力解决老年人居家养老困难或者帮助化解安全</a:t>
            </a:r>
            <a:r>
              <a:rPr lang="zh-CN" altLang="zh-CN" dirty="0" smtClean="0"/>
              <a:t>风险。</a:t>
            </a:r>
            <a:endParaRPr lang="zh-CN" altLang="en-US"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5" name="矩形 4"/>
          <p:cNvSpPr/>
          <p:nvPr/>
        </p:nvSpPr>
        <p:spPr>
          <a:xfrm>
            <a:off x="0"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t>建立探访关爱服务机制</a:t>
            </a:r>
          </a:p>
        </p:txBody>
      </p:sp>
      <p:sp>
        <p:nvSpPr>
          <p:cNvPr id="6" name="矩形 5"/>
          <p:cNvSpPr/>
          <p:nvPr/>
        </p:nvSpPr>
        <p:spPr>
          <a:xfrm>
            <a:off x="1823085" y="0"/>
            <a:ext cx="1838960" cy="46275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t>丰富探访关爱服务内容</a:t>
            </a:r>
          </a:p>
        </p:txBody>
      </p:sp>
      <p:sp>
        <p:nvSpPr>
          <p:cNvPr id="7" name="矩形 6"/>
          <p:cNvSpPr/>
          <p:nvPr/>
        </p:nvSpPr>
        <p:spPr>
          <a:xfrm>
            <a:off x="3662045"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t>充实探访关爱服务力量</a:t>
            </a:r>
          </a:p>
        </p:txBody>
      </p:sp>
      <p:sp>
        <p:nvSpPr>
          <p:cNvPr id="8" name="矩形 7"/>
          <p:cNvSpPr/>
          <p:nvPr/>
        </p:nvSpPr>
        <p:spPr>
          <a:xfrm>
            <a:off x="5476240"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t>提升探访关爱服务质量效率</a:t>
            </a:r>
          </a:p>
        </p:txBody>
      </p:sp>
      <p:sp>
        <p:nvSpPr>
          <p:cNvPr id="9" name="矩形 8"/>
          <p:cNvSpPr/>
          <p:nvPr/>
        </p:nvSpPr>
        <p:spPr>
          <a:xfrm>
            <a:off x="7315200"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t>做好探访关爱服务应急处置</a:t>
            </a:r>
          </a:p>
        </p:txBody>
      </p:sp>
      <p:sp>
        <p:nvSpPr>
          <p:cNvPr id="11" name="Rectangle 25" descr="sy_64934932458副本"/>
          <p:cNvSpPr>
            <a:spLocks noChangeArrowheads="1"/>
          </p:cNvSpPr>
          <p:nvPr/>
        </p:nvSpPr>
        <p:spPr bwMode="auto">
          <a:xfrm>
            <a:off x="3706934" y="2787774"/>
            <a:ext cx="1447800" cy="734519"/>
          </a:xfrm>
          <a:prstGeom prst="rect">
            <a:avLst/>
          </a:prstGeom>
          <a:solidFill>
            <a:schemeClr val="accent1">
              <a:lumMod val="60000"/>
              <a:lumOff val="40000"/>
            </a:schemeClr>
          </a:solidFill>
          <a:ln>
            <a:noFill/>
          </a:ln>
        </p:spPr>
        <p:txBody>
          <a:bodyPr/>
          <a:lstStyle/>
          <a:p>
            <a:endParaRPr lang="zh-CN" altLang="en-US">
              <a:solidFill>
                <a:prstClr val="black"/>
              </a:solidFill>
            </a:endParaRPr>
          </a:p>
        </p:txBody>
      </p:sp>
      <p:sp>
        <p:nvSpPr>
          <p:cNvPr id="12" name="Rectangle 26"/>
          <p:cNvSpPr>
            <a:spLocks noChangeArrowheads="1"/>
          </p:cNvSpPr>
          <p:nvPr/>
        </p:nvSpPr>
        <p:spPr bwMode="auto">
          <a:xfrm>
            <a:off x="5282590" y="2787774"/>
            <a:ext cx="1447800" cy="734519"/>
          </a:xfrm>
          <a:prstGeom prst="rect">
            <a:avLst/>
          </a:prstGeom>
          <a:solidFill>
            <a:schemeClr val="accent2"/>
          </a:solidFill>
          <a:ln>
            <a:noFill/>
          </a:ln>
        </p:spPr>
        <p:txBody>
          <a:bodyPr/>
          <a:lstStyle/>
          <a:p>
            <a:endParaRPr lang="zh-CN" altLang="en-US">
              <a:solidFill>
                <a:prstClr val="black"/>
              </a:solidFill>
            </a:endParaRPr>
          </a:p>
        </p:txBody>
      </p:sp>
      <p:sp>
        <p:nvSpPr>
          <p:cNvPr id="13" name="Rectangle 27" descr="image0071-1024x682"/>
          <p:cNvSpPr>
            <a:spLocks noChangeArrowheads="1"/>
          </p:cNvSpPr>
          <p:nvPr/>
        </p:nvSpPr>
        <p:spPr bwMode="auto">
          <a:xfrm>
            <a:off x="6869156" y="2787774"/>
            <a:ext cx="1425567" cy="734519"/>
          </a:xfrm>
          <a:prstGeom prst="rect">
            <a:avLst/>
          </a:prstGeom>
          <a:solidFill>
            <a:schemeClr val="accent1">
              <a:lumMod val="40000"/>
              <a:lumOff val="60000"/>
            </a:schemeClr>
          </a:solidFill>
          <a:ln>
            <a:noFill/>
          </a:ln>
        </p:spPr>
        <p:txBody>
          <a:bodyPr/>
          <a:lstStyle/>
          <a:p>
            <a:endParaRPr lang="zh-CN" altLang="en-US">
              <a:solidFill>
                <a:prstClr val="black"/>
              </a:solidFill>
            </a:endParaRPr>
          </a:p>
        </p:txBody>
      </p:sp>
      <p:sp>
        <p:nvSpPr>
          <p:cNvPr id="14" name="Rectangle 28"/>
          <p:cNvSpPr>
            <a:spLocks noChangeArrowheads="1"/>
          </p:cNvSpPr>
          <p:nvPr/>
        </p:nvSpPr>
        <p:spPr bwMode="auto">
          <a:xfrm>
            <a:off x="3704555" y="3643883"/>
            <a:ext cx="1447800" cy="734519"/>
          </a:xfrm>
          <a:prstGeom prst="rect">
            <a:avLst/>
          </a:prstGeom>
          <a:solidFill>
            <a:schemeClr val="accent4"/>
          </a:solidFill>
          <a:ln>
            <a:noFill/>
          </a:ln>
        </p:spPr>
        <p:txBody>
          <a:bodyPr/>
          <a:lstStyle/>
          <a:p>
            <a:endParaRPr lang="zh-CN" altLang="en-US">
              <a:solidFill>
                <a:prstClr val="black"/>
              </a:solidFill>
            </a:endParaRPr>
          </a:p>
        </p:txBody>
      </p:sp>
      <p:sp>
        <p:nvSpPr>
          <p:cNvPr id="15" name="Rectangle 30"/>
          <p:cNvSpPr>
            <a:spLocks noChangeArrowheads="1"/>
          </p:cNvSpPr>
          <p:nvPr/>
        </p:nvSpPr>
        <p:spPr bwMode="auto">
          <a:xfrm>
            <a:off x="3687289" y="2985111"/>
            <a:ext cx="1441450" cy="2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zh-CN" altLang="en-US" dirty="0" smtClean="0">
                <a:latin typeface="+mn-ea"/>
              </a:rPr>
              <a:t>健康</a:t>
            </a:r>
            <a:endParaRPr lang="en-US" altLang="zh-CN" dirty="0">
              <a:latin typeface="+mn-ea"/>
            </a:endParaRPr>
          </a:p>
        </p:txBody>
      </p:sp>
      <p:sp>
        <p:nvSpPr>
          <p:cNvPr id="16" name="Rectangle 30"/>
          <p:cNvSpPr>
            <a:spLocks noChangeArrowheads="1"/>
          </p:cNvSpPr>
          <p:nvPr/>
        </p:nvSpPr>
        <p:spPr bwMode="auto">
          <a:xfrm>
            <a:off x="5305546" y="2985111"/>
            <a:ext cx="1441450" cy="2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dirty="0" smtClean="0">
                <a:latin typeface="+mn-ea"/>
              </a:rPr>
              <a:t>衣食住行医</a:t>
            </a:r>
            <a:endParaRPr lang="en-US" altLang="zh-CN" dirty="0">
              <a:latin typeface="+mn-ea"/>
            </a:endParaRPr>
          </a:p>
        </p:txBody>
      </p:sp>
      <p:sp>
        <p:nvSpPr>
          <p:cNvPr id="17" name="Rectangle 30"/>
          <p:cNvSpPr>
            <a:spLocks noChangeArrowheads="1"/>
          </p:cNvSpPr>
          <p:nvPr/>
        </p:nvSpPr>
        <p:spPr bwMode="auto">
          <a:xfrm>
            <a:off x="6986033" y="2985111"/>
            <a:ext cx="1191812"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dirty="0" smtClean="0">
                <a:latin typeface="+mn-ea"/>
              </a:rPr>
              <a:t>经济</a:t>
            </a:r>
            <a:endParaRPr lang="en-US" altLang="zh-CN" dirty="0">
              <a:latin typeface="+mn-ea"/>
            </a:endParaRPr>
          </a:p>
        </p:txBody>
      </p:sp>
      <p:sp>
        <p:nvSpPr>
          <p:cNvPr id="18" name="Rectangle 30"/>
          <p:cNvSpPr>
            <a:spLocks noChangeArrowheads="1"/>
          </p:cNvSpPr>
          <p:nvPr/>
        </p:nvSpPr>
        <p:spPr bwMode="auto">
          <a:xfrm>
            <a:off x="3744116" y="3841220"/>
            <a:ext cx="1441450" cy="2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dirty="0" smtClean="0">
                <a:latin typeface="+mn-ea"/>
              </a:rPr>
              <a:t>家庭状况</a:t>
            </a:r>
            <a:endParaRPr lang="en-US" altLang="zh-CN" dirty="0">
              <a:latin typeface="+mn-ea"/>
            </a:endParaRPr>
          </a:p>
        </p:txBody>
      </p:sp>
      <p:sp>
        <p:nvSpPr>
          <p:cNvPr id="26" name="Rectangle 23" descr="22"/>
          <p:cNvSpPr>
            <a:spLocks noChangeArrowheads="1"/>
          </p:cNvSpPr>
          <p:nvPr/>
        </p:nvSpPr>
        <p:spPr bwMode="auto">
          <a:xfrm>
            <a:off x="5282590" y="3643883"/>
            <a:ext cx="1447800" cy="748810"/>
          </a:xfrm>
          <a:prstGeom prst="rect">
            <a:avLst/>
          </a:prstGeom>
          <a:solidFill>
            <a:schemeClr val="accent3">
              <a:lumMod val="40000"/>
              <a:lumOff val="60000"/>
            </a:schemeClr>
          </a:solidFill>
          <a:ln>
            <a:noFill/>
          </a:ln>
        </p:spPr>
        <p:txBody>
          <a:bodyPr/>
          <a:lstStyle/>
          <a:p>
            <a:endParaRPr lang="zh-CN" altLang="en-US">
              <a:solidFill>
                <a:prstClr val="black"/>
              </a:solidFill>
            </a:endParaRPr>
          </a:p>
        </p:txBody>
      </p:sp>
      <p:sp>
        <p:nvSpPr>
          <p:cNvPr id="27" name="Rectangle 24"/>
          <p:cNvSpPr>
            <a:spLocks noChangeArrowheads="1"/>
          </p:cNvSpPr>
          <p:nvPr/>
        </p:nvSpPr>
        <p:spPr bwMode="auto">
          <a:xfrm>
            <a:off x="6853273" y="3643883"/>
            <a:ext cx="1447800" cy="748810"/>
          </a:xfrm>
          <a:prstGeom prst="rect">
            <a:avLst/>
          </a:prstGeom>
          <a:solidFill>
            <a:schemeClr val="accent6"/>
          </a:solidFill>
          <a:ln>
            <a:noFill/>
          </a:ln>
        </p:spPr>
        <p:txBody>
          <a:bodyPr/>
          <a:lstStyle/>
          <a:p>
            <a:endParaRPr lang="zh-CN" altLang="en-US">
              <a:solidFill>
                <a:prstClr val="black"/>
              </a:solidFill>
            </a:endParaRPr>
          </a:p>
        </p:txBody>
      </p:sp>
      <p:sp>
        <p:nvSpPr>
          <p:cNvPr id="29" name="Rectangle 30"/>
          <p:cNvSpPr>
            <a:spLocks noChangeArrowheads="1"/>
          </p:cNvSpPr>
          <p:nvPr/>
        </p:nvSpPr>
        <p:spPr bwMode="auto">
          <a:xfrm>
            <a:off x="5274347" y="3889022"/>
            <a:ext cx="1441450" cy="2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zh-CN" altLang="en-US" dirty="0">
                <a:latin typeface="+mn-ea"/>
              </a:rPr>
              <a:t>安全</a:t>
            </a:r>
            <a:endParaRPr lang="en-US" altLang="zh-CN" dirty="0">
              <a:latin typeface="+mn-ea"/>
            </a:endParaRPr>
          </a:p>
        </p:txBody>
      </p:sp>
      <p:sp>
        <p:nvSpPr>
          <p:cNvPr id="30" name="Rectangle 30"/>
          <p:cNvSpPr>
            <a:spLocks noChangeArrowheads="1"/>
          </p:cNvSpPr>
          <p:nvPr/>
        </p:nvSpPr>
        <p:spPr bwMode="auto">
          <a:xfrm>
            <a:off x="6853273" y="3874178"/>
            <a:ext cx="1441450" cy="28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zh-CN" altLang="en-US" dirty="0">
                <a:latin typeface="+mn-ea"/>
              </a:rPr>
              <a:t>需求</a:t>
            </a:r>
            <a:endParaRPr lang="en-US" altLang="zh-CN" dirty="0">
              <a:latin typeface="+mn-ea"/>
            </a:endParaRPr>
          </a:p>
        </p:txBody>
      </p:sp>
      <p:sp>
        <p:nvSpPr>
          <p:cNvPr id="31" name="Rectangle 22"/>
          <p:cNvSpPr>
            <a:spLocks noChangeArrowheads="1"/>
          </p:cNvSpPr>
          <p:nvPr/>
        </p:nvSpPr>
        <p:spPr bwMode="auto">
          <a:xfrm>
            <a:off x="3703906" y="2220906"/>
            <a:ext cx="4590817" cy="439667"/>
          </a:xfrm>
          <a:prstGeom prst="rect">
            <a:avLst/>
          </a:prstGeom>
          <a:solidFill>
            <a:schemeClr val="accent3"/>
          </a:solidFill>
          <a:ln>
            <a:noFill/>
          </a:ln>
        </p:spPr>
        <p:txBody>
          <a:bodyPr/>
          <a:lstStyle/>
          <a:p>
            <a:endParaRPr lang="zh-CN" altLang="en-US">
              <a:solidFill>
                <a:prstClr val="black"/>
              </a:solidFill>
            </a:endParaRPr>
          </a:p>
        </p:txBody>
      </p:sp>
      <p:sp>
        <p:nvSpPr>
          <p:cNvPr id="33" name="Rectangle 30"/>
          <p:cNvSpPr>
            <a:spLocks noChangeArrowheads="1"/>
          </p:cNvSpPr>
          <p:nvPr/>
        </p:nvSpPr>
        <p:spPr bwMode="auto">
          <a:xfrm>
            <a:off x="4067945" y="2295421"/>
            <a:ext cx="3888432"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dirty="0" smtClean="0">
                <a:latin typeface="+mn-ea"/>
              </a:rPr>
              <a:t>探 访 关 爱 服 务 的 具 体 内 容</a:t>
            </a:r>
            <a:endParaRPr lang="en-US" altLang="zh-CN" dirty="0">
              <a:latin typeface="+mn-ea"/>
            </a:endParaRPr>
          </a:p>
        </p:txBody>
      </p:sp>
    </p:spTree>
    <p:extLst>
      <p:ext uri="{BB962C8B-B14F-4D97-AF65-F5344CB8AC3E}">
        <p14:creationId xmlns:p14="http://schemas.microsoft.com/office/powerpoint/2010/main" val="269264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descr="22"/>
          <p:cNvSpPr>
            <a:spLocks noChangeArrowheads="1"/>
          </p:cNvSpPr>
          <p:nvPr/>
        </p:nvSpPr>
        <p:spPr bwMode="auto">
          <a:xfrm>
            <a:off x="919480" y="1063259"/>
            <a:ext cx="7272808" cy="2112564"/>
          </a:xfrm>
          <a:prstGeom prst="rect">
            <a:avLst/>
          </a:prstGeom>
          <a:solidFill>
            <a:schemeClr val="accent3">
              <a:lumMod val="40000"/>
              <a:lumOff val="60000"/>
            </a:schemeClr>
          </a:solidFill>
          <a:ln>
            <a:noFill/>
          </a:ln>
        </p:spPr>
        <p:txBody>
          <a:bodyPr/>
          <a:lstStyle/>
          <a:p>
            <a:endParaRPr lang="zh-CN" altLang="en-US">
              <a:solidFill>
                <a:prstClr val="black"/>
              </a:solidFill>
            </a:endParaRPr>
          </a:p>
        </p:txBody>
      </p:sp>
      <p:sp>
        <p:nvSpPr>
          <p:cNvPr id="3" name="TextBox 2"/>
          <p:cNvSpPr txBox="1"/>
          <p:nvPr/>
        </p:nvSpPr>
        <p:spPr>
          <a:xfrm>
            <a:off x="961872" y="1173128"/>
            <a:ext cx="7272808" cy="1892826"/>
          </a:xfrm>
          <a:prstGeom prst="rect">
            <a:avLst/>
          </a:prstGeom>
          <a:noFill/>
        </p:spPr>
        <p:txBody>
          <a:bodyPr wrap="square" rtlCol="0">
            <a:spAutoFit/>
          </a:bodyPr>
          <a:lstStyle/>
          <a:p>
            <a:pPr>
              <a:lnSpc>
                <a:spcPct val="150000"/>
              </a:lnSpc>
            </a:pPr>
            <a:r>
              <a:rPr lang="zh-CN" altLang="zh-CN" dirty="0"/>
              <a:t>各地民政部门要创新“五社联动”机制，形成</a:t>
            </a:r>
            <a:r>
              <a:rPr lang="zh-CN" altLang="zh-CN" sz="2000" b="1" dirty="0"/>
              <a:t>群众性自治组织、基层老年协会、业主委员会、网格员、家庭医生、养老服务人员、社会工作者、志愿者、老党员、低龄健康老年人、亲属邻里</a:t>
            </a:r>
            <a:r>
              <a:rPr lang="zh-CN" altLang="zh-CN" dirty="0"/>
              <a:t>等共同参与的探访关爱力量。</a:t>
            </a:r>
            <a:endParaRPr lang="zh-CN" altLang="en-US"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5" name="矩形 4"/>
          <p:cNvSpPr/>
          <p:nvPr/>
        </p:nvSpPr>
        <p:spPr>
          <a:xfrm>
            <a:off x="0"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t>建立探访关爱服务机制</a:t>
            </a:r>
          </a:p>
        </p:txBody>
      </p:sp>
      <p:sp>
        <p:nvSpPr>
          <p:cNvPr id="6" name="矩形 5"/>
          <p:cNvSpPr/>
          <p:nvPr/>
        </p:nvSpPr>
        <p:spPr>
          <a:xfrm>
            <a:off x="1823085"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t>丰富探访关爱服务内容</a:t>
            </a:r>
          </a:p>
        </p:txBody>
      </p:sp>
      <p:sp>
        <p:nvSpPr>
          <p:cNvPr id="7" name="矩形 6"/>
          <p:cNvSpPr/>
          <p:nvPr/>
        </p:nvSpPr>
        <p:spPr>
          <a:xfrm>
            <a:off x="3662045" y="0"/>
            <a:ext cx="1838960" cy="46275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t>充实探访关爱服务力量</a:t>
            </a:r>
          </a:p>
        </p:txBody>
      </p:sp>
      <p:sp>
        <p:nvSpPr>
          <p:cNvPr id="8" name="矩形 7"/>
          <p:cNvSpPr/>
          <p:nvPr/>
        </p:nvSpPr>
        <p:spPr>
          <a:xfrm>
            <a:off x="5476240"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t>提升探访关爱服务质量效率</a:t>
            </a:r>
          </a:p>
        </p:txBody>
      </p:sp>
      <p:sp>
        <p:nvSpPr>
          <p:cNvPr id="9" name="矩形 8"/>
          <p:cNvSpPr/>
          <p:nvPr/>
        </p:nvSpPr>
        <p:spPr>
          <a:xfrm>
            <a:off x="7315200"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t>做好探访关爱服务应急处置</a:t>
            </a:r>
          </a:p>
        </p:txBody>
      </p:sp>
      <p:pic>
        <p:nvPicPr>
          <p:cNvPr id="28" name="Picture 2" descr="D:\1稻壳模板\ppt\2016.4\小清新水彩花卉毕业答辩模板\小清新水彩花卉毕业答辩模板.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94522" y="3784197"/>
            <a:ext cx="7354956" cy="136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53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2" name="Rectangle 24"/>
          <p:cNvSpPr>
            <a:spLocks noChangeArrowheads="1"/>
          </p:cNvSpPr>
          <p:nvPr/>
        </p:nvSpPr>
        <p:spPr bwMode="auto">
          <a:xfrm>
            <a:off x="3927303" y="1779662"/>
            <a:ext cx="4472065" cy="856843"/>
          </a:xfrm>
          <a:prstGeom prst="rect">
            <a:avLst/>
          </a:prstGeom>
          <a:solidFill>
            <a:schemeClr val="accent6"/>
          </a:solidFill>
          <a:ln>
            <a:noFill/>
          </a:ln>
        </p:spPr>
        <p:txBody>
          <a:bodyPr/>
          <a:lstStyle/>
          <a:p>
            <a:endParaRPr lang="zh-CN" altLang="en-US">
              <a:solidFill>
                <a:prstClr val="black"/>
              </a:solidFill>
            </a:endParaRPr>
          </a:p>
        </p:txBody>
      </p:sp>
      <p:sp>
        <p:nvSpPr>
          <p:cNvPr id="43036" name="Rectangle 28"/>
          <p:cNvSpPr>
            <a:spLocks noChangeArrowheads="1"/>
          </p:cNvSpPr>
          <p:nvPr/>
        </p:nvSpPr>
        <p:spPr bwMode="auto">
          <a:xfrm>
            <a:off x="3933583" y="1059582"/>
            <a:ext cx="4465786" cy="720080"/>
          </a:xfrm>
          <a:prstGeom prst="rect">
            <a:avLst/>
          </a:prstGeom>
          <a:solidFill>
            <a:schemeClr val="accent4"/>
          </a:solidFill>
          <a:ln>
            <a:noFill/>
          </a:ln>
        </p:spPr>
        <p:txBody>
          <a:bodyPr/>
          <a:lstStyle/>
          <a:p>
            <a:endParaRPr lang="zh-CN" altLang="en-US">
              <a:solidFill>
                <a:prstClr val="black"/>
              </a:solidFill>
            </a:endParaRPr>
          </a:p>
        </p:txBody>
      </p:sp>
      <p:sp>
        <p:nvSpPr>
          <p:cNvPr id="43037" name="Rectangle 29" descr="201107060956141686"/>
          <p:cNvSpPr>
            <a:spLocks noChangeArrowheads="1"/>
          </p:cNvSpPr>
          <p:nvPr/>
        </p:nvSpPr>
        <p:spPr bwMode="auto">
          <a:xfrm>
            <a:off x="3927303" y="2642227"/>
            <a:ext cx="4478344" cy="858439"/>
          </a:xfrm>
          <a:prstGeom prst="rect">
            <a:avLst/>
          </a:prstGeom>
          <a:solidFill>
            <a:schemeClr val="accent5">
              <a:lumMod val="40000"/>
              <a:lumOff val="60000"/>
            </a:schemeClr>
          </a:solidFill>
          <a:ln>
            <a:noFill/>
          </a:ln>
        </p:spPr>
        <p:txBody>
          <a:bodyPr/>
          <a:lstStyle/>
          <a:p>
            <a:endParaRPr lang="zh-CN" altLang="en-US">
              <a:solidFill>
                <a:prstClr val="black"/>
              </a:solidFill>
            </a:endParaRPr>
          </a:p>
        </p:txBody>
      </p:sp>
      <p:sp>
        <p:nvSpPr>
          <p:cNvPr id="26" name="Rectangle 30"/>
          <p:cNvSpPr>
            <a:spLocks noChangeArrowheads="1"/>
          </p:cNvSpPr>
          <p:nvPr/>
        </p:nvSpPr>
        <p:spPr bwMode="auto">
          <a:xfrm>
            <a:off x="4060715" y="1880829"/>
            <a:ext cx="4270007"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zh-CN" altLang="zh-CN" dirty="0"/>
              <a:t>完善全国特殊困难老年人基础数据库，进一步实现服务供需有效</a:t>
            </a:r>
            <a:r>
              <a:rPr lang="zh-CN" altLang="zh-CN" dirty="0" smtClean="0"/>
              <a:t>对接</a:t>
            </a:r>
            <a:r>
              <a:rPr lang="zh-CN" altLang="en-US" dirty="0" smtClean="0"/>
              <a:t>；</a:t>
            </a:r>
            <a:endParaRPr lang="en-US" altLang="zh-CN" sz="1400" dirty="0">
              <a:solidFill>
                <a:srgbClr val="F8F8F8"/>
              </a:solidFill>
              <a:latin typeface="微软雅黑 Light" panose="020B0502040204020203" pitchFamily="34" charset="-122"/>
              <a:ea typeface="微软雅黑 Light" panose="020B0502040204020203" pitchFamily="34" charset="-122"/>
            </a:endParaRPr>
          </a:p>
        </p:txBody>
      </p:sp>
      <p:sp>
        <p:nvSpPr>
          <p:cNvPr id="30" name="Rectangle 30"/>
          <p:cNvSpPr>
            <a:spLocks noChangeArrowheads="1"/>
          </p:cNvSpPr>
          <p:nvPr/>
        </p:nvSpPr>
        <p:spPr bwMode="auto">
          <a:xfrm>
            <a:off x="4056063" y="1254609"/>
            <a:ext cx="4343305"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zh-CN" altLang="zh-CN" dirty="0"/>
              <a:t>根据老年人状况合理确定服务</a:t>
            </a:r>
            <a:r>
              <a:rPr lang="zh-CN" altLang="zh-CN" dirty="0" smtClean="0"/>
              <a:t>频次</a:t>
            </a:r>
            <a:r>
              <a:rPr lang="zh-CN" altLang="en-US" dirty="0"/>
              <a:t>；</a:t>
            </a:r>
            <a:endParaRPr lang="en-US" altLang="zh-CN" sz="1400" dirty="0">
              <a:solidFill>
                <a:srgbClr val="F8F8F8"/>
              </a:solidFill>
              <a:latin typeface="微软雅黑 Light" panose="020B0502040204020203" pitchFamily="34" charset="-122"/>
              <a:ea typeface="微软雅黑 Light" panose="020B0502040204020203" pitchFamily="34" charset="-122"/>
            </a:endParaRPr>
          </a:p>
        </p:txBody>
      </p:sp>
      <p:sp>
        <p:nvSpPr>
          <p:cNvPr id="31" name="Rectangle 30"/>
          <p:cNvSpPr>
            <a:spLocks noChangeArrowheads="1"/>
          </p:cNvSpPr>
          <p:nvPr/>
        </p:nvSpPr>
        <p:spPr bwMode="auto">
          <a:xfrm>
            <a:off x="4075760" y="2755654"/>
            <a:ext cx="4343305"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zh-CN" altLang="zh-CN" dirty="0"/>
              <a:t>引入社会工作者等专业力量开展服务，推动建立长效服务</a:t>
            </a:r>
            <a:r>
              <a:rPr lang="zh-CN" altLang="zh-CN" dirty="0" smtClean="0"/>
              <a:t>机制</a:t>
            </a:r>
            <a:r>
              <a:rPr lang="zh-CN" altLang="en-US" dirty="0" smtClean="0"/>
              <a:t>；</a:t>
            </a:r>
            <a:endParaRPr lang="en-US" altLang="zh-CN" sz="1400" dirty="0">
              <a:solidFill>
                <a:srgbClr val="F8F8F8"/>
              </a:solidFill>
              <a:latin typeface="微软雅黑 Light" panose="020B0502040204020203" pitchFamily="34" charset="-122"/>
              <a:ea typeface="微软雅黑 Light" panose="020B0502040204020203" pitchFamily="34" charset="-122"/>
            </a:endParaRP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2393" t="6600" r="21502" b="9401"/>
          <a:stretch/>
        </p:blipFill>
        <p:spPr>
          <a:xfrm>
            <a:off x="683568" y="1059582"/>
            <a:ext cx="3269615" cy="3330744"/>
          </a:xfrm>
          <a:prstGeom prst="rect">
            <a:avLst/>
          </a:prstGeom>
        </p:spPr>
      </p:pic>
      <p:sp>
        <p:nvSpPr>
          <p:cNvPr id="12" name="矩形 11"/>
          <p:cNvSpPr/>
          <p:nvPr/>
        </p:nvSpPr>
        <p:spPr>
          <a:xfrm>
            <a:off x="0"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t>建立探访关爱服务机制</a:t>
            </a:r>
          </a:p>
        </p:txBody>
      </p:sp>
      <p:sp>
        <p:nvSpPr>
          <p:cNvPr id="13" name="矩形 12"/>
          <p:cNvSpPr/>
          <p:nvPr/>
        </p:nvSpPr>
        <p:spPr>
          <a:xfrm>
            <a:off x="1823085"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t>丰富探访关爱服务内容</a:t>
            </a:r>
          </a:p>
        </p:txBody>
      </p:sp>
      <p:sp>
        <p:nvSpPr>
          <p:cNvPr id="14" name="矩形 13"/>
          <p:cNvSpPr/>
          <p:nvPr/>
        </p:nvSpPr>
        <p:spPr>
          <a:xfrm>
            <a:off x="3662045"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t>充实探访关爱服务力量</a:t>
            </a:r>
          </a:p>
        </p:txBody>
      </p:sp>
      <p:sp>
        <p:nvSpPr>
          <p:cNvPr id="15" name="矩形 14"/>
          <p:cNvSpPr/>
          <p:nvPr/>
        </p:nvSpPr>
        <p:spPr>
          <a:xfrm>
            <a:off x="5476240" y="0"/>
            <a:ext cx="1838960" cy="46275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t>提升探访关爱服务质量效率</a:t>
            </a:r>
          </a:p>
        </p:txBody>
      </p:sp>
      <p:sp>
        <p:nvSpPr>
          <p:cNvPr id="16" name="矩形 15"/>
          <p:cNvSpPr/>
          <p:nvPr/>
        </p:nvSpPr>
        <p:spPr>
          <a:xfrm>
            <a:off x="7315200"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t>做好探访关爱服务应急处置</a:t>
            </a:r>
          </a:p>
        </p:txBody>
      </p:sp>
      <p:sp>
        <p:nvSpPr>
          <p:cNvPr id="17" name="Rectangle 29" descr="201107060956141686"/>
          <p:cNvSpPr>
            <a:spLocks noChangeArrowheads="1"/>
          </p:cNvSpPr>
          <p:nvPr/>
        </p:nvSpPr>
        <p:spPr bwMode="auto">
          <a:xfrm>
            <a:off x="3959531" y="3506386"/>
            <a:ext cx="4441924" cy="883940"/>
          </a:xfrm>
          <a:prstGeom prst="rect">
            <a:avLst/>
          </a:prstGeom>
          <a:solidFill>
            <a:schemeClr val="accent3"/>
          </a:solidFill>
          <a:ln>
            <a:noFill/>
          </a:ln>
        </p:spPr>
        <p:txBody>
          <a:bodyPr/>
          <a:lstStyle/>
          <a:p>
            <a:endParaRPr lang="zh-CN" altLang="en-US">
              <a:solidFill>
                <a:prstClr val="black"/>
              </a:solidFill>
            </a:endParaRPr>
          </a:p>
        </p:txBody>
      </p:sp>
      <p:sp>
        <p:nvSpPr>
          <p:cNvPr id="18" name="Rectangle 30"/>
          <p:cNvSpPr>
            <a:spLocks noChangeArrowheads="1"/>
          </p:cNvSpPr>
          <p:nvPr/>
        </p:nvSpPr>
        <p:spPr bwMode="auto">
          <a:xfrm>
            <a:off x="4075760" y="3612497"/>
            <a:ext cx="4337515"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zh-CN" altLang="zh-CN" dirty="0"/>
              <a:t>积极拓展“互联网</a:t>
            </a:r>
            <a:r>
              <a:rPr lang="en-US" altLang="zh-CN" dirty="0"/>
              <a:t>+</a:t>
            </a:r>
            <a:r>
              <a:rPr lang="zh-CN" altLang="zh-CN" dirty="0"/>
              <a:t>养老”在探访关爱中的场景</a:t>
            </a:r>
            <a:r>
              <a:rPr lang="zh-CN" altLang="zh-CN" dirty="0" smtClean="0"/>
              <a:t>应用</a:t>
            </a:r>
            <a:r>
              <a:rPr lang="zh-CN" altLang="en-US" dirty="0" smtClean="0"/>
              <a:t>，建立安全监测系统；</a:t>
            </a:r>
            <a:endParaRPr lang="en-US" altLang="zh-CN" sz="1400" dirty="0">
              <a:solidFill>
                <a:srgbClr val="F8F8F8"/>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descr="22"/>
          <p:cNvSpPr>
            <a:spLocks noChangeArrowheads="1"/>
          </p:cNvSpPr>
          <p:nvPr/>
        </p:nvSpPr>
        <p:spPr bwMode="auto">
          <a:xfrm>
            <a:off x="919480" y="1063259"/>
            <a:ext cx="7272808" cy="2112564"/>
          </a:xfrm>
          <a:prstGeom prst="rect">
            <a:avLst/>
          </a:prstGeom>
          <a:solidFill>
            <a:schemeClr val="accent3">
              <a:lumMod val="40000"/>
              <a:lumOff val="60000"/>
            </a:schemeClr>
          </a:solidFill>
          <a:ln>
            <a:noFill/>
          </a:ln>
        </p:spPr>
        <p:txBody>
          <a:bodyPr/>
          <a:lstStyle/>
          <a:p>
            <a:endParaRPr lang="zh-CN" altLang="en-US">
              <a:solidFill>
                <a:prstClr val="black"/>
              </a:solidFill>
            </a:endParaRPr>
          </a:p>
        </p:txBody>
      </p:sp>
      <p:sp>
        <p:nvSpPr>
          <p:cNvPr id="3" name="TextBox 2"/>
          <p:cNvSpPr txBox="1"/>
          <p:nvPr/>
        </p:nvSpPr>
        <p:spPr>
          <a:xfrm>
            <a:off x="1053768" y="1450127"/>
            <a:ext cx="7138520" cy="1338828"/>
          </a:xfrm>
          <a:prstGeom prst="rect">
            <a:avLst/>
          </a:prstGeom>
          <a:noFill/>
        </p:spPr>
        <p:txBody>
          <a:bodyPr wrap="square" rtlCol="0">
            <a:spAutoFit/>
          </a:bodyPr>
          <a:lstStyle/>
          <a:p>
            <a:pPr>
              <a:lnSpc>
                <a:spcPct val="150000"/>
              </a:lnSpc>
            </a:pPr>
            <a:r>
              <a:rPr lang="zh-CN" altLang="zh-CN" dirty="0"/>
              <a:t>探访关爱服务人员在探访过程中发现紧急问题时，应当第一时间协助拨打紧急求助电话，帮助联系其家庭成员或者其他紧急联系人，事后做好处置情况记录归档。</a:t>
            </a:r>
            <a:endParaRPr lang="zh-CN" altLang="en-US"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5" name="矩形 4"/>
          <p:cNvSpPr/>
          <p:nvPr/>
        </p:nvSpPr>
        <p:spPr>
          <a:xfrm>
            <a:off x="0"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t>建立探访关爱服务机制</a:t>
            </a:r>
          </a:p>
        </p:txBody>
      </p:sp>
      <p:sp>
        <p:nvSpPr>
          <p:cNvPr id="6" name="矩形 5"/>
          <p:cNvSpPr/>
          <p:nvPr/>
        </p:nvSpPr>
        <p:spPr>
          <a:xfrm>
            <a:off x="1823085"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t>丰富探访关爱服务内容</a:t>
            </a:r>
          </a:p>
        </p:txBody>
      </p:sp>
      <p:sp>
        <p:nvSpPr>
          <p:cNvPr id="7" name="矩形 6"/>
          <p:cNvSpPr/>
          <p:nvPr/>
        </p:nvSpPr>
        <p:spPr>
          <a:xfrm>
            <a:off x="3662045"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t>充实探访关爱服务力量</a:t>
            </a:r>
          </a:p>
        </p:txBody>
      </p:sp>
      <p:sp>
        <p:nvSpPr>
          <p:cNvPr id="8" name="矩形 7"/>
          <p:cNvSpPr/>
          <p:nvPr/>
        </p:nvSpPr>
        <p:spPr>
          <a:xfrm>
            <a:off x="5476240" y="0"/>
            <a:ext cx="1838960" cy="462756"/>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t>提升探访关爱服务质量效率</a:t>
            </a:r>
          </a:p>
        </p:txBody>
      </p:sp>
      <p:sp>
        <p:nvSpPr>
          <p:cNvPr id="9" name="矩形 8"/>
          <p:cNvSpPr/>
          <p:nvPr/>
        </p:nvSpPr>
        <p:spPr>
          <a:xfrm>
            <a:off x="7315200" y="0"/>
            <a:ext cx="1838960" cy="46275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t>做好探访关爱服务应急处置</a:t>
            </a:r>
          </a:p>
        </p:txBody>
      </p:sp>
      <p:pic>
        <p:nvPicPr>
          <p:cNvPr id="28" name="Picture 2" descr="D:\1稻壳模板\ppt\2016.4\小清新水彩花卉毕业答辩模板\小清新水彩花卉毕业答辩模板.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94522" y="3784197"/>
            <a:ext cx="7354956" cy="136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77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5" name="Freeform 21"/>
          <p:cNvSpPr/>
          <p:nvPr/>
        </p:nvSpPr>
        <p:spPr bwMode="auto">
          <a:xfrm>
            <a:off x="6122988" y="1489410"/>
            <a:ext cx="527050" cy="520861"/>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6886" name="Freeform 22"/>
          <p:cNvSpPr/>
          <p:nvPr/>
        </p:nvSpPr>
        <p:spPr bwMode="auto">
          <a:xfrm>
            <a:off x="6122988" y="2313577"/>
            <a:ext cx="527050" cy="519273"/>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6888" name="Freeform 24"/>
          <p:cNvSpPr/>
          <p:nvPr/>
        </p:nvSpPr>
        <p:spPr bwMode="auto">
          <a:xfrm>
            <a:off x="4752976" y="1751428"/>
            <a:ext cx="1370013" cy="2407393"/>
          </a:xfrm>
          <a:custGeom>
            <a:avLst/>
            <a:gdLst>
              <a:gd name="T0" fmla="*/ 863 w 863"/>
              <a:gd name="T1" fmla="*/ 0 h 1516"/>
              <a:gd name="T2" fmla="*/ 0 w 863"/>
              <a:gd name="T3" fmla="*/ 0 h 1516"/>
              <a:gd name="T4" fmla="*/ 0 w 863"/>
              <a:gd name="T5" fmla="*/ 1516 h 1516"/>
            </a:gdLst>
            <a:ahLst/>
            <a:cxnLst>
              <a:cxn ang="0">
                <a:pos x="T0" y="T1"/>
              </a:cxn>
              <a:cxn ang="0">
                <a:pos x="T2" y="T3"/>
              </a:cxn>
              <a:cxn ang="0">
                <a:pos x="T4" y="T5"/>
              </a:cxn>
            </a:cxnLst>
            <a:rect l="0" t="0" r="r" b="b"/>
            <a:pathLst>
              <a:path w="863" h="1516">
                <a:moveTo>
                  <a:pt x="863" y="0"/>
                </a:moveTo>
                <a:lnTo>
                  <a:pt x="0" y="0"/>
                </a:lnTo>
                <a:lnTo>
                  <a:pt x="0" y="1516"/>
                </a:lnTo>
              </a:path>
            </a:pathLst>
          </a:custGeom>
          <a:noFill/>
          <a:ln w="6350" cap="flat" cmpd="sng">
            <a:solidFill>
              <a:schemeClr val="bg1">
                <a:lumMod val="50000"/>
              </a:schemeClr>
            </a:solidFill>
            <a:prstDash val="solid"/>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889" name="Freeform 25"/>
          <p:cNvSpPr/>
          <p:nvPr/>
        </p:nvSpPr>
        <p:spPr bwMode="auto">
          <a:xfrm>
            <a:off x="5089526" y="2574008"/>
            <a:ext cx="1033463" cy="1584814"/>
          </a:xfrm>
          <a:custGeom>
            <a:avLst/>
            <a:gdLst>
              <a:gd name="T0" fmla="*/ 651 w 651"/>
              <a:gd name="T1" fmla="*/ 0 h 998"/>
              <a:gd name="T2" fmla="*/ 0 w 651"/>
              <a:gd name="T3" fmla="*/ 0 h 998"/>
              <a:gd name="T4" fmla="*/ 0 w 651"/>
              <a:gd name="T5" fmla="*/ 998 h 998"/>
            </a:gdLst>
            <a:ahLst/>
            <a:cxnLst>
              <a:cxn ang="0">
                <a:pos x="T0" y="T1"/>
              </a:cxn>
              <a:cxn ang="0">
                <a:pos x="T2" y="T3"/>
              </a:cxn>
              <a:cxn ang="0">
                <a:pos x="T4" y="T5"/>
              </a:cxn>
            </a:cxnLst>
            <a:rect l="0" t="0" r="r" b="b"/>
            <a:pathLst>
              <a:path w="651" h="998">
                <a:moveTo>
                  <a:pt x="651" y="0"/>
                </a:moveTo>
                <a:lnTo>
                  <a:pt x="0" y="0"/>
                </a:lnTo>
                <a:lnTo>
                  <a:pt x="0" y="998"/>
                </a:lnTo>
              </a:path>
            </a:pathLst>
          </a:custGeom>
          <a:noFill/>
          <a:ln w="6350" cap="flat" cmpd="sng">
            <a:solidFill>
              <a:schemeClr val="bg1">
                <a:lumMod val="50000"/>
              </a:schemeClr>
            </a:solidFill>
            <a:prstDash val="solid"/>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891" name="Freeform 27"/>
          <p:cNvSpPr/>
          <p:nvPr/>
        </p:nvSpPr>
        <p:spPr bwMode="auto">
          <a:xfrm>
            <a:off x="2493963" y="1489410"/>
            <a:ext cx="527050" cy="520861"/>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6892" name="Freeform 28"/>
          <p:cNvSpPr/>
          <p:nvPr/>
        </p:nvSpPr>
        <p:spPr bwMode="auto">
          <a:xfrm>
            <a:off x="2493963" y="2313577"/>
            <a:ext cx="527050" cy="519273"/>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6894" name="Freeform 30"/>
          <p:cNvSpPr/>
          <p:nvPr/>
        </p:nvSpPr>
        <p:spPr bwMode="auto">
          <a:xfrm>
            <a:off x="3021013" y="1751428"/>
            <a:ext cx="1370012" cy="2407393"/>
          </a:xfrm>
          <a:custGeom>
            <a:avLst/>
            <a:gdLst>
              <a:gd name="T0" fmla="*/ 0 w 863"/>
              <a:gd name="T1" fmla="*/ 0 h 1516"/>
              <a:gd name="T2" fmla="*/ 863 w 863"/>
              <a:gd name="T3" fmla="*/ 0 h 1516"/>
              <a:gd name="T4" fmla="*/ 863 w 863"/>
              <a:gd name="T5" fmla="*/ 1516 h 1516"/>
            </a:gdLst>
            <a:ahLst/>
            <a:cxnLst>
              <a:cxn ang="0">
                <a:pos x="T0" y="T1"/>
              </a:cxn>
              <a:cxn ang="0">
                <a:pos x="T2" y="T3"/>
              </a:cxn>
              <a:cxn ang="0">
                <a:pos x="T4" y="T5"/>
              </a:cxn>
            </a:cxnLst>
            <a:rect l="0" t="0" r="r" b="b"/>
            <a:pathLst>
              <a:path w="863" h="1516">
                <a:moveTo>
                  <a:pt x="0" y="0"/>
                </a:moveTo>
                <a:lnTo>
                  <a:pt x="863" y="0"/>
                </a:lnTo>
                <a:lnTo>
                  <a:pt x="863" y="1516"/>
                </a:lnTo>
              </a:path>
            </a:pathLst>
          </a:custGeom>
          <a:noFill/>
          <a:ln w="6350" cap="flat" cmpd="sng">
            <a:solidFill>
              <a:schemeClr val="bg1">
                <a:lumMod val="50000"/>
              </a:schemeClr>
            </a:solidFill>
            <a:prstDash val="solid"/>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895" name="Freeform 31"/>
          <p:cNvSpPr/>
          <p:nvPr/>
        </p:nvSpPr>
        <p:spPr bwMode="auto">
          <a:xfrm>
            <a:off x="3021013" y="2574008"/>
            <a:ext cx="1033462" cy="1584814"/>
          </a:xfrm>
          <a:custGeom>
            <a:avLst/>
            <a:gdLst>
              <a:gd name="T0" fmla="*/ 0 w 651"/>
              <a:gd name="T1" fmla="*/ 0 h 998"/>
              <a:gd name="T2" fmla="*/ 651 w 651"/>
              <a:gd name="T3" fmla="*/ 0 h 998"/>
              <a:gd name="T4" fmla="*/ 651 w 651"/>
              <a:gd name="T5" fmla="*/ 998 h 998"/>
            </a:gdLst>
            <a:ahLst/>
            <a:cxnLst>
              <a:cxn ang="0">
                <a:pos x="T0" y="T1"/>
              </a:cxn>
              <a:cxn ang="0">
                <a:pos x="T2" y="T3"/>
              </a:cxn>
              <a:cxn ang="0">
                <a:pos x="T4" y="T5"/>
              </a:cxn>
            </a:cxnLst>
            <a:rect l="0" t="0" r="r" b="b"/>
            <a:pathLst>
              <a:path w="651" h="998">
                <a:moveTo>
                  <a:pt x="0" y="0"/>
                </a:moveTo>
                <a:lnTo>
                  <a:pt x="651" y="0"/>
                </a:lnTo>
                <a:lnTo>
                  <a:pt x="651" y="998"/>
                </a:lnTo>
              </a:path>
            </a:pathLst>
          </a:custGeom>
          <a:noFill/>
          <a:ln w="6350" cap="flat" cmpd="sng">
            <a:solidFill>
              <a:schemeClr val="bg1">
                <a:lumMod val="50000"/>
              </a:schemeClr>
            </a:solidFill>
            <a:prstDash val="solid"/>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897" name="Freeform 33"/>
          <p:cNvSpPr>
            <a:spLocks noEditPoints="1"/>
          </p:cNvSpPr>
          <p:nvPr/>
        </p:nvSpPr>
        <p:spPr bwMode="auto">
          <a:xfrm>
            <a:off x="2630488" y="1632329"/>
            <a:ext cx="254000" cy="235023"/>
          </a:xfrm>
          <a:custGeom>
            <a:avLst/>
            <a:gdLst>
              <a:gd name="T0" fmla="*/ 100 w 129"/>
              <a:gd name="T1" fmla="*/ 66 h 119"/>
              <a:gd name="T2" fmla="*/ 105 w 129"/>
              <a:gd name="T3" fmla="*/ 61 h 119"/>
              <a:gd name="T4" fmla="*/ 110 w 129"/>
              <a:gd name="T5" fmla="*/ 66 h 119"/>
              <a:gd name="T6" fmla="*/ 110 w 129"/>
              <a:gd name="T7" fmla="*/ 115 h 119"/>
              <a:gd name="T8" fmla="*/ 105 w 129"/>
              <a:gd name="T9" fmla="*/ 119 h 119"/>
              <a:gd name="T10" fmla="*/ 105 w 129"/>
              <a:gd name="T11" fmla="*/ 119 h 119"/>
              <a:gd name="T12" fmla="*/ 24 w 129"/>
              <a:gd name="T13" fmla="*/ 119 h 119"/>
              <a:gd name="T14" fmla="*/ 19 w 129"/>
              <a:gd name="T15" fmla="*/ 115 h 119"/>
              <a:gd name="T16" fmla="*/ 19 w 129"/>
              <a:gd name="T17" fmla="*/ 114 h 119"/>
              <a:gd name="T18" fmla="*/ 19 w 129"/>
              <a:gd name="T19" fmla="*/ 66 h 119"/>
              <a:gd name="T20" fmla="*/ 24 w 129"/>
              <a:gd name="T21" fmla="*/ 61 h 119"/>
              <a:gd name="T22" fmla="*/ 29 w 129"/>
              <a:gd name="T23" fmla="*/ 66 h 119"/>
              <a:gd name="T24" fmla="*/ 29 w 129"/>
              <a:gd name="T25" fmla="*/ 110 h 119"/>
              <a:gd name="T26" fmla="*/ 45 w 129"/>
              <a:gd name="T27" fmla="*/ 110 h 119"/>
              <a:gd name="T28" fmla="*/ 45 w 129"/>
              <a:gd name="T29" fmla="*/ 61 h 119"/>
              <a:gd name="T30" fmla="*/ 48 w 129"/>
              <a:gd name="T31" fmla="*/ 58 h 119"/>
              <a:gd name="T32" fmla="*/ 48 w 129"/>
              <a:gd name="T33" fmla="*/ 58 h 119"/>
              <a:gd name="T34" fmla="*/ 81 w 129"/>
              <a:gd name="T35" fmla="*/ 58 h 119"/>
              <a:gd name="T36" fmla="*/ 85 w 129"/>
              <a:gd name="T37" fmla="*/ 61 h 119"/>
              <a:gd name="T38" fmla="*/ 85 w 129"/>
              <a:gd name="T39" fmla="*/ 61 h 119"/>
              <a:gd name="T40" fmla="*/ 85 w 129"/>
              <a:gd name="T41" fmla="*/ 110 h 119"/>
              <a:gd name="T42" fmla="*/ 100 w 129"/>
              <a:gd name="T43" fmla="*/ 110 h 119"/>
              <a:gd name="T44" fmla="*/ 100 w 129"/>
              <a:gd name="T45" fmla="*/ 66 h 119"/>
              <a:gd name="T46" fmla="*/ 51 w 129"/>
              <a:gd name="T47" fmla="*/ 110 h 119"/>
              <a:gd name="T48" fmla="*/ 51 w 129"/>
              <a:gd name="T49" fmla="*/ 110 h 119"/>
              <a:gd name="T50" fmla="*/ 79 w 129"/>
              <a:gd name="T51" fmla="*/ 110 h 119"/>
              <a:gd name="T52" fmla="*/ 79 w 129"/>
              <a:gd name="T53" fmla="*/ 64 h 119"/>
              <a:gd name="T54" fmla="*/ 51 w 129"/>
              <a:gd name="T55" fmla="*/ 64 h 119"/>
              <a:gd name="T56" fmla="*/ 51 w 129"/>
              <a:gd name="T57" fmla="*/ 110 h 119"/>
              <a:gd name="T58" fmla="*/ 9 w 129"/>
              <a:gd name="T59" fmla="*/ 68 h 119"/>
              <a:gd name="T60" fmla="*/ 9 w 129"/>
              <a:gd name="T61" fmla="*/ 68 h 119"/>
              <a:gd name="T62" fmla="*/ 65 w 129"/>
              <a:gd name="T63" fmla="*/ 12 h 119"/>
              <a:gd name="T64" fmla="*/ 120 w 129"/>
              <a:gd name="T65" fmla="*/ 68 h 119"/>
              <a:gd name="T66" fmla="*/ 127 w 129"/>
              <a:gd name="T67" fmla="*/ 68 h 119"/>
              <a:gd name="T68" fmla="*/ 127 w 129"/>
              <a:gd name="T69" fmla="*/ 61 h 119"/>
              <a:gd name="T70" fmla="*/ 68 w 129"/>
              <a:gd name="T71" fmla="*/ 2 h 119"/>
              <a:gd name="T72" fmla="*/ 68 w 129"/>
              <a:gd name="T73" fmla="*/ 2 h 119"/>
              <a:gd name="T74" fmla="*/ 61 w 129"/>
              <a:gd name="T75" fmla="*/ 2 h 119"/>
              <a:gd name="T76" fmla="*/ 2 w 129"/>
              <a:gd name="T77" fmla="*/ 61 h 119"/>
              <a:gd name="T78" fmla="*/ 2 w 129"/>
              <a:gd name="T79" fmla="*/ 68 h 119"/>
              <a:gd name="T80" fmla="*/ 9 w 129"/>
              <a:gd name="T81" fmla="*/ 6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11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6898" name="Freeform 34"/>
          <p:cNvSpPr>
            <a:spLocks noEditPoints="1"/>
          </p:cNvSpPr>
          <p:nvPr/>
        </p:nvSpPr>
        <p:spPr bwMode="auto">
          <a:xfrm>
            <a:off x="6300789" y="2451733"/>
            <a:ext cx="173037" cy="244550"/>
          </a:xfrm>
          <a:custGeom>
            <a:avLst/>
            <a:gdLst>
              <a:gd name="T0" fmla="*/ 77 w 88"/>
              <a:gd name="T1" fmla="*/ 33 h 124"/>
              <a:gd name="T2" fmla="*/ 67 w 88"/>
              <a:gd name="T3" fmla="*/ 57 h 124"/>
              <a:gd name="T4" fmla="*/ 67 w 88"/>
              <a:gd name="T5" fmla="*/ 57 h 124"/>
              <a:gd name="T6" fmla="*/ 85 w 88"/>
              <a:gd name="T7" fmla="*/ 79 h 124"/>
              <a:gd name="T8" fmla="*/ 88 w 88"/>
              <a:gd name="T9" fmla="*/ 104 h 124"/>
              <a:gd name="T10" fmla="*/ 79 w 88"/>
              <a:gd name="T11" fmla="*/ 115 h 124"/>
              <a:gd name="T12" fmla="*/ 69 w 88"/>
              <a:gd name="T13" fmla="*/ 115 h 124"/>
              <a:gd name="T14" fmla="*/ 64 w 88"/>
              <a:gd name="T15" fmla="*/ 124 h 124"/>
              <a:gd name="T16" fmla="*/ 23 w 88"/>
              <a:gd name="T17" fmla="*/ 124 h 124"/>
              <a:gd name="T18" fmla="*/ 19 w 88"/>
              <a:gd name="T19" fmla="*/ 119 h 124"/>
              <a:gd name="T20" fmla="*/ 9 w 88"/>
              <a:gd name="T21" fmla="*/ 115 h 124"/>
              <a:gd name="T22" fmla="*/ 2 w 88"/>
              <a:gd name="T23" fmla="*/ 111 h 124"/>
              <a:gd name="T24" fmla="*/ 0 w 88"/>
              <a:gd name="T25" fmla="*/ 93 h 124"/>
              <a:gd name="T26" fmla="*/ 20 w 88"/>
              <a:gd name="T27" fmla="*/ 57 h 124"/>
              <a:gd name="T28" fmla="*/ 20 w 88"/>
              <a:gd name="T29" fmla="*/ 57 h 124"/>
              <a:gd name="T30" fmla="*/ 44 w 88"/>
              <a:gd name="T31" fmla="*/ 0 h 124"/>
              <a:gd name="T32" fmla="*/ 22 w 88"/>
              <a:gd name="T33" fmla="*/ 105 h 124"/>
              <a:gd name="T34" fmla="*/ 25 w 88"/>
              <a:gd name="T35" fmla="*/ 89 h 124"/>
              <a:gd name="T36" fmla="*/ 28 w 88"/>
              <a:gd name="T37" fmla="*/ 109 h 124"/>
              <a:gd name="T38" fmla="*/ 28 w 88"/>
              <a:gd name="T39" fmla="*/ 114 h 124"/>
              <a:gd name="T40" fmla="*/ 59 w 88"/>
              <a:gd name="T41" fmla="*/ 110 h 124"/>
              <a:gd name="T42" fmla="*/ 59 w 88"/>
              <a:gd name="T43" fmla="*/ 109 h 124"/>
              <a:gd name="T44" fmla="*/ 62 w 88"/>
              <a:gd name="T45" fmla="*/ 89 h 124"/>
              <a:gd name="T46" fmla="*/ 65 w 88"/>
              <a:gd name="T47" fmla="*/ 105 h 124"/>
              <a:gd name="T48" fmla="*/ 78 w 88"/>
              <a:gd name="T49" fmla="*/ 104 h 124"/>
              <a:gd name="T50" fmla="*/ 76 w 88"/>
              <a:gd name="T51" fmla="*/ 83 h 124"/>
              <a:gd name="T52" fmla="*/ 59 w 88"/>
              <a:gd name="T53" fmla="*/ 63 h 124"/>
              <a:gd name="T54" fmla="*/ 28 w 88"/>
              <a:gd name="T55" fmla="*/ 63 h 124"/>
              <a:gd name="T56" fmla="*/ 10 w 88"/>
              <a:gd name="T57" fmla="*/ 93 h 124"/>
              <a:gd name="T58" fmla="*/ 10 w 88"/>
              <a:gd name="T59" fmla="*/ 105 h 124"/>
              <a:gd name="T60" fmla="*/ 44 w 88"/>
              <a:gd name="T61" fmla="*/ 9 h 124"/>
              <a:gd name="T62" fmla="*/ 20 w 88"/>
              <a:gd name="T63" fmla="*/ 33 h 124"/>
              <a:gd name="T64" fmla="*/ 68 w 88"/>
              <a:gd name="T65" fmla="*/ 3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24">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6899" name="Freeform 35"/>
          <p:cNvSpPr>
            <a:spLocks noEditPoints="1"/>
          </p:cNvSpPr>
          <p:nvPr/>
        </p:nvSpPr>
        <p:spPr bwMode="auto">
          <a:xfrm>
            <a:off x="6273801" y="1608509"/>
            <a:ext cx="220663" cy="281075"/>
          </a:xfrm>
          <a:custGeom>
            <a:avLst/>
            <a:gdLst>
              <a:gd name="T0" fmla="*/ 99 w 111"/>
              <a:gd name="T1" fmla="*/ 127 h 142"/>
              <a:gd name="T2" fmla="*/ 90 w 111"/>
              <a:gd name="T3" fmla="*/ 134 h 142"/>
              <a:gd name="T4" fmla="*/ 62 w 111"/>
              <a:gd name="T5" fmla="*/ 141 h 142"/>
              <a:gd name="T6" fmla="*/ 35 w 111"/>
              <a:gd name="T7" fmla="*/ 129 h 142"/>
              <a:gd name="T8" fmla="*/ 35 w 111"/>
              <a:gd name="T9" fmla="*/ 129 h 142"/>
              <a:gd name="T10" fmla="*/ 35 w 111"/>
              <a:gd name="T11" fmla="*/ 129 h 142"/>
              <a:gd name="T12" fmla="*/ 28 w 111"/>
              <a:gd name="T13" fmla="*/ 120 h 142"/>
              <a:gd name="T14" fmla="*/ 13 w 111"/>
              <a:gd name="T15" fmla="*/ 95 h 142"/>
              <a:gd name="T16" fmla="*/ 13 w 111"/>
              <a:gd name="T17" fmla="*/ 95 h 142"/>
              <a:gd name="T18" fmla="*/ 5 w 111"/>
              <a:gd name="T19" fmla="*/ 80 h 142"/>
              <a:gd name="T20" fmla="*/ 15 w 111"/>
              <a:gd name="T21" fmla="*/ 60 h 142"/>
              <a:gd name="T22" fmla="*/ 28 w 111"/>
              <a:gd name="T23" fmla="*/ 66 h 142"/>
              <a:gd name="T24" fmla="*/ 29 w 111"/>
              <a:gd name="T25" fmla="*/ 67 h 142"/>
              <a:gd name="T26" fmla="*/ 30 w 111"/>
              <a:gd name="T27" fmla="*/ 69 h 142"/>
              <a:gd name="T28" fmla="*/ 30 w 111"/>
              <a:gd name="T29" fmla="*/ 22 h 142"/>
              <a:gd name="T30" fmla="*/ 49 w 111"/>
              <a:gd name="T31" fmla="*/ 11 h 142"/>
              <a:gd name="T32" fmla="*/ 73 w 111"/>
              <a:gd name="T33" fmla="*/ 11 h 142"/>
              <a:gd name="T34" fmla="*/ 92 w 111"/>
              <a:gd name="T35" fmla="*/ 22 h 142"/>
              <a:gd name="T36" fmla="*/ 92 w 111"/>
              <a:gd name="T37" fmla="*/ 22 h 142"/>
              <a:gd name="T38" fmla="*/ 93 w 111"/>
              <a:gd name="T39" fmla="*/ 22 h 142"/>
              <a:gd name="T40" fmla="*/ 111 w 111"/>
              <a:gd name="T41" fmla="*/ 34 h 142"/>
              <a:gd name="T42" fmla="*/ 111 w 111"/>
              <a:gd name="T43" fmla="*/ 97 h 142"/>
              <a:gd name="T44" fmla="*/ 108 w 111"/>
              <a:gd name="T45" fmla="*/ 113 h 142"/>
              <a:gd name="T46" fmla="*/ 99 w 111"/>
              <a:gd name="T47" fmla="*/ 127 h 142"/>
              <a:gd name="T48" fmla="*/ 85 w 111"/>
              <a:gd name="T49" fmla="*/ 126 h 142"/>
              <a:gd name="T50" fmla="*/ 85 w 111"/>
              <a:gd name="T51" fmla="*/ 126 h 142"/>
              <a:gd name="T52" fmla="*/ 92 w 111"/>
              <a:gd name="T53" fmla="*/ 120 h 142"/>
              <a:gd name="T54" fmla="*/ 98 w 111"/>
              <a:gd name="T55" fmla="*/ 109 h 142"/>
              <a:gd name="T56" fmla="*/ 101 w 111"/>
              <a:gd name="T57" fmla="*/ 97 h 142"/>
              <a:gd name="T58" fmla="*/ 101 w 111"/>
              <a:gd name="T59" fmla="*/ 34 h 142"/>
              <a:gd name="T60" fmla="*/ 95 w 111"/>
              <a:gd name="T61" fmla="*/ 34 h 142"/>
              <a:gd name="T62" fmla="*/ 95 w 111"/>
              <a:gd name="T63" fmla="*/ 64 h 142"/>
              <a:gd name="T64" fmla="*/ 82 w 111"/>
              <a:gd name="T65" fmla="*/ 64 h 142"/>
              <a:gd name="T66" fmla="*/ 82 w 111"/>
              <a:gd name="T67" fmla="*/ 22 h 142"/>
              <a:gd name="T68" fmla="*/ 77 w 111"/>
              <a:gd name="T69" fmla="*/ 22 h 142"/>
              <a:gd name="T70" fmla="*/ 77 w 111"/>
              <a:gd name="T71" fmla="*/ 64 h 142"/>
              <a:gd name="T72" fmla="*/ 64 w 111"/>
              <a:gd name="T73" fmla="*/ 64 h 142"/>
              <a:gd name="T74" fmla="*/ 64 w 111"/>
              <a:gd name="T75" fmla="*/ 15 h 142"/>
              <a:gd name="T76" fmla="*/ 58 w 111"/>
              <a:gd name="T77" fmla="*/ 15 h 142"/>
              <a:gd name="T78" fmla="*/ 58 w 111"/>
              <a:gd name="T79" fmla="*/ 64 h 142"/>
              <a:gd name="T80" fmla="*/ 45 w 111"/>
              <a:gd name="T81" fmla="*/ 64 h 142"/>
              <a:gd name="T82" fmla="*/ 45 w 111"/>
              <a:gd name="T83" fmla="*/ 22 h 142"/>
              <a:gd name="T84" fmla="*/ 40 w 111"/>
              <a:gd name="T85" fmla="*/ 22 h 142"/>
              <a:gd name="T86" fmla="*/ 40 w 111"/>
              <a:gd name="T87" fmla="*/ 80 h 142"/>
              <a:gd name="T88" fmla="*/ 27 w 111"/>
              <a:gd name="T89" fmla="*/ 84 h 142"/>
              <a:gd name="T90" fmla="*/ 20 w 111"/>
              <a:gd name="T91" fmla="*/ 72 h 142"/>
              <a:gd name="T92" fmla="*/ 13 w 111"/>
              <a:gd name="T93" fmla="*/ 75 h 142"/>
              <a:gd name="T94" fmla="*/ 22 w 111"/>
              <a:gd name="T95" fmla="*/ 90 h 142"/>
              <a:gd name="T96" fmla="*/ 22 w 111"/>
              <a:gd name="T97" fmla="*/ 90 h 142"/>
              <a:gd name="T98" fmla="*/ 36 w 111"/>
              <a:gd name="T99" fmla="*/ 115 h 142"/>
              <a:gd name="T100" fmla="*/ 42 w 111"/>
              <a:gd name="T101" fmla="*/ 122 h 142"/>
              <a:gd name="T102" fmla="*/ 42 w 111"/>
              <a:gd name="T103" fmla="*/ 122 h 142"/>
              <a:gd name="T104" fmla="*/ 63 w 111"/>
              <a:gd name="T105" fmla="*/ 131 h 142"/>
              <a:gd name="T106" fmla="*/ 85 w 111"/>
              <a:gd name="T107" fmla="*/ 12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42">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6900" name="Freeform 36"/>
          <p:cNvSpPr>
            <a:spLocks noEditPoints="1"/>
          </p:cNvSpPr>
          <p:nvPr/>
        </p:nvSpPr>
        <p:spPr bwMode="auto">
          <a:xfrm>
            <a:off x="6292851" y="3271135"/>
            <a:ext cx="187325" cy="252490"/>
          </a:xfrm>
          <a:custGeom>
            <a:avLst/>
            <a:gdLst>
              <a:gd name="T0" fmla="*/ 70 w 95"/>
              <a:gd name="T1" fmla="*/ 9 h 128"/>
              <a:gd name="T2" fmla="*/ 79 w 95"/>
              <a:gd name="T3" fmla="*/ 59 h 128"/>
              <a:gd name="T4" fmla="*/ 70 w 95"/>
              <a:gd name="T5" fmla="*/ 81 h 128"/>
              <a:gd name="T6" fmla="*/ 26 w 95"/>
              <a:gd name="T7" fmla="*/ 81 h 128"/>
              <a:gd name="T8" fmla="*/ 17 w 95"/>
              <a:gd name="T9" fmla="*/ 59 h 128"/>
              <a:gd name="T10" fmla="*/ 26 w 95"/>
              <a:gd name="T11" fmla="*/ 9 h 128"/>
              <a:gd name="T12" fmla="*/ 27 w 95"/>
              <a:gd name="T13" fmla="*/ 42 h 128"/>
              <a:gd name="T14" fmla="*/ 69 w 95"/>
              <a:gd name="T15" fmla="*/ 42 h 128"/>
              <a:gd name="T16" fmla="*/ 63 w 95"/>
              <a:gd name="T17" fmla="*/ 16 h 128"/>
              <a:gd name="T18" fmla="*/ 33 w 95"/>
              <a:gd name="T19" fmla="*/ 16 h 128"/>
              <a:gd name="T20" fmla="*/ 27 w 95"/>
              <a:gd name="T21" fmla="*/ 42 h 128"/>
              <a:gd name="T22" fmla="*/ 69 w 95"/>
              <a:gd name="T23" fmla="*/ 48 h 128"/>
              <a:gd name="T24" fmla="*/ 27 w 95"/>
              <a:gd name="T25" fmla="*/ 59 h 128"/>
              <a:gd name="T26" fmla="*/ 33 w 95"/>
              <a:gd name="T27" fmla="*/ 74 h 128"/>
              <a:gd name="T28" fmla="*/ 63 w 95"/>
              <a:gd name="T29" fmla="*/ 74 h 128"/>
              <a:gd name="T30" fmla="*/ 69 w 95"/>
              <a:gd name="T31" fmla="*/ 48 h 128"/>
              <a:gd name="T32" fmla="*/ 18 w 95"/>
              <a:gd name="T33" fmla="*/ 128 h 128"/>
              <a:gd name="T34" fmla="*/ 48 w 95"/>
              <a:gd name="T35" fmla="*/ 128 h 128"/>
              <a:gd name="T36" fmla="*/ 77 w 95"/>
              <a:gd name="T37" fmla="*/ 128 h 128"/>
              <a:gd name="T38" fmla="*/ 77 w 95"/>
              <a:gd name="T39" fmla="*/ 118 h 128"/>
              <a:gd name="T40" fmla="*/ 53 w 95"/>
              <a:gd name="T41" fmla="*/ 106 h 128"/>
              <a:gd name="T42" fmla="*/ 91 w 95"/>
              <a:gd name="T43" fmla="*/ 77 h 128"/>
              <a:gd name="T44" fmla="*/ 95 w 95"/>
              <a:gd name="T45" fmla="*/ 45 h 128"/>
              <a:gd name="T46" fmla="*/ 85 w 95"/>
              <a:gd name="T47" fmla="*/ 45 h 128"/>
              <a:gd name="T48" fmla="*/ 82 w 95"/>
              <a:gd name="T49" fmla="*/ 73 h 128"/>
              <a:gd name="T50" fmla="*/ 48 w 95"/>
              <a:gd name="T51" fmla="*/ 97 h 128"/>
              <a:gd name="T52" fmla="*/ 21 w 95"/>
              <a:gd name="T53" fmla="*/ 86 h 128"/>
              <a:gd name="T54" fmla="*/ 10 w 95"/>
              <a:gd name="T55" fmla="*/ 59 h 128"/>
              <a:gd name="T56" fmla="*/ 5 w 95"/>
              <a:gd name="T57" fmla="*/ 40 h 128"/>
              <a:gd name="T58" fmla="*/ 0 w 95"/>
              <a:gd name="T59" fmla="*/ 59 h 128"/>
              <a:gd name="T60" fmla="*/ 14 w 95"/>
              <a:gd name="T61" fmla="*/ 92 h 128"/>
              <a:gd name="T62" fmla="*/ 43 w 95"/>
              <a:gd name="T63" fmla="*/ 106 h 128"/>
              <a:gd name="T64" fmla="*/ 18 w 95"/>
              <a:gd name="T65" fmla="*/ 118 h 128"/>
              <a:gd name="T66" fmla="*/ 18 w 95"/>
              <a:gd name="T6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28">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6901" name="Freeform 37"/>
          <p:cNvSpPr>
            <a:spLocks noEditPoints="1"/>
          </p:cNvSpPr>
          <p:nvPr/>
        </p:nvSpPr>
        <p:spPr bwMode="auto">
          <a:xfrm>
            <a:off x="2647951" y="2446968"/>
            <a:ext cx="220663" cy="254078"/>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6902" name="Freeform 38"/>
          <p:cNvSpPr>
            <a:spLocks noEditPoints="1"/>
          </p:cNvSpPr>
          <p:nvPr/>
        </p:nvSpPr>
        <p:spPr bwMode="auto">
          <a:xfrm>
            <a:off x="2654301" y="3272723"/>
            <a:ext cx="207963" cy="247726"/>
          </a:xfrm>
          <a:custGeom>
            <a:avLst/>
            <a:gdLst>
              <a:gd name="T0" fmla="*/ 93 w 105"/>
              <a:gd name="T1" fmla="*/ 2 h 125"/>
              <a:gd name="T2" fmla="*/ 90 w 105"/>
              <a:gd name="T3" fmla="*/ 9 h 125"/>
              <a:gd name="T4" fmla="*/ 105 w 105"/>
              <a:gd name="T5" fmla="*/ 47 h 125"/>
              <a:gd name="T6" fmla="*/ 88 w 105"/>
              <a:gd name="T7" fmla="*/ 89 h 125"/>
              <a:gd name="T8" fmla="*/ 69 w 105"/>
              <a:gd name="T9" fmla="*/ 101 h 125"/>
              <a:gd name="T10" fmla="*/ 52 w 105"/>
              <a:gd name="T11" fmla="*/ 105 h 125"/>
              <a:gd name="T12" fmla="*/ 52 w 105"/>
              <a:gd name="T13" fmla="*/ 115 h 125"/>
              <a:gd name="T14" fmla="*/ 76 w 105"/>
              <a:gd name="T15" fmla="*/ 120 h 125"/>
              <a:gd name="T16" fmla="*/ 47 w 105"/>
              <a:gd name="T17" fmla="*/ 125 h 125"/>
              <a:gd name="T18" fmla="*/ 47 w 105"/>
              <a:gd name="T19" fmla="*/ 125 h 125"/>
              <a:gd name="T20" fmla="*/ 19 w 105"/>
              <a:gd name="T21" fmla="*/ 120 h 125"/>
              <a:gd name="T22" fmla="*/ 42 w 105"/>
              <a:gd name="T23" fmla="*/ 115 h 125"/>
              <a:gd name="T24" fmla="*/ 42 w 105"/>
              <a:gd name="T25" fmla="*/ 105 h 125"/>
              <a:gd name="T26" fmla="*/ 8 w 105"/>
              <a:gd name="T27" fmla="*/ 91 h 125"/>
              <a:gd name="T28" fmla="*/ 1 w 105"/>
              <a:gd name="T29" fmla="*/ 94 h 125"/>
              <a:gd name="T30" fmla="*/ 12 w 105"/>
              <a:gd name="T31" fmla="*/ 79 h 125"/>
              <a:gd name="T32" fmla="*/ 14 w 105"/>
              <a:gd name="T33" fmla="*/ 14 h 125"/>
              <a:gd name="T34" fmla="*/ 78 w 105"/>
              <a:gd name="T35" fmla="*/ 12 h 125"/>
              <a:gd name="T36" fmla="*/ 84 w 105"/>
              <a:gd name="T37" fmla="*/ 7 h 125"/>
              <a:gd name="T38" fmla="*/ 84 w 105"/>
              <a:gd name="T39" fmla="*/ 7 h 125"/>
              <a:gd name="T40" fmla="*/ 86 w 105"/>
              <a:gd name="T41" fmla="*/ 13 h 125"/>
              <a:gd name="T42" fmla="*/ 82 w 105"/>
              <a:gd name="T43" fmla="*/ 16 h 125"/>
              <a:gd name="T44" fmla="*/ 80 w 105"/>
              <a:gd name="T45" fmla="*/ 81 h 125"/>
              <a:gd name="T46" fmla="*/ 47 w 105"/>
              <a:gd name="T47" fmla="*/ 95 h 125"/>
              <a:gd name="T48" fmla="*/ 13 w 105"/>
              <a:gd name="T49" fmla="*/ 86 h 125"/>
              <a:gd name="T50" fmla="*/ 47 w 105"/>
              <a:gd name="T51" fmla="*/ 100 h 125"/>
              <a:gd name="T52" fmla="*/ 67 w 105"/>
              <a:gd name="T53" fmla="*/ 96 h 125"/>
              <a:gd name="T54" fmla="*/ 84 w 105"/>
              <a:gd name="T55" fmla="*/ 84 h 125"/>
              <a:gd name="T56" fmla="*/ 95 w 105"/>
              <a:gd name="T57" fmla="*/ 67 h 125"/>
              <a:gd name="T58" fmla="*/ 95 w 105"/>
              <a:gd name="T59" fmla="*/ 28 h 125"/>
              <a:gd name="T60" fmla="*/ 74 w 105"/>
              <a:gd name="T61" fmla="*/ 21 h 125"/>
              <a:gd name="T62" fmla="*/ 47 w 105"/>
              <a:gd name="T63" fmla="*/ 10 h 125"/>
              <a:gd name="T64" fmla="*/ 10 w 105"/>
              <a:gd name="T65" fmla="*/ 47 h 125"/>
              <a:gd name="T66" fmla="*/ 47 w 105"/>
              <a:gd name="T67" fmla="*/ 85 h 125"/>
              <a:gd name="T68" fmla="*/ 74 w 105"/>
              <a:gd name="T69" fmla="*/ 74 h 125"/>
              <a:gd name="T70" fmla="*/ 74 w 105"/>
              <a:gd name="T71" fmla="*/ 21 h 125"/>
              <a:gd name="T72" fmla="*/ 80 w 105"/>
              <a:gd name="T73" fmla="*/ 81 h 125"/>
              <a:gd name="T74" fmla="*/ 74 w 105"/>
              <a:gd name="T75" fmla="*/ 8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2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grpSp>
        <p:nvGrpSpPr>
          <p:cNvPr id="36903" name="Group 39"/>
          <p:cNvGrpSpPr/>
          <p:nvPr/>
        </p:nvGrpSpPr>
        <p:grpSpPr bwMode="auto">
          <a:xfrm>
            <a:off x="3238500" y="2863021"/>
            <a:ext cx="2667000" cy="1797605"/>
            <a:chOff x="0" y="0"/>
            <a:chExt cx="2724" cy="1835"/>
          </a:xfrm>
        </p:grpSpPr>
        <p:sp>
          <p:nvSpPr>
            <p:cNvPr id="36904" name="Oval 40"/>
            <p:cNvSpPr>
              <a:spLocks noChangeArrowheads="1"/>
            </p:cNvSpPr>
            <p:nvPr/>
          </p:nvSpPr>
          <p:spPr bwMode="auto">
            <a:xfrm flipV="1">
              <a:off x="0" y="1755"/>
              <a:ext cx="2724" cy="80"/>
            </a:xfrm>
            <a:prstGeom prst="ellipse">
              <a:avLst/>
            </a:prstGeom>
            <a:gradFill rotWithShape="1">
              <a:gsLst>
                <a:gs pos="0">
                  <a:schemeClr val="bg1">
                    <a:lumMod val="50000"/>
                  </a:schemeClr>
                </a:gs>
                <a:gs pos="100000">
                  <a:srgbClr val="F8F8F8"/>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36906" name="Picture 42" descr="apple icons"/>
            <p:cNvPicPr>
              <a:picLocks noChangeAspect="1" noChangeArrowheads="1"/>
            </p:cNvPicPr>
            <p:nvPr/>
          </p:nvPicPr>
          <p:blipFill>
            <a:blip r:embed="rId2" cstate="screen"/>
            <a:srcRect/>
            <a:stretch>
              <a:fillRect/>
            </a:stretch>
          </p:blipFill>
          <p:spPr bwMode="auto">
            <a:xfrm>
              <a:off x="240" y="0"/>
              <a:ext cx="2246" cy="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908" name="Rectangle 44"/>
          <p:cNvSpPr>
            <a:spLocks noChangeArrowheads="1"/>
          </p:cNvSpPr>
          <p:nvPr/>
        </p:nvSpPr>
        <p:spPr bwMode="auto">
          <a:xfrm>
            <a:off x="611188" y="1551342"/>
            <a:ext cx="1727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b="1" dirty="0"/>
              <a:t>防风险</a:t>
            </a:r>
            <a:r>
              <a:rPr lang="zh-CN" altLang="en-US" sz="800" dirty="0" smtClean="0">
                <a:solidFill>
                  <a:schemeClr val="bg1">
                    <a:lumMod val="50000"/>
                  </a:schemeClr>
                </a:solidFill>
                <a:latin typeface="微软雅黑 Light" panose="020B0502040204020203" pitchFamily="34" charset="-122"/>
                <a:ea typeface="微软雅黑 Light" panose="020B0502040204020203" pitchFamily="34" charset="-122"/>
              </a:rPr>
              <a:t>.</a:t>
            </a:r>
            <a:endParaRPr lang="zh-CN" altLang="en-US" sz="8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36909" name="Rectangle 45"/>
          <p:cNvSpPr>
            <a:spLocks noChangeArrowheads="1"/>
          </p:cNvSpPr>
          <p:nvPr/>
        </p:nvSpPr>
        <p:spPr bwMode="auto">
          <a:xfrm>
            <a:off x="611188" y="2375510"/>
            <a:ext cx="1727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b="1" dirty="0"/>
              <a:t>强服务</a:t>
            </a:r>
            <a:r>
              <a:rPr lang="zh-CN" altLang="en-US" sz="800" dirty="0" smtClean="0">
                <a:solidFill>
                  <a:schemeClr val="bg1">
                    <a:lumMod val="50000"/>
                  </a:schemeClr>
                </a:solidFill>
                <a:latin typeface="微软雅黑 Light" panose="020B0502040204020203" pitchFamily="34" charset="-122"/>
                <a:ea typeface="微软雅黑 Light" panose="020B0502040204020203" pitchFamily="34" charset="-122"/>
              </a:rPr>
              <a:t>.</a:t>
            </a:r>
            <a:endParaRPr lang="zh-CN" altLang="en-US" sz="8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36911" name="Rectangle 47"/>
          <p:cNvSpPr>
            <a:spLocks noChangeArrowheads="1"/>
          </p:cNvSpPr>
          <p:nvPr/>
        </p:nvSpPr>
        <p:spPr bwMode="auto">
          <a:xfrm>
            <a:off x="6807200" y="1551342"/>
            <a:ext cx="1727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b="1" dirty="0"/>
              <a:t>送温暖</a:t>
            </a:r>
            <a:endParaRPr lang="zh-CN" altLang="en-US" sz="1000" b="1"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36912" name="Rectangle 48"/>
          <p:cNvSpPr>
            <a:spLocks noChangeArrowheads="1"/>
          </p:cNvSpPr>
          <p:nvPr/>
        </p:nvSpPr>
        <p:spPr bwMode="auto">
          <a:xfrm>
            <a:off x="6807200" y="2375510"/>
            <a:ext cx="1727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b="1" dirty="0"/>
              <a:t>促和谐</a:t>
            </a:r>
            <a:endParaRPr lang="zh-CN" altLang="en-US" sz="1000" b="1"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34" name="Rectangle 39"/>
          <p:cNvSpPr>
            <a:spLocks noChangeArrowheads="1"/>
          </p:cNvSpPr>
          <p:nvPr/>
        </p:nvSpPr>
        <p:spPr bwMode="auto">
          <a:xfrm>
            <a:off x="1013236" y="261921"/>
            <a:ext cx="1325152"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rPr>
              <a:t>主要目的</a:t>
            </a:r>
            <a:endParaRPr lang="zh-CN" altLang="en-US" sz="20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26" y="29816"/>
            <a:ext cx="771550" cy="771550"/>
          </a:xfrm>
          <a:prstGeom prst="rect">
            <a:avLst/>
          </a:prstGeom>
        </p:spPr>
      </p:pic>
      <p:pic>
        <p:nvPicPr>
          <p:cNvPr id="28" name="Picture 2" descr="https://gimg2.baidu.com/image_search/src=http%3A%2F%2Ffile.fh21.com.cn%2Ffhfile1%2FM00%2F2F%2FB4%2Fo4YBAFaLV4uAVuTgAAGyblBldd0249.png&amp;refer=http%3A%2F%2Ffile.fh21.com.cn&amp;app=2002&amp;size=f9999,10000&amp;q=a80&amp;n=0&amp;g=0n&amp;fmt=auto?sec=1671791560&amp;t=e99710434a751e670a3c6445239b229c"/>
          <p:cNvPicPr>
            <a:picLocks noChangeAspect="1" noChangeArrowheads="1"/>
          </p:cNvPicPr>
          <p:nvPr/>
        </p:nvPicPr>
        <p:blipFill rotWithShape="1">
          <a:blip r:embed="rId4">
            <a:extLst>
              <a:ext uri="{28A0092B-C50C-407E-A947-70E740481C1C}">
                <a14:useLocalDpi xmlns:a14="http://schemas.microsoft.com/office/drawing/2010/main" val="0"/>
              </a:ext>
            </a:extLst>
          </a:blip>
          <a:srcRect l="10848"/>
          <a:stretch/>
        </p:blipFill>
        <p:spPr bwMode="auto">
          <a:xfrm>
            <a:off x="3635897" y="2955124"/>
            <a:ext cx="1890206" cy="12036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1546579"/>
            <a:ext cx="800219" cy="2196244"/>
          </a:xfrm>
          <a:prstGeom prst="rect">
            <a:avLst/>
          </a:prstGeom>
          <a:noFill/>
        </p:spPr>
        <p:txBody>
          <a:bodyPr vert="eaVert" wrap="square" rtlCol="0">
            <a:spAutoFit/>
          </a:bodyPr>
          <a:lstStyle/>
          <a:p>
            <a:pPr algn="dist"/>
            <a:r>
              <a:rPr lang="zh-CN" altLang="en-US" sz="4000" dirty="0" smtClean="0">
                <a:solidFill>
                  <a:schemeClr val="accent1"/>
                </a:solidFill>
                <a:latin typeface="微软雅黑 Light" panose="020B0502040204020203" pitchFamily="34" charset="-122"/>
                <a:ea typeface="微软雅黑 Light" panose="020B0502040204020203" pitchFamily="34" charset="-122"/>
              </a:rPr>
              <a:t>未来可期</a:t>
            </a:r>
            <a:endParaRPr lang="zh-CN" altLang="en-US" sz="4000" dirty="0">
              <a:solidFill>
                <a:schemeClr val="accent1"/>
              </a:solidFill>
              <a:latin typeface="微软雅黑 Light" panose="020B0502040204020203" pitchFamily="34" charset="-122"/>
              <a:ea typeface="微软雅黑 Light" panose="020B0502040204020203" pitchFamily="34" charset="-122"/>
            </a:endParaRPr>
          </a:p>
        </p:txBody>
      </p:sp>
      <p:pic>
        <p:nvPicPr>
          <p:cNvPr id="2050" name="Picture 2" descr="D:\1稻壳模板\ppt\2016.4\小清新水彩花卉毕业答辩模板\未标题-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92" y="-164554"/>
            <a:ext cx="1525238" cy="566645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4"/>
          <p:cNvSpPr>
            <a:spLocks noChangeArrowheads="1"/>
          </p:cNvSpPr>
          <p:nvPr/>
        </p:nvSpPr>
        <p:spPr bwMode="auto">
          <a:xfrm>
            <a:off x="3570366" y="2153079"/>
            <a:ext cx="4472065" cy="740181"/>
          </a:xfrm>
          <a:prstGeom prst="rect">
            <a:avLst/>
          </a:prstGeom>
          <a:solidFill>
            <a:schemeClr val="accent2"/>
          </a:solidFill>
          <a:ln>
            <a:noFill/>
          </a:ln>
        </p:spPr>
        <p:txBody>
          <a:bodyPr/>
          <a:lstStyle/>
          <a:p>
            <a:endParaRPr lang="zh-CN" altLang="en-US">
              <a:solidFill>
                <a:prstClr val="black"/>
              </a:solidFill>
            </a:endParaRPr>
          </a:p>
        </p:txBody>
      </p:sp>
      <p:sp>
        <p:nvSpPr>
          <p:cNvPr id="17" name="Rectangle 28"/>
          <p:cNvSpPr>
            <a:spLocks noChangeArrowheads="1"/>
          </p:cNvSpPr>
          <p:nvPr/>
        </p:nvSpPr>
        <p:spPr bwMode="auto">
          <a:xfrm>
            <a:off x="3579152" y="1059582"/>
            <a:ext cx="4479693" cy="1012384"/>
          </a:xfrm>
          <a:prstGeom prst="rect">
            <a:avLst/>
          </a:prstGeom>
          <a:solidFill>
            <a:schemeClr val="accent5"/>
          </a:solidFill>
          <a:ln>
            <a:noFill/>
          </a:ln>
        </p:spPr>
        <p:txBody>
          <a:bodyPr/>
          <a:lstStyle/>
          <a:p>
            <a:endParaRPr lang="zh-CN" altLang="en-US">
              <a:solidFill>
                <a:prstClr val="black"/>
              </a:solidFill>
            </a:endParaRPr>
          </a:p>
        </p:txBody>
      </p:sp>
      <p:sp>
        <p:nvSpPr>
          <p:cNvPr id="18" name="Rectangle 29" descr="201107060956141686"/>
          <p:cNvSpPr>
            <a:spLocks noChangeArrowheads="1"/>
          </p:cNvSpPr>
          <p:nvPr/>
        </p:nvSpPr>
        <p:spPr bwMode="auto">
          <a:xfrm>
            <a:off x="3579152" y="2968818"/>
            <a:ext cx="4478344" cy="1353317"/>
          </a:xfrm>
          <a:prstGeom prst="rect">
            <a:avLst/>
          </a:prstGeom>
          <a:solidFill>
            <a:schemeClr val="accent3"/>
          </a:solidFill>
          <a:ln>
            <a:noFill/>
          </a:ln>
        </p:spPr>
        <p:txBody>
          <a:bodyPr/>
          <a:lstStyle/>
          <a:p>
            <a:endParaRPr lang="zh-CN" altLang="en-US">
              <a:solidFill>
                <a:prstClr val="black"/>
              </a:solidFill>
            </a:endParaRPr>
          </a:p>
        </p:txBody>
      </p:sp>
      <p:sp>
        <p:nvSpPr>
          <p:cNvPr id="19" name="Rectangle 30"/>
          <p:cNvSpPr>
            <a:spLocks noChangeArrowheads="1"/>
          </p:cNvSpPr>
          <p:nvPr/>
        </p:nvSpPr>
        <p:spPr bwMode="auto">
          <a:xfrm>
            <a:off x="3699126" y="2372746"/>
            <a:ext cx="4270007" cy="30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zh-CN" altLang="en-US" dirty="0"/>
              <a:t>到</a:t>
            </a:r>
            <a:r>
              <a:rPr lang="en-US" altLang="zh-CN" dirty="0"/>
              <a:t>2024</a:t>
            </a:r>
            <a:r>
              <a:rPr lang="zh-CN" altLang="en-US" dirty="0"/>
              <a:t>年底，探访关爱服务普遍有效开展；</a:t>
            </a:r>
            <a:endParaRPr lang="en-US" altLang="zh-CN" dirty="0"/>
          </a:p>
        </p:txBody>
      </p:sp>
      <p:sp>
        <p:nvSpPr>
          <p:cNvPr id="20" name="Rectangle 30"/>
          <p:cNvSpPr>
            <a:spLocks noChangeArrowheads="1"/>
          </p:cNvSpPr>
          <p:nvPr/>
        </p:nvSpPr>
        <p:spPr bwMode="auto">
          <a:xfrm>
            <a:off x="3701633" y="1254609"/>
            <a:ext cx="4343305" cy="63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zh-CN" altLang="en-US" dirty="0"/>
              <a:t>到</a:t>
            </a:r>
            <a:r>
              <a:rPr lang="en-US" altLang="zh-CN" dirty="0"/>
              <a:t>2023</a:t>
            </a:r>
            <a:r>
              <a:rPr lang="zh-CN" altLang="en-US" dirty="0"/>
              <a:t>年底前，全国基本建立特殊困难老年人探访关爱服务机制；</a:t>
            </a:r>
            <a:endParaRPr lang="en-US" altLang="zh-CN" dirty="0"/>
          </a:p>
        </p:txBody>
      </p:sp>
      <p:sp>
        <p:nvSpPr>
          <p:cNvPr id="21" name="Rectangle 30"/>
          <p:cNvSpPr>
            <a:spLocks noChangeArrowheads="1"/>
          </p:cNvSpPr>
          <p:nvPr/>
        </p:nvSpPr>
        <p:spPr bwMode="auto">
          <a:xfrm>
            <a:off x="3695594" y="3187961"/>
            <a:ext cx="4343305" cy="96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zh-CN" altLang="en-US" dirty="0"/>
              <a:t>到</a:t>
            </a:r>
            <a:r>
              <a:rPr lang="en-US" altLang="zh-CN" dirty="0"/>
              <a:t>2025</a:t>
            </a:r>
            <a:r>
              <a:rPr lang="zh-CN" altLang="en-US" dirty="0"/>
              <a:t>年底，特殊困难老年人月探访率达到</a:t>
            </a:r>
            <a:r>
              <a:rPr lang="en-US" altLang="zh-CN" dirty="0"/>
              <a:t>100%</a:t>
            </a:r>
            <a:r>
              <a:rPr lang="zh-CN" altLang="en-US" dirty="0"/>
              <a:t>，失能老年人能够得到有效帮扶，探访关爱服务机制更加健全。</a:t>
            </a:r>
            <a:endParaRPr lang="en-US" altLang="zh-CN" sz="1400" dirty="0">
              <a:solidFill>
                <a:srgbClr val="F8F8F8"/>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descr="22"/>
          <p:cNvSpPr>
            <a:spLocks noChangeArrowheads="1"/>
          </p:cNvSpPr>
          <p:nvPr/>
        </p:nvSpPr>
        <p:spPr bwMode="auto">
          <a:xfrm>
            <a:off x="611188" y="1563637"/>
            <a:ext cx="4464868" cy="2635771"/>
          </a:xfrm>
          <a:prstGeom prst="rect">
            <a:avLst/>
          </a:prstGeom>
          <a:solidFill>
            <a:schemeClr val="accent3">
              <a:lumMod val="40000"/>
              <a:lumOff val="60000"/>
            </a:schemeClr>
          </a:solidFill>
          <a:ln>
            <a:noFill/>
          </a:ln>
        </p:spPr>
        <p:txBody>
          <a:bodyPr/>
          <a:lstStyle/>
          <a:p>
            <a:endParaRPr lang="zh-CN" altLang="en-US">
              <a:solidFill>
                <a:prstClr val="black"/>
              </a:solidFill>
            </a:endParaRPr>
          </a:p>
        </p:txBody>
      </p:sp>
      <p:sp>
        <p:nvSpPr>
          <p:cNvPr id="37915" name="Rectangle 27"/>
          <p:cNvSpPr>
            <a:spLocks noChangeArrowheads="1"/>
          </p:cNvSpPr>
          <p:nvPr/>
        </p:nvSpPr>
        <p:spPr bwMode="auto">
          <a:xfrm>
            <a:off x="719547" y="2020966"/>
            <a:ext cx="4248150" cy="172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pPr>
            <a:r>
              <a:rPr lang="en-US" altLang="zh-CN" dirty="0"/>
              <a:t>10</a:t>
            </a:r>
            <a:r>
              <a:rPr lang="zh-CN" altLang="en-US" dirty="0"/>
              <a:t>月</a:t>
            </a:r>
            <a:r>
              <a:rPr lang="en-US" altLang="zh-CN" dirty="0"/>
              <a:t>26</a:t>
            </a:r>
            <a:r>
              <a:rPr lang="zh-CN" altLang="en-US" dirty="0"/>
              <a:t>日，民政部举行</a:t>
            </a:r>
            <a:r>
              <a:rPr lang="en-US" altLang="zh-CN" dirty="0"/>
              <a:t>2022</a:t>
            </a:r>
            <a:r>
              <a:rPr lang="zh-CN" altLang="en-US" dirty="0"/>
              <a:t>年第四季度例行新闻发布会。养老服务司副司长李邦华解读了</a:t>
            </a:r>
            <a:r>
              <a:rPr lang="zh-CN" altLang="en-US" dirty="0" smtClean="0"/>
              <a:t>民政部</a:t>
            </a:r>
            <a:r>
              <a:rPr lang="zh-CN" altLang="en-US" dirty="0"/>
              <a:t>等</a:t>
            </a:r>
            <a:r>
              <a:rPr lang="en-US" altLang="zh-CN" dirty="0"/>
              <a:t>10</a:t>
            </a:r>
            <a:r>
              <a:rPr lang="zh-CN" altLang="en-US" dirty="0"/>
              <a:t>部门出台的</a:t>
            </a:r>
            <a:r>
              <a:rPr lang="en-US" altLang="zh-CN" dirty="0"/>
              <a:t>《</a:t>
            </a:r>
            <a:r>
              <a:rPr lang="zh-CN" altLang="en-US" dirty="0"/>
              <a:t>关于开展特殊困难老年人探访关爱服务的指导意见</a:t>
            </a:r>
            <a:r>
              <a:rPr lang="en-US" altLang="zh-CN" dirty="0" smtClean="0"/>
              <a:t>》</a:t>
            </a:r>
            <a:r>
              <a:rPr lang="zh-CN" altLang="en-US" dirty="0" smtClean="0"/>
              <a:t>。</a:t>
            </a:r>
            <a:endParaRPr lang="zh-CN" altLang="en-US" sz="7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1" name="Rectangle 39"/>
          <p:cNvSpPr>
            <a:spLocks noChangeArrowheads="1"/>
          </p:cNvSpPr>
          <p:nvPr/>
        </p:nvSpPr>
        <p:spPr bwMode="auto">
          <a:xfrm>
            <a:off x="1043608" y="261702"/>
            <a:ext cx="648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000" dirty="0" smtClean="0">
                <a:solidFill>
                  <a:schemeClr val="bg1">
                    <a:lumMod val="50000"/>
                  </a:schemeClr>
                </a:solidFill>
                <a:latin typeface="宋体" panose="02010600030101010101" pitchFamily="2" charset="-122"/>
                <a:ea typeface="宋体" panose="02010600030101010101" pitchFamily="2" charset="-122"/>
              </a:rPr>
              <a:t>背 景</a:t>
            </a:r>
            <a:endParaRPr lang="zh-CN" altLang="en-US" sz="2000" dirty="0">
              <a:solidFill>
                <a:schemeClr val="bg1">
                  <a:lumMod val="50000"/>
                </a:schemeClr>
              </a:solidFill>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563638"/>
            <a:ext cx="3514361" cy="263577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26" y="29816"/>
            <a:ext cx="771550" cy="771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686" y="18900"/>
            <a:ext cx="771550" cy="771550"/>
          </a:xfrm>
          <a:prstGeom prst="rect">
            <a:avLst/>
          </a:prstGeom>
        </p:spPr>
      </p:pic>
      <p:sp>
        <p:nvSpPr>
          <p:cNvPr id="3" name="TextBox 2"/>
          <p:cNvSpPr txBox="1"/>
          <p:nvPr/>
        </p:nvSpPr>
        <p:spPr>
          <a:xfrm>
            <a:off x="1262011" y="1707654"/>
            <a:ext cx="6696744" cy="2169825"/>
          </a:xfrm>
          <a:prstGeom prst="rect">
            <a:avLst/>
          </a:prstGeom>
          <a:noFill/>
        </p:spPr>
        <p:txBody>
          <a:bodyPr wrap="square" rtlCol="0">
            <a:spAutoFit/>
          </a:bodyPr>
          <a:lstStyle/>
          <a:p>
            <a:pPr>
              <a:lnSpc>
                <a:spcPct val="150000"/>
              </a:lnSpc>
            </a:pPr>
            <a:r>
              <a:rPr lang="zh-CN" altLang="en-US" dirty="0" smtClean="0"/>
              <a:t>         民政部</a:t>
            </a:r>
            <a:r>
              <a:rPr lang="zh-CN" altLang="en-US" dirty="0"/>
              <a:t>将督促指导各省级民政部门结合实际，加紧出台地方贯彻落实意见，建立完善符合当地老年人需求的探访关爱服务机制。同时，民政部正在加紧制定探访关爱服务行业标准，加快完善“金民工程”养老服务信息系统，进一步建立完善全国特殊困难老年人基础数据库，促进服务供需有效对接。</a:t>
            </a:r>
            <a:endParaRPr lang="zh-CN" altLang="en-US"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3075" name="Picture 3" descr="D:\1稻壳模板\ppt\2016.4\小清新水彩花卉毕业答辩模板\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7" y="462756"/>
            <a:ext cx="1113309" cy="42179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1稻壳模板\ppt\2016.4\小清新水彩花卉毕业答辩模板\未标题-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377031"/>
            <a:ext cx="1187624" cy="43894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1" descr="318740-130P60HZ091"/>
          <p:cNvSpPr>
            <a:spLocks noChangeArrowheads="1"/>
          </p:cNvSpPr>
          <p:nvPr/>
        </p:nvSpPr>
        <p:spPr bwMode="auto">
          <a:xfrm>
            <a:off x="3826663" y="987574"/>
            <a:ext cx="1447800" cy="564582"/>
          </a:xfrm>
          <a:prstGeom prst="rect">
            <a:avLst/>
          </a:prstGeom>
          <a:ln/>
        </p:spPr>
        <p:style>
          <a:lnRef idx="1">
            <a:schemeClr val="accent2"/>
          </a:lnRef>
          <a:fillRef idx="2">
            <a:schemeClr val="accent2"/>
          </a:fillRef>
          <a:effectRef idx="1">
            <a:schemeClr val="accent2"/>
          </a:effectRef>
          <a:fontRef idx="minor">
            <a:schemeClr val="dk1"/>
          </a:fontRef>
        </p:style>
        <p:txBody>
          <a:bodyPr/>
          <a:lstStyle/>
          <a:p>
            <a:endParaRPr lang="zh-CN" altLang="en-US">
              <a:solidFill>
                <a:prstClr val="black"/>
              </a:solidFill>
            </a:endParaRPr>
          </a:p>
        </p:txBody>
      </p:sp>
      <p:sp>
        <p:nvSpPr>
          <p:cNvPr id="2" name="文本框 1"/>
          <p:cNvSpPr txBox="1"/>
          <p:nvPr/>
        </p:nvSpPr>
        <p:spPr>
          <a:xfrm>
            <a:off x="4038155" y="1069810"/>
            <a:ext cx="1094687" cy="400110"/>
          </a:xfrm>
          <a:prstGeom prst="rect">
            <a:avLst/>
          </a:prstGeom>
          <a:noFill/>
        </p:spPr>
        <p:txBody>
          <a:bodyPr wrap="square" rtlCol="0">
            <a:spAutoFit/>
          </a:bodyPr>
          <a:lstStyle/>
          <a:p>
            <a:r>
              <a:rPr lang="zh-CN" altLang="en-US" sz="2000" b="1" dirty="0"/>
              <a:t>下一步</a:t>
            </a:r>
          </a:p>
        </p:txBody>
      </p:sp>
    </p:spTree>
    <p:extLst>
      <p:ext uri="{BB962C8B-B14F-4D97-AF65-F5344CB8AC3E}">
        <p14:creationId xmlns:p14="http://schemas.microsoft.com/office/powerpoint/2010/main" val="420524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39751" y="1851670"/>
            <a:ext cx="4464496" cy="923330"/>
          </a:xfrm>
          <a:prstGeom prst="rect">
            <a:avLst/>
          </a:prstGeom>
          <a:noFill/>
        </p:spPr>
        <p:txBody>
          <a:bodyPr wrap="square" lIns="0" rIns="0" rtlCol="0">
            <a:spAutoFit/>
          </a:bodyPr>
          <a:lstStyle/>
          <a:p>
            <a:pPr algn="ctr" fontAlgn="base">
              <a:spcBef>
                <a:spcPct val="0"/>
              </a:spcBef>
              <a:spcAft>
                <a:spcPct val="0"/>
              </a:spcAft>
              <a:defRPr/>
            </a:pPr>
            <a:r>
              <a:rPr lang="zh-CN" altLang="en-US" sz="5400" b="1" dirty="0">
                <a:solidFill>
                  <a:schemeClr val="accent4"/>
                </a:solidFill>
                <a:latin typeface="华文细黑" panose="02010600040101010101" pitchFamily="2" charset="-122"/>
                <a:ea typeface="华文细黑" panose="02010600040101010101" pitchFamily="2" charset="-122"/>
              </a:rPr>
              <a:t>感谢各位观看</a:t>
            </a:r>
          </a:p>
        </p:txBody>
      </p:sp>
      <p:pic>
        <p:nvPicPr>
          <p:cNvPr id="2" name="Picture 2" descr="D:\1稻壳模板\ppt\2016.4\小清新水彩花卉毕业答辩模板\小清新水彩花卉毕业答辩模板.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94522" y="3773806"/>
            <a:ext cx="7354956" cy="1369694"/>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26" y="29816"/>
            <a:ext cx="771550" cy="771550"/>
          </a:xfrm>
          <a:prstGeom prst="rect">
            <a:avLst/>
          </a:prstGeom>
        </p:spPr>
      </p:pic>
    </p:spTree>
    <p:extLst>
      <p:ext uri="{BB962C8B-B14F-4D97-AF65-F5344CB8AC3E}">
        <p14:creationId xmlns:p14="http://schemas.microsoft.com/office/powerpoint/2010/main" val="182480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0" name="Rectangle 22"/>
          <p:cNvSpPr>
            <a:spLocks noChangeArrowheads="1"/>
          </p:cNvSpPr>
          <p:nvPr/>
        </p:nvSpPr>
        <p:spPr bwMode="auto">
          <a:xfrm>
            <a:off x="611560" y="3003798"/>
            <a:ext cx="8532440" cy="1400049"/>
          </a:xfrm>
          <a:prstGeom prst="rect">
            <a:avLst/>
          </a:prstGeom>
          <a:solidFill>
            <a:schemeClr val="accent3"/>
          </a:solidFill>
          <a:ln>
            <a:noFill/>
          </a:ln>
        </p:spPr>
        <p:txBody>
          <a:bodyPr/>
          <a:lstStyle/>
          <a:p>
            <a:endParaRPr lang="zh-CN" altLang="en-US">
              <a:solidFill>
                <a:prstClr val="black"/>
              </a:solidFill>
            </a:endParaRPr>
          </a:p>
        </p:txBody>
      </p:sp>
      <p:sp>
        <p:nvSpPr>
          <p:cNvPr id="37911" name="Rectangle 23"/>
          <p:cNvSpPr>
            <a:spLocks noChangeArrowheads="1"/>
          </p:cNvSpPr>
          <p:nvPr/>
        </p:nvSpPr>
        <p:spPr bwMode="auto">
          <a:xfrm>
            <a:off x="-7865" y="1086030"/>
            <a:ext cx="8571533" cy="1568059"/>
          </a:xfrm>
          <a:prstGeom prst="rect">
            <a:avLst/>
          </a:prstGeom>
          <a:solidFill>
            <a:schemeClr val="accent6"/>
          </a:solidFill>
          <a:ln>
            <a:noFill/>
          </a:ln>
        </p:spPr>
        <p:txBody>
          <a:bodyPr/>
          <a:lstStyle/>
          <a:p>
            <a:endParaRPr lang="zh-CN" altLang="en-US">
              <a:solidFill>
                <a:prstClr val="black"/>
              </a:solidFill>
            </a:endParaRPr>
          </a:p>
        </p:txBody>
      </p:sp>
      <p:sp>
        <p:nvSpPr>
          <p:cNvPr id="37915" name="Rectangle 27"/>
          <p:cNvSpPr>
            <a:spLocks noChangeArrowheads="1"/>
          </p:cNvSpPr>
          <p:nvPr/>
        </p:nvSpPr>
        <p:spPr bwMode="auto">
          <a:xfrm>
            <a:off x="45093" y="1180894"/>
            <a:ext cx="8465616"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0000"/>
              </a:lnSpc>
            </a:pPr>
            <a:r>
              <a:rPr lang="zh-CN" altLang="en-US" dirty="0"/>
              <a:t>以习近平同志为核心的党中央高度重视养老服务工作，党的二十大报告指出，“实施积极应对人口老龄化国家战略，发展养老事业和养老产业，优化孤寡老人服务，推动实现全体老年人享有基本养老服务”，为全面建设社会主义现代化国家新征程中的养老服务高质量发展作出了新的决策部署。</a:t>
            </a:r>
            <a:endParaRPr lang="zh-CN" altLang="en-US" sz="7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1" name="Rectangle 39"/>
          <p:cNvSpPr>
            <a:spLocks noChangeArrowheads="1"/>
          </p:cNvSpPr>
          <p:nvPr/>
        </p:nvSpPr>
        <p:spPr bwMode="auto">
          <a:xfrm>
            <a:off x="971600" y="277091"/>
            <a:ext cx="10801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000" dirty="0">
                <a:solidFill>
                  <a:schemeClr val="bg1">
                    <a:lumMod val="50000"/>
                  </a:schemeClr>
                </a:solidFill>
                <a:latin typeface="宋体" panose="02010600030101010101" pitchFamily="2" charset="-122"/>
                <a:ea typeface="宋体" panose="02010600030101010101" pitchFamily="2" charset="-122"/>
              </a:rPr>
              <a:t>指导思想</a:t>
            </a:r>
          </a:p>
        </p:txBody>
      </p:sp>
      <p:sp>
        <p:nvSpPr>
          <p:cNvPr id="20" name="Rectangle 27"/>
          <p:cNvSpPr>
            <a:spLocks noChangeArrowheads="1"/>
          </p:cNvSpPr>
          <p:nvPr/>
        </p:nvSpPr>
        <p:spPr bwMode="auto">
          <a:xfrm>
            <a:off x="644972" y="3155687"/>
            <a:ext cx="8465616"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0000"/>
              </a:lnSpc>
            </a:pPr>
            <a:r>
              <a:rPr lang="zh-CN" altLang="en-US" dirty="0"/>
              <a:t>这就要求我们必须采取更多惠民生、暖民心举措，着力解决好人民群众在养老服务领域的急难愁盼问题，让每一位老年人都能生活得安心、静心、舒心，让老百姓体会到我们党是全心全意为人民服务的，党始终在人民</a:t>
            </a:r>
            <a:r>
              <a:rPr lang="zh-CN" altLang="en-US" dirty="0" smtClean="0"/>
              <a:t>身边。</a:t>
            </a:r>
            <a:endParaRPr lang="zh-CN" altLang="en-US" sz="7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26" y="29816"/>
            <a:ext cx="771550" cy="771550"/>
          </a:xfrm>
          <a:prstGeom prst="rect">
            <a:avLst/>
          </a:prstGeom>
        </p:spPr>
      </p:pic>
    </p:spTree>
    <p:extLst>
      <p:ext uri="{BB962C8B-B14F-4D97-AF65-F5344CB8AC3E}">
        <p14:creationId xmlns:p14="http://schemas.microsoft.com/office/powerpoint/2010/main" val="63298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8" name="Rectangle 24"/>
          <p:cNvSpPr>
            <a:spLocks noChangeArrowheads="1"/>
          </p:cNvSpPr>
          <p:nvPr/>
        </p:nvSpPr>
        <p:spPr bwMode="auto">
          <a:xfrm>
            <a:off x="2843807" y="1563638"/>
            <a:ext cx="3600401" cy="2645467"/>
          </a:xfrm>
          <a:prstGeom prst="rect">
            <a:avLst/>
          </a:prstGeom>
          <a:solidFill>
            <a:schemeClr val="accent1"/>
          </a:solidFill>
          <a:ln>
            <a:noFill/>
          </a:ln>
        </p:spPr>
        <p:txBody>
          <a:bodyPr/>
          <a:lstStyle/>
          <a:p>
            <a:endParaRPr lang="zh-CN" altLang="en-US">
              <a:solidFill>
                <a:prstClr val="black"/>
              </a:solidFill>
            </a:endParaRPr>
          </a:p>
        </p:txBody>
      </p:sp>
      <p:sp>
        <p:nvSpPr>
          <p:cNvPr id="31770" name="Rectangle 26"/>
          <p:cNvSpPr>
            <a:spLocks noChangeArrowheads="1"/>
          </p:cNvSpPr>
          <p:nvPr/>
        </p:nvSpPr>
        <p:spPr bwMode="auto">
          <a:xfrm>
            <a:off x="2979810" y="2101541"/>
            <a:ext cx="331237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1600" b="1" dirty="0"/>
              <a:t>着力化解独居、空巢、留守、失能、重残、计划生育特殊家庭等特殊困难老年人的居家养老安全风险，更好满足基本养老服务需求。</a:t>
            </a:r>
            <a:endParaRPr lang="zh-CN" altLang="en-US" sz="1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2" name="Rectangle 39"/>
          <p:cNvSpPr>
            <a:spLocks noChangeArrowheads="1"/>
          </p:cNvSpPr>
          <p:nvPr/>
        </p:nvSpPr>
        <p:spPr bwMode="auto">
          <a:xfrm>
            <a:off x="1043608" y="277091"/>
            <a:ext cx="15121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000" dirty="0"/>
              <a:t>制度性安排</a:t>
            </a:r>
            <a:endParaRPr lang="zh-CN" altLang="en-US" sz="20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26" y="29816"/>
            <a:ext cx="771550" cy="771550"/>
          </a:xfrm>
          <a:prstGeom prst="rect">
            <a:avLst/>
          </a:prstGeom>
        </p:spPr>
      </p:pic>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13503" t="14841" r="50557"/>
          <a:stretch/>
        </p:blipFill>
        <p:spPr>
          <a:xfrm>
            <a:off x="798576" y="1563638"/>
            <a:ext cx="2029206" cy="2645466"/>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51181" t="13385" r="9838"/>
          <a:stretch/>
        </p:blipFill>
        <p:spPr>
          <a:xfrm>
            <a:off x="6444208" y="1563638"/>
            <a:ext cx="2079103" cy="26454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7864" y="699542"/>
            <a:ext cx="2723823" cy="369332"/>
          </a:xfrm>
          <a:prstGeom prst="rect">
            <a:avLst/>
          </a:prstGeom>
          <a:noFill/>
        </p:spPr>
        <p:txBody>
          <a:bodyPr wrap="none" rtlCol="0">
            <a:spAutoFit/>
          </a:bodyPr>
          <a:lstStyle/>
          <a:p>
            <a:r>
              <a:rPr lang="zh-CN" altLang="en-US" dirty="0"/>
              <a:t>探访关爱服务的工作内涵</a:t>
            </a:r>
            <a:endParaRPr lang="zh-CN" altLang="en-US" sz="24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3075" name="Picture 3" descr="D:\1稻壳模板\ppt\2016.4\小清新水彩花卉毕业答辩模板\未标题-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 y="462756"/>
            <a:ext cx="1236662" cy="42179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1稻壳模板\ppt\2016.4\小清新水彩花卉毕业答辩模板\未标题-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8425" y="377031"/>
            <a:ext cx="1425575" cy="43894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19672" y="1563638"/>
            <a:ext cx="5976664" cy="2169825"/>
          </a:xfrm>
          <a:prstGeom prst="rect">
            <a:avLst/>
          </a:prstGeom>
          <a:noFill/>
        </p:spPr>
        <p:txBody>
          <a:bodyPr wrap="square" rtlCol="0">
            <a:spAutoFit/>
          </a:bodyPr>
          <a:lstStyle/>
          <a:p>
            <a:pPr marL="171450" indent="-171450">
              <a:lnSpc>
                <a:spcPct val="150000"/>
              </a:lnSpc>
              <a:buClr>
                <a:schemeClr val="bg1">
                  <a:lumMod val="50000"/>
                </a:schemeClr>
              </a:buClr>
              <a:buFont typeface="Wingdings" panose="05000000000000000000" pitchFamily="2" charset="2"/>
              <a:buChar char="ü"/>
            </a:pPr>
            <a:r>
              <a:rPr lang="zh-CN" altLang="en-US" b="1" dirty="0"/>
              <a:t>探访关爱服务是政府主导，社会共同参与，通过定期上门入户、电话视频、远程监测等方式，了解掌握特殊困难老年人居家生活情况，督促赡养人、扶养人履行赡养、扶养义务，并根据实际需要提供政策宣传讲解、需求转介和必要救援等服务的活动。</a:t>
            </a:r>
            <a:endParaRPr lang="zh-CN" altLang="en-US" sz="12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498433"/>
            <a:ext cx="771550" cy="771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628650"/>
            <a:ext cx="9144000" cy="4514850"/>
          </a:xfrm>
          <a:prstGeom prst="rect">
            <a:avLst/>
          </a:prstGeom>
        </p:spPr>
      </p:pic>
      <p:sp>
        <p:nvSpPr>
          <p:cNvPr id="3" name="Rectangle 39"/>
          <p:cNvSpPr>
            <a:spLocks noChangeArrowheads="1"/>
          </p:cNvSpPr>
          <p:nvPr/>
        </p:nvSpPr>
        <p:spPr bwMode="auto">
          <a:xfrm>
            <a:off x="1043609" y="261921"/>
            <a:ext cx="1656184"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rPr>
              <a:t>我国人口结构</a:t>
            </a:r>
            <a:endParaRPr lang="zh-CN" altLang="en-US" sz="20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26" y="29816"/>
            <a:ext cx="771550" cy="771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22360" y="698004"/>
            <a:ext cx="9115425" cy="4438650"/>
          </a:xfrm>
          <a:prstGeom prst="rect">
            <a:avLst/>
          </a:prstGeom>
        </p:spPr>
      </p:pic>
      <p:sp>
        <p:nvSpPr>
          <p:cNvPr id="4" name="Rectangle 39"/>
          <p:cNvSpPr>
            <a:spLocks noChangeArrowheads="1"/>
          </p:cNvSpPr>
          <p:nvPr/>
        </p:nvSpPr>
        <p:spPr bwMode="auto">
          <a:xfrm>
            <a:off x="971600" y="261921"/>
            <a:ext cx="17572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000" dirty="0" smtClean="0">
                <a:solidFill>
                  <a:schemeClr val="bg1">
                    <a:lumMod val="50000"/>
                  </a:schemeClr>
                </a:solidFill>
                <a:latin typeface="微软雅黑 Light" panose="020B0502040204020203" pitchFamily="34" charset="-122"/>
                <a:ea typeface="微软雅黑 Light" panose="020B0502040204020203" pitchFamily="34" charset="-122"/>
              </a:rPr>
              <a:t>我国老年人口</a:t>
            </a:r>
            <a:endParaRPr lang="zh-CN" altLang="en-US" sz="2000"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26" y="29816"/>
            <a:ext cx="771550" cy="771550"/>
          </a:xfrm>
          <a:prstGeom prst="rect">
            <a:avLst/>
          </a:prstGeom>
        </p:spPr>
      </p:pic>
    </p:spTree>
    <p:extLst>
      <p:ext uri="{BB962C8B-B14F-4D97-AF65-F5344CB8AC3E}">
        <p14:creationId xmlns:p14="http://schemas.microsoft.com/office/powerpoint/2010/main" val="167698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8453" y="22142"/>
            <a:ext cx="9144000" cy="5257800"/>
          </a:xfrm>
          <a:prstGeom prst="rect">
            <a:avLst/>
          </a:prstGeom>
        </p:spPr>
      </p:pic>
    </p:spTree>
    <p:extLst>
      <p:ext uri="{BB962C8B-B14F-4D97-AF65-F5344CB8AC3E}">
        <p14:creationId xmlns:p14="http://schemas.microsoft.com/office/powerpoint/2010/main" val="257649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28575" y="4762"/>
            <a:ext cx="9086850" cy="5133975"/>
          </a:xfrm>
          <a:prstGeom prst="rect">
            <a:avLst/>
          </a:prstGeom>
        </p:spPr>
      </p:pic>
    </p:spTree>
    <p:extLst>
      <p:ext uri="{BB962C8B-B14F-4D97-AF65-F5344CB8AC3E}">
        <p14:creationId xmlns:p14="http://schemas.microsoft.com/office/powerpoint/2010/main" val="9327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1">
      <a:dk1>
        <a:srgbClr val="000000"/>
      </a:dk1>
      <a:lt1>
        <a:srgbClr val="FFFFFF"/>
      </a:lt1>
      <a:dk2>
        <a:srgbClr val="FFFFFF"/>
      </a:dk2>
      <a:lt2>
        <a:srgbClr val="000000"/>
      </a:lt2>
      <a:accent1>
        <a:srgbClr val="B386BA"/>
      </a:accent1>
      <a:accent2>
        <a:srgbClr val="EF93A4"/>
      </a:accent2>
      <a:accent3>
        <a:srgbClr val="A8D2C7"/>
      </a:accent3>
      <a:accent4>
        <a:srgbClr val="9EBBE2"/>
      </a:accent4>
      <a:accent5>
        <a:srgbClr val="AB7D89"/>
      </a:accent5>
      <a:accent6>
        <a:srgbClr val="DCAFC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989</Words>
  <Application>Microsoft Office PowerPoint</Application>
  <PresentationFormat>全屏显示(16:9)</PresentationFormat>
  <Paragraphs>91</Paragraphs>
  <Slides>21</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Gill Sans</vt:lpstr>
      <vt:lpstr>Gungsuh</vt:lpstr>
      <vt:lpstr>华文细黑</vt:lpstr>
      <vt:lpstr>宋体</vt:lpstr>
      <vt:lpstr>微软雅黑</vt:lpstr>
      <vt:lpstr>微软雅黑 Light</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lenovo</cp:lastModifiedBy>
  <cp:revision>104</cp:revision>
  <dcterms:created xsi:type="dcterms:W3CDTF">2016-04-19T08:08:00Z</dcterms:created>
  <dcterms:modified xsi:type="dcterms:W3CDTF">2022-11-28T03:31:17Z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